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9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86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4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58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72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52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80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08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62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00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67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BC21-DCC9-46A1-AD9C-6BC579328991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DC5FE-4D16-4ED8-9306-7CAEAF7DB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92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70263" y="300446"/>
            <a:ext cx="1107730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sz="2800" dirty="0">
                <a:latin typeface="Comic Sans MS" panose="030F0702030302020204" pitchFamily="66" charset="0"/>
              </a:rPr>
              <a:t>B</a:t>
            </a:r>
            <a:r>
              <a:rPr lang="tr-TR" sz="2800" dirty="0" smtClean="0">
                <a:latin typeface="Comic Sans MS" panose="030F0702030302020204" pitchFamily="66" charset="0"/>
              </a:rPr>
              <a:t>ilim okuryazarlığı, bilgiye ulaşma ve bilgiyi kullanma becerisidir.</a:t>
            </a:r>
          </a:p>
          <a:p>
            <a:endParaRPr lang="tr-TR" sz="2800" dirty="0">
              <a:latin typeface="Comic Sans MS" panose="030F0702030302020204" pitchFamily="66" charset="0"/>
            </a:endParaRPr>
          </a:p>
          <a:p>
            <a:r>
              <a:rPr lang="tr-TR" sz="2800" dirty="0" smtClean="0">
                <a:latin typeface="Comic Sans MS" panose="030F0702030302020204" pitchFamily="66" charset="0"/>
              </a:rPr>
              <a:t>Bilim okur yazarlığı kavramına; </a:t>
            </a:r>
          </a:p>
          <a:p>
            <a:pPr marL="457200" indent="-457200">
              <a:buFontTx/>
              <a:buChar char="-"/>
            </a:pPr>
            <a:r>
              <a:rPr lang="tr-TR" sz="2800" dirty="0" smtClean="0">
                <a:latin typeface="Comic Sans MS" panose="030F0702030302020204" pitchFamily="66" charset="0"/>
              </a:rPr>
              <a:t>bilimsel düşünebilme becerisine sahip olma, </a:t>
            </a:r>
          </a:p>
          <a:p>
            <a:pPr marL="457200" indent="-457200">
              <a:buFontTx/>
              <a:buChar char="-"/>
            </a:pPr>
            <a:r>
              <a:rPr lang="tr-TR" sz="2800" dirty="0" smtClean="0">
                <a:latin typeface="Comic Sans MS" panose="030F0702030302020204" pitchFamily="66" charset="0"/>
              </a:rPr>
              <a:t>bilimin doğasını ve onun kültürlerle olan ilişkisini anlama,</a:t>
            </a:r>
          </a:p>
          <a:p>
            <a:pPr marL="457200" indent="-457200">
              <a:buFontTx/>
              <a:buChar char="-"/>
            </a:pPr>
            <a:r>
              <a:rPr lang="tr-TR" sz="2800" dirty="0" smtClean="0">
                <a:latin typeface="Comic Sans MS" panose="030F0702030302020204" pitchFamily="66" charset="0"/>
              </a:rPr>
              <a:t>bilimi ve uygulamalarını anlama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kavramları da eklenebilir. </a:t>
            </a:r>
          </a:p>
          <a:p>
            <a:endParaRPr lang="tr-TR" sz="2800" dirty="0">
              <a:latin typeface="Comic Sans MS" panose="030F0702030302020204" pitchFamily="66" charset="0"/>
            </a:endParaRPr>
          </a:p>
          <a:p>
            <a:r>
              <a:rPr lang="tr-TR" sz="2800" dirty="0">
                <a:latin typeface="Comic Sans MS" panose="030F0702030302020204" pitchFamily="66" charset="0"/>
              </a:rPr>
              <a:t>B</a:t>
            </a:r>
            <a:r>
              <a:rPr lang="tr-TR" sz="2800" dirty="0" smtClean="0">
                <a:latin typeface="Comic Sans MS" panose="030F0702030302020204" pitchFamily="66" charset="0"/>
              </a:rPr>
              <a:t>ilim okuryazarlığını oluşturan bazı temel değerleri vardır bunlar; -öğrencilerin bilimin doğasını anlamaları, 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-bilimsel süreç becerilerine sahip olmaları,</a:t>
            </a:r>
          </a:p>
          <a:p>
            <a:r>
              <a:rPr lang="tr-TR" sz="2800" dirty="0" smtClean="0">
                <a:latin typeface="Comic Sans MS" panose="030F0702030302020204" pitchFamily="66" charset="0"/>
              </a:rPr>
              <a:t>-temel alan bilgisine sahip olmaları ve  </a:t>
            </a:r>
          </a:p>
          <a:p>
            <a:r>
              <a:rPr lang="tr-TR" sz="2800" dirty="0">
                <a:latin typeface="Comic Sans MS" panose="030F0702030302020204" pitchFamily="66" charset="0"/>
              </a:rPr>
              <a:t>-</a:t>
            </a:r>
            <a:r>
              <a:rPr lang="tr-TR" sz="2800" dirty="0" smtClean="0">
                <a:latin typeface="Comic Sans MS" panose="030F0702030302020204" pitchFamily="66" charset="0"/>
              </a:rPr>
              <a:t>bilime karşı tutumlarının pozitif olmasıdır. 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5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5577" y="2442754"/>
            <a:ext cx="111426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Bu açıklara dayalı olarak bilimin doğasını, daha geniş bir tanımla; </a:t>
            </a: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bilmenin bir yolu, bilim ve bilimsel bilginin doğasında yer alan inançlar ve değerler  </a:t>
            </a:r>
            <a:r>
              <a:rPr lang="tr-TR" sz="2800" dirty="0" smtClean="0">
                <a:latin typeface="Comic Sans MS" panose="030F0702030302020204" pitchFamily="66" charset="0"/>
              </a:rPr>
              <a:t>olarak tanımlayabiliriz.</a:t>
            </a:r>
          </a:p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96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09897" y="274320"/>
            <a:ext cx="10711542" cy="616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Bilimin doğasının 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bazı alt boyutlarından 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söz edilebilir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;</a:t>
            </a:r>
          </a:p>
          <a:p>
            <a:pPr lvl="0" algn="just"/>
            <a:endParaRPr lang="tr-TR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just">
              <a:lnSpc>
                <a:spcPct val="110000"/>
              </a:lnSpc>
            </a:pP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•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Bilimsel bilgi değişime açıktır,  </a:t>
            </a:r>
          </a:p>
          <a:p>
            <a:pPr lvl="0" algn="just">
              <a:lnSpc>
                <a:spcPct val="110000"/>
              </a:lnSpc>
            </a:pP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•Bilimsel bilgi denenebilir, sınanabilir,  </a:t>
            </a:r>
          </a:p>
          <a:p>
            <a:pPr lvl="0" algn="just">
              <a:lnSpc>
                <a:spcPct val="110000"/>
              </a:lnSpc>
            </a:pP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•Bilimsel bilgi kişisel geçmişten, önyargılardan ve var olan teorilerden etkilenir,  </a:t>
            </a:r>
          </a:p>
          <a:p>
            <a:pPr lvl="0" algn="just">
              <a:lnSpc>
                <a:spcPct val="110000"/>
              </a:lnSpc>
            </a:pP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•Bilimsel bilginin oluşturulmasında yaratıcı-hayal gücü etkilidir,  </a:t>
            </a:r>
          </a:p>
          <a:p>
            <a:pPr lvl="0" algn="just">
              <a:lnSpc>
                <a:spcPct val="110000"/>
              </a:lnSpc>
            </a:pP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•Bilim içinde geliştiği toplumun sosyal ve kültürel yapısından etkilenir, </a:t>
            </a:r>
          </a:p>
          <a:p>
            <a:pPr lvl="0" algn="just">
              <a:lnSpc>
                <a:spcPct val="110000"/>
              </a:lnSpc>
            </a:pP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•Teori 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ve yasalar birbirlerinden farklı bilgi türleridir ve aralarında hiyerarşik bir ilişki yoktur, </a:t>
            </a:r>
            <a:endParaRPr lang="tr-TR" sz="28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just">
              <a:lnSpc>
                <a:spcPct val="110000"/>
              </a:lnSpc>
            </a:pP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•Adım 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adım ilerleyen evrensel 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tek bir 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bilimsel yöntem yoktur, </a:t>
            </a:r>
            <a:endParaRPr lang="tr-TR" sz="28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just">
              <a:lnSpc>
                <a:spcPct val="110000"/>
              </a:lnSpc>
            </a:pP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•Bilimsel 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bilgi teori kökenlidir </a:t>
            </a:r>
          </a:p>
        </p:txBody>
      </p:sp>
    </p:spTree>
    <p:extLst>
      <p:ext uri="{BB962C8B-B14F-4D97-AF65-F5344CB8AC3E}">
        <p14:creationId xmlns:p14="http://schemas.microsoft.com/office/powerpoint/2010/main" val="33209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92331" y="679269"/>
            <a:ext cx="110250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Bilimsel bilgiler Gözlem ve Deneylere Dayalıdır (Ampirik Temellidir)</a:t>
            </a:r>
          </a:p>
          <a:p>
            <a:endParaRPr lang="tr-TR" sz="2800" dirty="0" smtClean="0">
              <a:latin typeface="Comic Sans MS" panose="030F0702030302020204" pitchFamily="66" charset="0"/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Öne sürülen bilimsel iddiaların geçerliliği gözlem ve deneylerden elde edilen veriler temel alınarak değerlendirilir. Bilimsel bilgiye ulaşmanın tek yolu deneyler değildir. Örneğin; astronomi gibi bazı bilim dallarında deney yapılamaz ve bu bilim dallarında gözlemler yoluyla elde edilen verilerden yararlanılır.</a:t>
            </a:r>
          </a:p>
          <a:p>
            <a:pPr algn="just"/>
            <a:r>
              <a:rPr lang="tr-TR" sz="2800" dirty="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7480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18457" y="979714"/>
            <a:ext cx="104241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 Bilimsel Bilgiler Teori Yüklüdür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Bilimsel çalışmalarda bilim insanlarının; ön bilgilerinin, inançlarının, deneyimlerinin ve eğitimlerinin etkisinde kalmamaları mümkün değildir. Bu nedenle de </a:t>
            </a:r>
            <a:r>
              <a:rPr lang="tr-TR" sz="2800" dirty="0" err="1" smtClean="0">
                <a:latin typeface="Comic Sans MS" panose="030F0702030302020204" pitchFamily="66" charset="0"/>
              </a:rPr>
              <a:t>bilkimsel</a:t>
            </a:r>
            <a:r>
              <a:rPr lang="tr-TR" sz="2800" dirty="0" smtClean="0">
                <a:latin typeface="Comic Sans MS" panose="030F0702030302020204" pitchFamily="66" charset="0"/>
              </a:rPr>
              <a:t> bilgiler özneldir ve teori yüklüdür.</a:t>
            </a:r>
          </a:p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Bilim insanlarının </a:t>
            </a:r>
            <a:r>
              <a:rPr lang="tr-TR" sz="2800" dirty="0">
                <a:latin typeface="Comic Sans MS" panose="030F0702030302020204" pitchFamily="66" charset="0"/>
              </a:rPr>
              <a:t>ön </a:t>
            </a:r>
            <a:r>
              <a:rPr lang="tr-TR" sz="2800" dirty="0" smtClean="0">
                <a:latin typeface="Comic Sans MS" panose="030F0702030302020204" pitchFamily="66" charset="0"/>
              </a:rPr>
              <a:t>bilgileri, inançları, deneyimleri, eğitimleri, beklentileri ve zihinlerindeki teoriler onların hangi problemi araştıracaklarını, araştırmayı nasıl yürüteceklerini, neleri gözlemleyeceklerini ve bunları nasıl yorumlayacaklarını etkiler. 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6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66205" y="1515292"/>
            <a:ext cx="108029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Bilimsel Bilgiler Değişime Açıktır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tr-T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endParaRPr 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Bilimsel bilgiler hem güvenilir hem de uzun ömürlü olmasına rağmen tamamen doğru ya da kesin bilgiler değildir. Bilimsel teoriler de, kanunlar da kuramsal ve teknolojik gelişmelerle yeniden yorumlanabilir ve değişebilir.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6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05394" y="378823"/>
            <a:ext cx="106984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4. Bilimsel Bilgi Gözlemlerin Yanı Sıra Çıkarımlara da Dayanır.</a:t>
            </a:r>
          </a:p>
          <a:p>
            <a:endParaRPr 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Nesneler ya da olaylar hakkında bilgi toplama için gözlem yapılırken 5 duyu organı ya da çeşitli araçlar kullanılabilir. </a:t>
            </a:r>
          </a:p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Yapılan gözlemleri yorumlarken-açıklarken zihnimizdeki başka bilgi ve teorileri de kullanırız ki bu durumda da çıkarım yapmış oluruz. Bilimsel bilgiler hem gözlemlerin hem de çıkarımların birer ürünüdür.</a:t>
            </a:r>
          </a:p>
          <a:p>
            <a:pPr algn="just"/>
            <a:r>
              <a:rPr lang="tr-TR" sz="2800" dirty="0" smtClean="0">
                <a:latin typeface="Comic Sans MS" panose="030F0702030302020204" pitchFamily="66" charset="0"/>
              </a:rPr>
              <a:t>Gözlem ve verilerden çıkarım yapılırken bir iddianın gerekçelendirilerek desteklenmesi gerekir. Bu nedenle bilim insanları arasında bir </a:t>
            </a:r>
            <a:r>
              <a:rPr lang="tr-TR" sz="2800" dirty="0" err="1" smtClean="0">
                <a:latin typeface="Comic Sans MS" panose="030F0702030302020204" pitchFamily="66" charset="0"/>
              </a:rPr>
              <a:t>argümantasyon</a:t>
            </a:r>
            <a:r>
              <a:rPr lang="tr-TR" sz="2800" dirty="0" smtClean="0">
                <a:latin typeface="Comic Sans MS" panose="030F0702030302020204" pitchFamily="66" charset="0"/>
              </a:rPr>
              <a:t> ve uzlaşma süreci yaşanır. Bu nedenle fiziksel bilimlerde bilgilerin ispatlanması değil kanıtlarla </a:t>
            </a:r>
            <a:r>
              <a:rPr lang="tr-TR" sz="2800" dirty="0" err="1" smtClean="0">
                <a:latin typeface="Comic Sans MS" panose="030F0702030302020204" pitchFamily="66" charset="0"/>
              </a:rPr>
              <a:t>geçerlenmesi</a:t>
            </a:r>
            <a:r>
              <a:rPr lang="tr-TR" sz="2800" dirty="0" smtClean="0">
                <a:latin typeface="Comic Sans MS" panose="030F0702030302020204" pitchFamily="66" charset="0"/>
              </a:rPr>
              <a:t> gerekir.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699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01337" y="987016"/>
            <a:ext cx="1037190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Bilimde Mantıksal Çıkarımlar Kadar Hayal Gücü ve Yaratıcılık da Önemlidir.</a:t>
            </a:r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0"/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tr-T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Bilim yalnızca rasyonel ve sıralı aktiviteler bütünü değildir. Gözlemlenemeyen varlıklarla ilgili teoriler ve modeller düşünüldüğünde bilimin müthiş bir yaratıcılık ve hayal gücü gerektirdiği görülebilir.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5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18903" y="1012954"/>
            <a:ext cx="105286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6. Teori ve Kanunlar Farklı Bilimsel Bilgilerdir. </a:t>
            </a:r>
          </a:p>
          <a:p>
            <a:pPr lvl="0" algn="just"/>
            <a:endParaRPr lang="tr-TR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tr-T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tr-T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T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eori ve kanunlar arasında </a:t>
            </a: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kesinlik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açısından bir ilişki bulunmaz ve biri diğerine dönüşmez. </a:t>
            </a:r>
          </a:p>
          <a:p>
            <a:pPr lvl="0" algn="just"/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Kanunlar; doğada gözlenen düzenliliklerin, ilişkilerin tanımlanmasıdır. Teori ise </a:t>
            </a: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nasıl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böyle bir düzenlilik ve ilişki olduğuna dair açıklamadır. Bilimde; ancak yeterli delillerin toplanması ve bilimsel topluluk tarafından kabul edilmesiyle, </a:t>
            </a:r>
            <a:r>
              <a:rPr lang="tr-TR" sz="28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hipotezler</a:t>
            </a:r>
            <a:r>
              <a:rPr lang="tr-TR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kanun ya da teorilere dönüşebilir.</a:t>
            </a:r>
            <a:endParaRPr lang="tr-TR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37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552</Words>
  <Application>Microsoft Office PowerPoint</Application>
  <PresentationFormat>Geniş ekran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EBF</dc:creator>
  <cp:lastModifiedBy>EBF</cp:lastModifiedBy>
  <cp:revision>65</cp:revision>
  <dcterms:created xsi:type="dcterms:W3CDTF">2022-10-12T01:35:50Z</dcterms:created>
  <dcterms:modified xsi:type="dcterms:W3CDTF">2022-11-07T09:43:00Z</dcterms:modified>
</cp:coreProperties>
</file>