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8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22.09.19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22.09.19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2560" y="359897"/>
            <a:ext cx="7406640" cy="2295557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II (</a:t>
            </a:r>
            <a:r>
              <a:rPr lang="en-US" sz="4000" dirty="0" err="1" smtClean="0">
                <a:solidFill>
                  <a:srgbClr val="660066"/>
                </a:solidFill>
              </a:rPr>
              <a:t>Bahar</a:t>
            </a:r>
            <a:r>
              <a:rPr lang="en-US" sz="4000" dirty="0" smtClean="0">
                <a:solidFill>
                  <a:srgbClr val="660066"/>
                </a:solidFill>
              </a:rPr>
              <a:t> 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32560" y="2447636"/>
            <a:ext cx="7406640" cy="2020454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rgbClr val="660066"/>
              </a:solidFill>
            </a:endParaRPr>
          </a:p>
          <a:p>
            <a:endParaRPr lang="en-US" dirty="0" smtClean="0">
              <a:solidFill>
                <a:srgbClr val="660066"/>
              </a:solidFill>
            </a:endParaRPr>
          </a:p>
          <a:p>
            <a:r>
              <a:rPr lang="en-US" dirty="0" smtClean="0">
                <a:solidFill>
                  <a:srgbClr val="660066"/>
                </a:solidFill>
              </a:rPr>
              <a:t>1. </a:t>
            </a:r>
            <a:r>
              <a:rPr lang="en-US" dirty="0" err="1" smtClean="0">
                <a:solidFill>
                  <a:srgbClr val="660066"/>
                </a:solidFill>
              </a:rPr>
              <a:t>Hafta</a:t>
            </a:r>
            <a:r>
              <a:rPr lang="en-US" dirty="0" smtClean="0">
                <a:solidFill>
                  <a:srgbClr val="660066"/>
                </a:solidFill>
              </a:rPr>
              <a:t>: </a:t>
            </a:r>
            <a:r>
              <a:rPr lang="en-US" dirty="0" err="1" smtClean="0">
                <a:solidFill>
                  <a:srgbClr val="660066"/>
                </a:solidFill>
              </a:rPr>
              <a:t>Göreli</a:t>
            </a:r>
            <a:r>
              <a:rPr lang="en-US" dirty="0" smtClean="0">
                <a:solidFill>
                  <a:srgbClr val="660066"/>
                </a:solidFill>
              </a:rPr>
              <a:t> </a:t>
            </a:r>
            <a:r>
              <a:rPr lang="en-US" dirty="0" err="1" smtClean="0">
                <a:solidFill>
                  <a:srgbClr val="660066"/>
                </a:solidFill>
              </a:rPr>
              <a:t>Özerklik</a:t>
            </a:r>
            <a:r>
              <a:rPr lang="en-US" dirty="0" smtClean="0">
                <a:solidFill>
                  <a:srgbClr val="660066"/>
                </a:solidFill>
              </a:rPr>
              <a:t> 3: 1960-1980 (I)</a:t>
            </a:r>
            <a:endParaRPr lang="en-US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65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İnönü’nün</a:t>
            </a:r>
            <a:r>
              <a:rPr lang="en-US" dirty="0" smtClean="0"/>
              <a:t> </a:t>
            </a:r>
            <a:r>
              <a:rPr lang="en-US" dirty="0" err="1" smtClean="0"/>
              <a:t>ABD’deki</a:t>
            </a:r>
            <a:r>
              <a:rPr lang="en-US" dirty="0" smtClean="0"/>
              <a:t> </a:t>
            </a:r>
            <a:r>
              <a:rPr lang="en-US" dirty="0" err="1" smtClean="0"/>
              <a:t>görüşmeleri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-Johnson </a:t>
            </a:r>
            <a:r>
              <a:rPr lang="en-US" dirty="0" err="1" smtClean="0"/>
              <a:t>mektubunun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1- </a:t>
            </a:r>
            <a:r>
              <a:rPr lang="en-US" dirty="0" err="1" smtClean="0"/>
              <a:t>Kamuoyunda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NATO </a:t>
            </a:r>
            <a:r>
              <a:rPr lang="en-US" dirty="0" err="1" smtClean="0"/>
              <a:t>üyeliği</a:t>
            </a:r>
            <a:r>
              <a:rPr lang="en-US" dirty="0" smtClean="0"/>
              <a:t> </a:t>
            </a:r>
            <a:r>
              <a:rPr lang="en-US" dirty="0" err="1" smtClean="0"/>
              <a:t>sorgulanmaya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2- </a:t>
            </a:r>
            <a:r>
              <a:rPr lang="en-US" dirty="0" err="1" smtClean="0"/>
              <a:t>TDP’nin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yönlülüğe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başladı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3- </a:t>
            </a:r>
            <a:r>
              <a:rPr lang="en-US" dirty="0" err="1" smtClean="0"/>
              <a:t>Türkiye</a:t>
            </a:r>
            <a:r>
              <a:rPr lang="en-US" dirty="0" smtClean="0"/>
              <a:t> her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ABD’yi</a:t>
            </a:r>
            <a:r>
              <a:rPr lang="en-US" dirty="0" smtClean="0"/>
              <a:t> </a:t>
            </a:r>
            <a:r>
              <a:rPr lang="en-US" dirty="0" err="1" smtClean="0"/>
              <a:t>desteklemekten</a:t>
            </a:r>
            <a:r>
              <a:rPr lang="en-US" dirty="0" smtClean="0"/>
              <a:t> </a:t>
            </a:r>
            <a:r>
              <a:rPr lang="en-US" dirty="0" err="1" smtClean="0"/>
              <a:t>vazgeçti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4-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antlaşmalar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çatı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toplandı</a:t>
            </a:r>
            <a:r>
              <a:rPr lang="en-US" dirty="0" smtClean="0"/>
              <a:t> (OSİA).</a:t>
            </a:r>
          </a:p>
          <a:p>
            <a:pPr marL="82296" indent="0">
              <a:buNone/>
            </a:pPr>
            <a:r>
              <a:rPr lang="en-US" dirty="0" smtClean="0"/>
              <a:t>5- </a:t>
            </a: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</a:t>
            </a:r>
            <a:r>
              <a:rPr lang="en-US" dirty="0" err="1" smtClean="0"/>
              <a:t>Kuvvet’e</a:t>
            </a:r>
            <a:r>
              <a:rPr lang="en-US" dirty="0" smtClean="0"/>
              <a:t> </a:t>
            </a:r>
            <a:r>
              <a:rPr lang="en-US" dirty="0" err="1" smtClean="0"/>
              <a:t>katılmaktan</a:t>
            </a:r>
            <a:r>
              <a:rPr lang="en-US" dirty="0" smtClean="0"/>
              <a:t> </a:t>
            </a:r>
            <a:r>
              <a:rPr lang="en-US" dirty="0" err="1" smtClean="0"/>
              <a:t>vazgeçti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6- </a:t>
            </a:r>
            <a:r>
              <a:rPr lang="en-US" dirty="0" err="1" smtClean="0"/>
              <a:t>Yerli</a:t>
            </a:r>
            <a:r>
              <a:rPr lang="en-US" dirty="0" smtClean="0"/>
              <a:t> </a:t>
            </a:r>
            <a:r>
              <a:rPr lang="en-US" dirty="0" err="1" smtClean="0"/>
              <a:t>silah</a:t>
            </a:r>
            <a:r>
              <a:rPr lang="en-US" dirty="0" smtClean="0"/>
              <a:t> </a:t>
            </a:r>
            <a:r>
              <a:rPr lang="en-US" dirty="0" err="1" smtClean="0"/>
              <a:t>sanayiinin</a:t>
            </a:r>
            <a:r>
              <a:rPr lang="en-US" dirty="0" smtClean="0"/>
              <a:t> </a:t>
            </a:r>
            <a:r>
              <a:rPr lang="en-US" dirty="0" err="1" smtClean="0"/>
              <a:t>geliştirilmesine</a:t>
            </a:r>
            <a:r>
              <a:rPr lang="en-US" dirty="0" smtClean="0"/>
              <a:t> </a:t>
            </a:r>
            <a:r>
              <a:rPr lang="en-US" dirty="0" err="1" smtClean="0"/>
              <a:t>öncelik</a:t>
            </a:r>
            <a:r>
              <a:rPr lang="en-US" dirty="0" smtClean="0"/>
              <a:t> </a:t>
            </a:r>
            <a:r>
              <a:rPr lang="en-US" dirty="0" err="1" smtClean="0"/>
              <a:t>verildi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418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>
                <a:solidFill>
                  <a:srgbClr val="660066"/>
                </a:solidFill>
              </a:rPr>
              <a:t>Dönemin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Bilançosu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Savaş’ta</a:t>
            </a:r>
            <a:r>
              <a:rPr lang="en-US" dirty="0" smtClean="0"/>
              <a:t> </a:t>
            </a:r>
            <a:r>
              <a:rPr lang="en-US" dirty="0" err="1" smtClean="0"/>
              <a:t>Yumuşama</a:t>
            </a:r>
            <a:r>
              <a:rPr lang="en-US" dirty="0" smtClean="0"/>
              <a:t> (</a:t>
            </a:r>
            <a:r>
              <a:rPr lang="en-US" dirty="0" err="1" smtClean="0"/>
              <a:t>Detant</a:t>
            </a:r>
            <a:r>
              <a:rPr lang="en-US" dirty="0" smtClean="0"/>
              <a:t>)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gerilemesi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Sovyetlerin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Dünya’nın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r>
              <a:rPr lang="en-US" dirty="0" smtClean="0"/>
              <a:t> (</a:t>
            </a:r>
            <a:r>
              <a:rPr lang="en-US" dirty="0" err="1" smtClean="0"/>
              <a:t>Bağlantısızlık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r>
              <a:rPr lang="en-US" dirty="0" smtClean="0"/>
              <a:t>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Dünyadaki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079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Ortam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dinamikler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ekonomisi</a:t>
            </a:r>
            <a:r>
              <a:rPr lang="en-US" dirty="0" smtClean="0"/>
              <a:t>: </a:t>
            </a:r>
            <a:r>
              <a:rPr lang="en-US" dirty="0" err="1" smtClean="0"/>
              <a:t>Genişleme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r>
              <a:rPr lang="en-US" dirty="0" smtClean="0"/>
              <a:t>, </a:t>
            </a:r>
            <a:r>
              <a:rPr lang="en-US" dirty="0" err="1" smtClean="0"/>
              <a:t>daralma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r>
              <a:rPr lang="en-US" dirty="0" smtClean="0"/>
              <a:t>,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sarmalı</a:t>
            </a:r>
            <a:r>
              <a:rPr lang="en-US" dirty="0" smtClean="0"/>
              <a:t>, 24 </a:t>
            </a:r>
            <a:r>
              <a:rPr lang="en-US" dirty="0" err="1" smtClean="0"/>
              <a:t>Ocak</a:t>
            </a:r>
            <a:r>
              <a:rPr lang="en-US" dirty="0" smtClean="0"/>
              <a:t> </a:t>
            </a:r>
            <a:r>
              <a:rPr lang="en-US" dirty="0" err="1" smtClean="0"/>
              <a:t>kararları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siyaseti</a:t>
            </a:r>
            <a:r>
              <a:rPr lang="en-US" dirty="0" smtClean="0"/>
              <a:t>: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darbeler</a:t>
            </a:r>
            <a:r>
              <a:rPr lang="en-US" dirty="0" smtClean="0"/>
              <a:t>, 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hareketi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1961 </a:t>
            </a:r>
            <a:r>
              <a:rPr lang="en-US" dirty="0" err="1" smtClean="0"/>
              <a:t>Anyasası</a:t>
            </a:r>
            <a:r>
              <a:rPr lang="en-US" dirty="0" smtClean="0"/>
              <a:t>, 12 Mart </a:t>
            </a:r>
            <a:r>
              <a:rPr lang="en-US" dirty="0" err="1" smtClean="0"/>
              <a:t>muhtırası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Rejim</a:t>
            </a:r>
            <a:r>
              <a:rPr lang="en-US" dirty="0" smtClean="0"/>
              <a:t>, 12 </a:t>
            </a:r>
            <a:r>
              <a:rPr lang="en-US" dirty="0" err="1" smtClean="0"/>
              <a:t>Eylül</a:t>
            </a:r>
            <a:r>
              <a:rPr lang="en-US" dirty="0" smtClean="0"/>
              <a:t> 1980 </a:t>
            </a:r>
            <a:r>
              <a:rPr lang="en-US" dirty="0" err="1" smtClean="0"/>
              <a:t>darbesi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683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660066"/>
                </a:solidFill>
              </a:rPr>
              <a:t>Dönemin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Bilançosu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Dönemin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politikası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Kararlı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politika</a:t>
            </a:r>
            <a:r>
              <a:rPr lang="en-US" dirty="0" smtClean="0"/>
              <a:t> </a:t>
            </a:r>
            <a:r>
              <a:rPr lang="en-US" dirty="0" err="1" smtClean="0"/>
              <a:t>yılları</a:t>
            </a:r>
            <a:r>
              <a:rPr lang="en-US" dirty="0" smtClean="0"/>
              <a:t>: </a:t>
            </a:r>
            <a:r>
              <a:rPr lang="en-US" dirty="0" err="1" smtClean="0"/>
              <a:t>göreli</a:t>
            </a:r>
            <a:r>
              <a:rPr lang="en-US" dirty="0" smtClean="0"/>
              <a:t> </a:t>
            </a:r>
            <a:r>
              <a:rPr lang="en-US" dirty="0" err="1" smtClean="0"/>
              <a:t>özerklik</a:t>
            </a:r>
            <a:r>
              <a:rPr lang="en-US" dirty="0" smtClean="0"/>
              <a:t>, </a:t>
            </a:r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ülkeleriyle</a:t>
            </a:r>
            <a:r>
              <a:rPr lang="en-US" dirty="0" smtClean="0"/>
              <a:t> </a:t>
            </a:r>
            <a:r>
              <a:rPr lang="en-US" dirty="0" err="1" smtClean="0"/>
              <a:t>yakınlaşma</a:t>
            </a:r>
            <a:r>
              <a:rPr lang="en-US" dirty="0" smtClean="0"/>
              <a:t> </a:t>
            </a:r>
            <a:r>
              <a:rPr lang="en-US" dirty="0" err="1" smtClean="0"/>
              <a:t>çabaları</a:t>
            </a:r>
            <a:r>
              <a:rPr lang="en-US" dirty="0" smtClean="0"/>
              <a:t>, </a:t>
            </a:r>
            <a:r>
              <a:rPr lang="en-US" dirty="0" err="1" smtClean="0"/>
              <a:t>Batı’ya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bağımlılığı</a:t>
            </a:r>
            <a:r>
              <a:rPr lang="en-US" dirty="0" smtClean="0"/>
              <a:t> </a:t>
            </a:r>
            <a:r>
              <a:rPr lang="en-US" dirty="0" err="1" smtClean="0"/>
              <a:t>azaltma</a:t>
            </a:r>
            <a:r>
              <a:rPr lang="en-US" dirty="0" smtClean="0"/>
              <a:t> </a:t>
            </a:r>
            <a:r>
              <a:rPr lang="en-US" dirty="0" err="1" smtClean="0"/>
              <a:t>girişimleri</a:t>
            </a:r>
            <a:r>
              <a:rPr lang="en-US" dirty="0" smtClean="0"/>
              <a:t>, </a:t>
            </a:r>
            <a:r>
              <a:rPr lang="en-US" dirty="0" err="1" smtClean="0"/>
              <a:t>Bağlantısızlarla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, </a:t>
            </a:r>
            <a:r>
              <a:rPr lang="en-US" dirty="0" err="1" smtClean="0"/>
              <a:t>Sovyetlerle</a:t>
            </a:r>
            <a:r>
              <a:rPr lang="en-US" dirty="0" smtClean="0"/>
              <a:t> </a:t>
            </a:r>
            <a:r>
              <a:rPr lang="en-US" dirty="0" err="1" smtClean="0"/>
              <a:t>düzelen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675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solidFill>
                  <a:srgbClr val="660066"/>
                </a:solidFill>
              </a:rPr>
              <a:t>ABD </a:t>
            </a:r>
            <a:r>
              <a:rPr lang="en-US" sz="3200" dirty="0" err="1" smtClean="0">
                <a:solidFill>
                  <a:srgbClr val="660066"/>
                </a:solidFill>
              </a:rPr>
              <a:t>ve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NATO’yla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İlişkiler</a:t>
            </a:r>
            <a:r>
              <a:rPr lang="en-US" sz="3200" dirty="0" smtClean="0">
                <a:solidFill>
                  <a:srgbClr val="660066"/>
                </a:solidFill>
              </a:rPr>
              <a:t> </a:t>
            </a:r>
            <a:endParaRPr lang="en-US" sz="32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smtClean="0"/>
              <a:t>1960-1965 </a:t>
            </a:r>
            <a:r>
              <a:rPr lang="en-US" dirty="0" err="1" smtClean="0"/>
              <a:t>Dönemi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-27 </a:t>
            </a:r>
            <a:r>
              <a:rPr lang="en-US" dirty="0" err="1" smtClean="0"/>
              <a:t>Mayıs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ABD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Küba</a:t>
            </a:r>
            <a:r>
              <a:rPr lang="en-US" dirty="0" smtClean="0"/>
              <a:t> </a:t>
            </a:r>
            <a:r>
              <a:rPr lang="en-US" dirty="0" err="1" smtClean="0"/>
              <a:t>bunalımı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: </a:t>
            </a:r>
            <a:r>
              <a:rPr lang="en-US" dirty="0" err="1" smtClean="0"/>
              <a:t>Bunalım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r>
              <a:rPr lang="en-US" dirty="0" smtClean="0"/>
              <a:t>, </a:t>
            </a:r>
            <a:r>
              <a:rPr lang="en-US" dirty="0" err="1" smtClean="0"/>
              <a:t>Jüpiterlerin</a:t>
            </a:r>
            <a:r>
              <a:rPr lang="en-US" dirty="0" smtClean="0"/>
              <a:t> </a:t>
            </a:r>
            <a:r>
              <a:rPr lang="en-US" dirty="0" err="1" smtClean="0"/>
              <a:t>sökülmesi</a:t>
            </a:r>
            <a:r>
              <a:rPr lang="en-US" dirty="0" smtClean="0"/>
              <a:t>, </a:t>
            </a:r>
            <a:r>
              <a:rPr lang="en-US" dirty="0" err="1" smtClean="0"/>
              <a:t>Bunalımın</a:t>
            </a:r>
            <a:r>
              <a:rPr lang="en-US" dirty="0" smtClean="0"/>
              <a:t> </a:t>
            </a:r>
            <a:r>
              <a:rPr lang="en-US" dirty="0" err="1" smtClean="0"/>
              <a:t>sonuçları</a:t>
            </a:r>
            <a:r>
              <a:rPr lang="en-US" dirty="0" smtClean="0"/>
              <a:t>: 1-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konvansiyonel</a:t>
            </a:r>
            <a:r>
              <a:rPr lang="en-US" dirty="0" smtClean="0"/>
              <a:t> </a:t>
            </a:r>
            <a:r>
              <a:rPr lang="en-US" dirty="0" err="1" smtClean="0"/>
              <a:t>gücünün</a:t>
            </a:r>
            <a:r>
              <a:rPr lang="en-US" dirty="0" smtClean="0"/>
              <a:t> </a:t>
            </a:r>
            <a:r>
              <a:rPr lang="en-US" dirty="0" err="1" smtClean="0"/>
              <a:t>arttırılmasına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verilmesi</a:t>
            </a:r>
            <a:r>
              <a:rPr lang="en-US" dirty="0" smtClean="0"/>
              <a:t>, 2-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politkasında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yönlülüğe</a:t>
            </a:r>
            <a:r>
              <a:rPr lang="en-US" dirty="0" smtClean="0"/>
              <a:t> </a:t>
            </a:r>
            <a:r>
              <a:rPr lang="en-US" dirty="0" err="1" smtClean="0"/>
              <a:t>geçişin</a:t>
            </a:r>
            <a:r>
              <a:rPr lang="en-US" dirty="0" smtClean="0"/>
              <a:t> </a:t>
            </a:r>
            <a:r>
              <a:rPr lang="en-US" dirty="0" err="1" smtClean="0"/>
              <a:t>şekilllenmeye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r>
              <a:rPr lang="en-US" dirty="0" smtClean="0"/>
              <a:t>, 3- </a:t>
            </a:r>
            <a:r>
              <a:rPr lang="en-US" dirty="0" err="1" smtClean="0"/>
              <a:t>Amerikan</a:t>
            </a:r>
            <a:r>
              <a:rPr lang="en-US" dirty="0" smtClean="0"/>
              <a:t> </a:t>
            </a:r>
            <a:r>
              <a:rPr lang="en-US" dirty="0" err="1" smtClean="0"/>
              <a:t>karşıtı</a:t>
            </a:r>
            <a:r>
              <a:rPr lang="en-US" dirty="0" smtClean="0"/>
              <a:t> </a:t>
            </a:r>
            <a:r>
              <a:rPr lang="en-US" dirty="0" err="1" smtClean="0"/>
              <a:t>hareketlerin</a:t>
            </a:r>
            <a:r>
              <a:rPr lang="en-US" dirty="0" smtClean="0"/>
              <a:t> </a:t>
            </a:r>
            <a:r>
              <a:rPr lang="en-US" dirty="0" err="1" smtClean="0"/>
              <a:t>ivme</a:t>
            </a:r>
            <a:r>
              <a:rPr lang="en-US" dirty="0" smtClean="0"/>
              <a:t> </a:t>
            </a:r>
            <a:r>
              <a:rPr lang="en-US" dirty="0" err="1" smtClean="0"/>
              <a:t>kazanması</a:t>
            </a:r>
            <a:r>
              <a:rPr lang="en-US" dirty="0" smtClean="0"/>
              <a:t>, 4- </a:t>
            </a:r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kavramının</a:t>
            </a:r>
            <a:r>
              <a:rPr lang="en-US" dirty="0" smtClean="0"/>
              <a:t> </a:t>
            </a:r>
            <a:r>
              <a:rPr lang="en-US" dirty="0" err="1" smtClean="0"/>
              <a:t>TDP’yi</a:t>
            </a:r>
            <a:r>
              <a:rPr lang="en-US" dirty="0" smtClean="0"/>
              <a:t> </a:t>
            </a:r>
            <a:r>
              <a:rPr lang="en-US" dirty="0" err="1" smtClean="0"/>
              <a:t>derinden</a:t>
            </a:r>
            <a:r>
              <a:rPr lang="en-US" dirty="0" smtClean="0"/>
              <a:t> </a:t>
            </a:r>
            <a:r>
              <a:rPr lang="en-US" dirty="0" err="1" smtClean="0"/>
              <a:t>etkilemesi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162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660066"/>
                </a:solidFill>
              </a:rPr>
              <a:t>ABD </a:t>
            </a:r>
            <a:r>
              <a:rPr lang="en-US" sz="3600" dirty="0" err="1">
                <a:solidFill>
                  <a:srgbClr val="660066"/>
                </a:solidFill>
              </a:rPr>
              <a:t>ve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r>
              <a:rPr lang="en-US" sz="3600" dirty="0" err="1">
                <a:solidFill>
                  <a:srgbClr val="660066"/>
                </a:solidFill>
              </a:rPr>
              <a:t>NATO’yla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r>
              <a:rPr lang="en-US" sz="3600" dirty="0" err="1">
                <a:solidFill>
                  <a:srgbClr val="660066"/>
                </a:solidFill>
              </a:rPr>
              <a:t>İlişkiler</a:t>
            </a:r>
            <a:r>
              <a:rPr lang="en-US" sz="3600" dirty="0">
                <a:solidFill>
                  <a:srgbClr val="660066"/>
                </a:solidFill>
              </a:rPr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Johnson </a:t>
            </a:r>
            <a:r>
              <a:rPr lang="en-US" dirty="0" err="1" smtClean="0"/>
              <a:t>mektubu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ABD’nin</a:t>
            </a:r>
            <a:r>
              <a:rPr lang="en-US" dirty="0" smtClean="0"/>
              <a:t> </a:t>
            </a:r>
            <a:r>
              <a:rPr lang="en-US" dirty="0" err="1" smtClean="0"/>
              <a:t>soruna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Johnson </a:t>
            </a:r>
            <a:r>
              <a:rPr lang="en-US" dirty="0" err="1" smtClean="0"/>
              <a:t>mektubu</a:t>
            </a:r>
            <a:r>
              <a:rPr lang="en-US" dirty="0" smtClean="0"/>
              <a:t>, 5 </a:t>
            </a:r>
            <a:r>
              <a:rPr lang="en-US" dirty="0" err="1" smtClean="0"/>
              <a:t>Haziran</a:t>
            </a:r>
            <a:r>
              <a:rPr lang="en-US" dirty="0" smtClean="0"/>
              <a:t> 1964: ABD </a:t>
            </a:r>
            <a:r>
              <a:rPr lang="en-US" dirty="0" err="1" smtClean="0"/>
              <a:t>Başkanı</a:t>
            </a:r>
            <a:r>
              <a:rPr lang="en-US" dirty="0" smtClean="0"/>
              <a:t> Johnson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sorunuyla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gönderilen</a:t>
            </a:r>
            <a:r>
              <a:rPr lang="en-US" dirty="0" smtClean="0"/>
              <a:t> </a:t>
            </a:r>
            <a:r>
              <a:rPr lang="en-US" dirty="0" err="1" smtClean="0"/>
              <a:t>mektup</a:t>
            </a:r>
            <a:r>
              <a:rPr lang="en-US" dirty="0" smtClean="0"/>
              <a:t>, TDP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dönüm</a:t>
            </a:r>
            <a:r>
              <a:rPr lang="en-US" dirty="0" smtClean="0"/>
              <a:t> </a:t>
            </a:r>
            <a:r>
              <a:rPr lang="en-US" dirty="0" err="1" smtClean="0"/>
              <a:t>noktası</a:t>
            </a:r>
            <a:r>
              <a:rPr lang="en-US" dirty="0" smtClean="0"/>
              <a:t> </a:t>
            </a:r>
            <a:r>
              <a:rPr lang="en-US" dirty="0" err="1" smtClean="0"/>
              <a:t>oldu</a:t>
            </a:r>
            <a:r>
              <a:rPr lang="en-US" dirty="0" smtClean="0"/>
              <a:t>. </a:t>
            </a:r>
            <a:r>
              <a:rPr lang="en-US" dirty="0" err="1" smtClean="0"/>
              <a:t>Mektupta</a:t>
            </a:r>
            <a:r>
              <a:rPr lang="en-US" dirty="0" smtClean="0"/>
              <a:t>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r>
              <a:rPr lang="en-US" dirty="0" smtClean="0"/>
              <a:t> </a:t>
            </a:r>
            <a:r>
              <a:rPr lang="en-US" dirty="0" err="1" smtClean="0"/>
              <a:t>vurgulanıyordu</a:t>
            </a:r>
            <a:r>
              <a:rPr lang="en-US" dirty="0" smtClean="0"/>
              <a:t>:</a:t>
            </a:r>
          </a:p>
          <a:p>
            <a:pPr marL="82296" indent="0">
              <a:buNone/>
            </a:pPr>
            <a:r>
              <a:rPr lang="en-US" dirty="0" smtClean="0"/>
              <a:t>1-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başına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almamalıydı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81242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82296" indent="0">
              <a:buNone/>
            </a:pPr>
            <a:r>
              <a:rPr lang="en-US" dirty="0"/>
              <a:t>2- </a:t>
            </a:r>
            <a:r>
              <a:rPr lang="en-US" dirty="0" err="1"/>
              <a:t>Türkiye</a:t>
            </a:r>
            <a:r>
              <a:rPr lang="en-US" dirty="0"/>
              <a:t>, </a:t>
            </a:r>
            <a:r>
              <a:rPr lang="en-US" dirty="0" err="1"/>
              <a:t>Garanti</a:t>
            </a:r>
            <a:r>
              <a:rPr lang="en-US" dirty="0"/>
              <a:t> </a:t>
            </a:r>
            <a:r>
              <a:rPr lang="en-US" dirty="0" err="1"/>
              <a:t>Antlaşması’na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 </a:t>
            </a:r>
            <a:r>
              <a:rPr lang="en-US" dirty="0" err="1"/>
              <a:t>adaya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edebileceğini</a:t>
            </a:r>
            <a:r>
              <a:rPr lang="en-US" dirty="0"/>
              <a:t> </a:t>
            </a:r>
            <a:r>
              <a:rPr lang="en-US" dirty="0" err="1"/>
              <a:t>düşünmektedir</a:t>
            </a:r>
            <a:r>
              <a:rPr lang="en-US" dirty="0"/>
              <a:t>. </a:t>
            </a:r>
            <a:r>
              <a:rPr lang="en-US" dirty="0" err="1"/>
              <a:t>Fakat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durum </a:t>
            </a:r>
            <a:r>
              <a:rPr lang="en-US" dirty="0" err="1"/>
              <a:t>Garanti</a:t>
            </a:r>
            <a:r>
              <a:rPr lang="en-US" dirty="0"/>
              <a:t> </a:t>
            </a:r>
            <a:r>
              <a:rPr lang="en-US" dirty="0" err="1"/>
              <a:t>Antlaşması’nda</a:t>
            </a:r>
            <a:r>
              <a:rPr lang="en-US" dirty="0"/>
              <a:t> </a:t>
            </a:r>
            <a:r>
              <a:rPr lang="en-US" dirty="0" err="1"/>
              <a:t>yasaklanan</a:t>
            </a:r>
            <a:r>
              <a:rPr lang="en-US" dirty="0"/>
              <a:t> </a:t>
            </a:r>
            <a:r>
              <a:rPr lang="en-US" dirty="0" err="1"/>
              <a:t>taksime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açacaktır</a:t>
            </a:r>
            <a:r>
              <a:rPr lang="en-US" dirty="0"/>
              <a:t>. </a:t>
            </a:r>
            <a:r>
              <a:rPr lang="en-US" dirty="0" err="1"/>
              <a:t>Türkiye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taraflarla</a:t>
            </a:r>
            <a:r>
              <a:rPr lang="en-US" dirty="0"/>
              <a:t> </a:t>
            </a:r>
            <a:r>
              <a:rPr lang="en-US" dirty="0" err="1"/>
              <a:t>görüşmeden</a:t>
            </a:r>
            <a:r>
              <a:rPr lang="en-US" dirty="0"/>
              <a:t> </a:t>
            </a:r>
            <a:r>
              <a:rPr lang="en-US" dirty="0" err="1"/>
              <a:t>müdahalede</a:t>
            </a:r>
            <a:r>
              <a:rPr lang="en-US" dirty="0"/>
              <a:t> </a:t>
            </a:r>
            <a:r>
              <a:rPr lang="en-US" dirty="0" err="1"/>
              <a:t>bulunmamalıdır</a:t>
            </a:r>
            <a:r>
              <a:rPr lang="en-US" dirty="0"/>
              <a:t>. </a:t>
            </a:r>
          </a:p>
          <a:p>
            <a:pPr marL="82296" indent="0">
              <a:buNone/>
            </a:pPr>
            <a:r>
              <a:rPr lang="en-US" dirty="0" smtClean="0"/>
              <a:t>3</a:t>
            </a:r>
            <a:r>
              <a:rPr lang="en-US" dirty="0" smtClean="0"/>
              <a:t>- </a:t>
            </a:r>
            <a:r>
              <a:rPr lang="en-US" dirty="0" err="1" smtClean="0"/>
              <a:t>Müdahale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NATO </a:t>
            </a:r>
            <a:r>
              <a:rPr lang="en-US" dirty="0" err="1" smtClean="0"/>
              <a:t>üyesi</a:t>
            </a:r>
            <a:r>
              <a:rPr lang="en-US" dirty="0" smtClean="0"/>
              <a:t>, </a:t>
            </a:r>
            <a:r>
              <a:rPr lang="en-US" dirty="0" err="1" smtClean="0"/>
              <a:t>yani</a:t>
            </a:r>
            <a:r>
              <a:rPr lang="en-US" dirty="0" smtClean="0"/>
              <a:t>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Yunanistan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çatışmaya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açacaktır</a:t>
            </a:r>
            <a:r>
              <a:rPr lang="en-US" dirty="0" smtClean="0"/>
              <a:t>. </a:t>
            </a:r>
            <a:r>
              <a:rPr lang="en-US" dirty="0" err="1" smtClean="0"/>
              <a:t>Oysa</a:t>
            </a:r>
            <a:r>
              <a:rPr lang="en-US" dirty="0" smtClean="0"/>
              <a:t>,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ülke</a:t>
            </a:r>
            <a:r>
              <a:rPr lang="en-US" dirty="0" smtClean="0"/>
              <a:t> </a:t>
            </a:r>
            <a:r>
              <a:rPr lang="en-US" dirty="0" err="1" smtClean="0"/>
              <a:t>NATO’ya</a:t>
            </a:r>
            <a:r>
              <a:rPr lang="en-US" dirty="0" smtClean="0"/>
              <a:t> </a:t>
            </a:r>
            <a:r>
              <a:rPr lang="en-US" dirty="0" err="1" smtClean="0"/>
              <a:t>katılmakla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hiç</a:t>
            </a:r>
            <a:r>
              <a:rPr lang="en-US" dirty="0" smtClean="0"/>
              <a:t> </a:t>
            </a:r>
            <a:r>
              <a:rPr lang="en-US" dirty="0" err="1" smtClean="0"/>
              <a:t>savaşmayacaklarını</a:t>
            </a:r>
            <a:r>
              <a:rPr lang="en-US" dirty="0" smtClean="0"/>
              <a:t> </a:t>
            </a:r>
            <a:r>
              <a:rPr lang="en-US" dirty="0" err="1" smtClean="0"/>
              <a:t>teyit</a:t>
            </a:r>
            <a:r>
              <a:rPr lang="en-US" dirty="0" smtClean="0"/>
              <a:t> </a:t>
            </a:r>
            <a:r>
              <a:rPr lang="en-US" dirty="0" err="1" smtClean="0"/>
              <a:t>etmişlerdir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67489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4</a:t>
            </a:r>
            <a:r>
              <a:rPr lang="en-US" dirty="0"/>
              <a:t>- </a:t>
            </a:r>
            <a:r>
              <a:rPr lang="en-US" dirty="0" err="1"/>
              <a:t>Türkiye</a:t>
            </a:r>
            <a:r>
              <a:rPr lang="en-US" dirty="0"/>
              <a:t> </a:t>
            </a:r>
            <a:r>
              <a:rPr lang="en-US" dirty="0" err="1"/>
              <a:t>adaya</a:t>
            </a:r>
            <a:r>
              <a:rPr lang="en-US" dirty="0"/>
              <a:t> </a:t>
            </a:r>
            <a:r>
              <a:rPr lang="en-US" dirty="0" err="1"/>
              <a:t>müdahalede</a:t>
            </a:r>
            <a:r>
              <a:rPr lang="en-US" dirty="0"/>
              <a:t> </a:t>
            </a:r>
            <a:r>
              <a:rPr lang="en-US" dirty="0" err="1"/>
              <a:t>bulunursa</a:t>
            </a:r>
            <a:r>
              <a:rPr lang="en-US" dirty="0"/>
              <a:t>, SSCB </a:t>
            </a:r>
            <a:r>
              <a:rPr lang="en-US" dirty="0" err="1"/>
              <a:t>duruma</a:t>
            </a:r>
            <a:r>
              <a:rPr lang="en-US" dirty="0"/>
              <a:t> </a:t>
            </a:r>
            <a:r>
              <a:rPr lang="en-US" dirty="0" err="1"/>
              <a:t>müdahale</a:t>
            </a:r>
            <a:r>
              <a:rPr lang="en-US" dirty="0"/>
              <a:t> </a:t>
            </a:r>
            <a:r>
              <a:rPr lang="en-US" dirty="0" err="1"/>
              <a:t>edebilir</a:t>
            </a:r>
            <a:r>
              <a:rPr lang="en-US" dirty="0"/>
              <a:t>. NATO </a:t>
            </a:r>
            <a:r>
              <a:rPr lang="en-US" dirty="0" err="1"/>
              <a:t>müttefikleri</a:t>
            </a:r>
            <a:r>
              <a:rPr lang="en-US" dirty="0"/>
              <a:t> </a:t>
            </a:r>
            <a:r>
              <a:rPr lang="en-US" dirty="0" err="1"/>
              <a:t>rıza</a:t>
            </a:r>
            <a:r>
              <a:rPr lang="en-US" dirty="0"/>
              <a:t> </a:t>
            </a:r>
            <a:r>
              <a:rPr lang="en-US" dirty="0" err="1"/>
              <a:t>göstermedikleri</a:t>
            </a:r>
            <a:r>
              <a:rPr lang="en-US" dirty="0"/>
              <a:t> </a:t>
            </a:r>
            <a:r>
              <a:rPr lang="en-US" dirty="0" err="1"/>
              <a:t>Türkiye’nin</a:t>
            </a:r>
            <a:r>
              <a:rPr lang="en-US" dirty="0"/>
              <a:t> </a:t>
            </a:r>
            <a:r>
              <a:rPr lang="en-US" dirty="0" err="1"/>
              <a:t>girişeceği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hareket</a:t>
            </a:r>
            <a:r>
              <a:rPr lang="en-US" dirty="0"/>
              <a:t> </a:t>
            </a:r>
            <a:r>
              <a:rPr lang="en-US" dirty="0" err="1"/>
              <a:t>sonucunda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çıkacak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Sovyet</a:t>
            </a:r>
            <a:r>
              <a:rPr lang="en-US" dirty="0"/>
              <a:t> </a:t>
            </a:r>
            <a:r>
              <a:rPr lang="en-US" dirty="0" err="1"/>
              <a:t>müdahalesine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Türkiye’yi</a:t>
            </a:r>
            <a:r>
              <a:rPr lang="en-US" dirty="0"/>
              <a:t> </a:t>
            </a:r>
            <a:r>
              <a:rPr lang="en-US" dirty="0" err="1"/>
              <a:t>savunmak</a:t>
            </a:r>
            <a:r>
              <a:rPr lang="en-US" dirty="0"/>
              <a:t> </a:t>
            </a:r>
            <a:r>
              <a:rPr lang="en-US" dirty="0" err="1"/>
              <a:t>yükümlülükleri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olmadığını</a:t>
            </a:r>
            <a:r>
              <a:rPr lang="en-US" dirty="0"/>
              <a:t> </a:t>
            </a:r>
            <a:r>
              <a:rPr lang="en-US" dirty="0" err="1"/>
              <a:t>müzakere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fırsatını</a:t>
            </a:r>
            <a:r>
              <a:rPr lang="en-US" dirty="0"/>
              <a:t> </a:t>
            </a:r>
            <a:r>
              <a:rPr lang="en-US" dirty="0" err="1"/>
              <a:t>bulamamışlardır</a:t>
            </a:r>
            <a:r>
              <a:rPr lang="en-US" dirty="0"/>
              <a:t>. </a:t>
            </a:r>
            <a:r>
              <a:rPr lang="en-US" dirty="0" err="1"/>
              <a:t>Yani</a:t>
            </a:r>
            <a:r>
              <a:rPr lang="en-US" dirty="0"/>
              <a:t>, </a:t>
            </a:r>
            <a:r>
              <a:rPr lang="en-US" dirty="0" err="1"/>
              <a:t>böyle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durumda</a:t>
            </a:r>
            <a:r>
              <a:rPr lang="en-US" dirty="0"/>
              <a:t> NATO </a:t>
            </a:r>
            <a:r>
              <a:rPr lang="en-US" dirty="0" err="1"/>
              <a:t>üyeleri</a:t>
            </a:r>
            <a:r>
              <a:rPr lang="en-US" dirty="0"/>
              <a:t> </a:t>
            </a:r>
            <a:r>
              <a:rPr lang="en-US" dirty="0" err="1"/>
              <a:t>Türkiye’yi</a:t>
            </a:r>
            <a:r>
              <a:rPr lang="en-US" dirty="0"/>
              <a:t> </a:t>
            </a:r>
            <a:r>
              <a:rPr lang="en-US" dirty="0" err="1"/>
              <a:t>savunmak</a:t>
            </a:r>
            <a:r>
              <a:rPr lang="en-US" dirty="0"/>
              <a:t> </a:t>
            </a:r>
            <a:r>
              <a:rPr lang="en-US" dirty="0" err="1"/>
              <a:t>yükümlülüğü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girmeyebilir</a:t>
            </a:r>
            <a:r>
              <a:rPr lang="en-US" dirty="0"/>
              <a:t>. 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017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660066"/>
                </a:solidFill>
              </a:rPr>
              <a:t>ABD </a:t>
            </a:r>
            <a:r>
              <a:rPr lang="en-US" sz="3200" dirty="0" err="1">
                <a:solidFill>
                  <a:srgbClr val="660066"/>
                </a:solidFill>
              </a:rPr>
              <a:t>ve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NATO’yla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>
                <a:solidFill>
                  <a:srgbClr val="660066"/>
                </a:solidFill>
              </a:rPr>
              <a:t>İlişkiler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82296" indent="0">
              <a:buNone/>
            </a:pPr>
            <a:r>
              <a:rPr lang="en-US" dirty="0" smtClean="0"/>
              <a:t>5-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taraflı</a:t>
            </a:r>
            <a:r>
              <a:rPr lang="en-US" dirty="0" smtClean="0"/>
              <a:t> </a:t>
            </a:r>
            <a:r>
              <a:rPr lang="en-US" dirty="0" err="1" smtClean="0"/>
              <a:t>müdahalesi</a:t>
            </a:r>
            <a:r>
              <a:rPr lang="en-US" dirty="0" smtClean="0"/>
              <a:t> </a:t>
            </a:r>
            <a:r>
              <a:rPr lang="en-US" dirty="0" err="1" smtClean="0"/>
              <a:t>BM’nin</a:t>
            </a:r>
            <a:r>
              <a:rPr lang="en-US" dirty="0" smtClean="0"/>
              <a:t> </a:t>
            </a:r>
            <a:r>
              <a:rPr lang="en-US" dirty="0" err="1" smtClean="0"/>
              <a:t>sürdürdüğü</a:t>
            </a:r>
            <a:r>
              <a:rPr lang="en-US" dirty="0" smtClean="0"/>
              <a:t> </a:t>
            </a:r>
            <a:r>
              <a:rPr lang="en-US" dirty="0" err="1" smtClean="0"/>
              <a:t>arabuluculuk</a:t>
            </a:r>
            <a:r>
              <a:rPr lang="en-US" dirty="0" smtClean="0"/>
              <a:t> </a:t>
            </a:r>
            <a:r>
              <a:rPr lang="en-US" dirty="0" err="1" smtClean="0"/>
              <a:t>girişimlerini</a:t>
            </a:r>
            <a:r>
              <a:rPr lang="en-US" dirty="0" smtClean="0"/>
              <a:t> </a:t>
            </a:r>
            <a:r>
              <a:rPr lang="en-US" dirty="0" err="1" smtClean="0"/>
              <a:t>sekteye</a:t>
            </a:r>
            <a:r>
              <a:rPr lang="en-US" dirty="0" smtClean="0"/>
              <a:t> </a:t>
            </a:r>
            <a:r>
              <a:rPr lang="en-US" dirty="0" err="1" smtClean="0"/>
              <a:t>uğratabilir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6-Türkiye </a:t>
            </a:r>
            <a:r>
              <a:rPr lang="en-US" dirty="0" err="1" smtClean="0"/>
              <a:t>ile</a:t>
            </a:r>
            <a:r>
              <a:rPr lang="en-US" dirty="0" smtClean="0"/>
              <a:t> ABD </a:t>
            </a:r>
            <a:r>
              <a:rPr lang="en-US" dirty="0" err="1" smtClean="0"/>
              <a:t>arasındaki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Temmuz</a:t>
            </a:r>
            <a:r>
              <a:rPr lang="en-US" dirty="0" smtClean="0"/>
              <a:t> 1947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 smtClean="0"/>
              <a:t>anlaşmaya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</a:t>
            </a:r>
            <a:r>
              <a:rPr lang="en-US" dirty="0" err="1" smtClean="0"/>
              <a:t>Türkiye’ye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yardımlar</a:t>
            </a:r>
            <a:r>
              <a:rPr lang="en-US" dirty="0" smtClean="0"/>
              <a:t> </a:t>
            </a:r>
            <a:r>
              <a:rPr lang="en-US" dirty="0" err="1" smtClean="0"/>
              <a:t>veriliş</a:t>
            </a:r>
            <a:r>
              <a:rPr lang="en-US" dirty="0" smtClean="0"/>
              <a:t> </a:t>
            </a:r>
            <a:r>
              <a:rPr lang="en-US" dirty="0" err="1" smtClean="0"/>
              <a:t>amacından</a:t>
            </a:r>
            <a:r>
              <a:rPr lang="en-US" dirty="0" smtClean="0"/>
              <a:t> </a:t>
            </a:r>
            <a:r>
              <a:rPr lang="en-US" dirty="0" err="1" smtClean="0"/>
              <a:t>ayrı</a:t>
            </a:r>
            <a:r>
              <a:rPr lang="en-US" dirty="0" smtClean="0"/>
              <a:t> </a:t>
            </a:r>
            <a:r>
              <a:rPr lang="en-US" dirty="0" err="1" smtClean="0"/>
              <a:t>nedenlerle</a:t>
            </a:r>
            <a:r>
              <a:rPr lang="en-US" dirty="0" smtClean="0"/>
              <a:t> </a:t>
            </a:r>
            <a:r>
              <a:rPr lang="en-US" dirty="0" err="1" smtClean="0"/>
              <a:t>kullanılacak</a:t>
            </a:r>
            <a:r>
              <a:rPr lang="en-US" dirty="0" smtClean="0"/>
              <a:t> </a:t>
            </a:r>
            <a:r>
              <a:rPr lang="en-US" dirty="0" err="1" smtClean="0"/>
              <a:t>olursa</a:t>
            </a:r>
            <a:r>
              <a:rPr lang="en-US" dirty="0" smtClean="0"/>
              <a:t> </a:t>
            </a:r>
            <a:r>
              <a:rPr lang="en-US" dirty="0" err="1" smtClean="0"/>
              <a:t>ABD’ye</a:t>
            </a:r>
            <a:r>
              <a:rPr lang="en-US" dirty="0" smtClean="0"/>
              <a:t> </a:t>
            </a:r>
            <a:r>
              <a:rPr lang="en-US" dirty="0" err="1" smtClean="0"/>
              <a:t>danışmak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 ABD, </a:t>
            </a:r>
            <a:r>
              <a:rPr lang="en-US" dirty="0" err="1" smtClean="0"/>
              <a:t>adaya</a:t>
            </a:r>
            <a:r>
              <a:rPr lang="en-US" dirty="0" smtClean="0"/>
              <a:t> </a:t>
            </a:r>
            <a:r>
              <a:rPr lang="en-US" dirty="0" err="1" smtClean="0"/>
              <a:t>müdahale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verdiği</a:t>
            </a:r>
            <a:r>
              <a:rPr lang="en-US" dirty="0" smtClean="0"/>
              <a:t> </a:t>
            </a:r>
            <a:r>
              <a:rPr lang="en-US" dirty="0" err="1" smtClean="0"/>
              <a:t>silahların</a:t>
            </a:r>
            <a:r>
              <a:rPr lang="en-US" dirty="0" smtClean="0"/>
              <a:t> </a:t>
            </a:r>
            <a:r>
              <a:rPr lang="en-US" dirty="0" err="1" smtClean="0"/>
              <a:t>kullanılmasına</a:t>
            </a:r>
            <a:r>
              <a:rPr lang="en-US" dirty="0" smtClean="0"/>
              <a:t> </a:t>
            </a:r>
            <a:r>
              <a:rPr lang="en-US" dirty="0" err="1" smtClean="0"/>
              <a:t>rıza</a:t>
            </a:r>
            <a:r>
              <a:rPr lang="en-US" dirty="0" smtClean="0"/>
              <a:t> </a:t>
            </a:r>
            <a:r>
              <a:rPr lang="en-US" dirty="0" err="1" smtClean="0"/>
              <a:t>göstermemektir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smtClean="0"/>
              <a:t>7- </a:t>
            </a:r>
            <a:r>
              <a:rPr lang="en-US" dirty="0" err="1" smtClean="0"/>
              <a:t>Başbakan</a:t>
            </a:r>
            <a:r>
              <a:rPr lang="en-US" dirty="0" smtClean="0"/>
              <a:t> </a:t>
            </a:r>
            <a:r>
              <a:rPr lang="en-US" dirty="0" err="1" smtClean="0"/>
              <a:t>İnönü’nün</a:t>
            </a:r>
            <a:r>
              <a:rPr lang="en-US" dirty="0" smtClean="0"/>
              <a:t> </a:t>
            </a:r>
            <a:r>
              <a:rPr lang="en-US" dirty="0" err="1" smtClean="0"/>
              <a:t>müdahaleden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ABD </a:t>
            </a:r>
            <a:r>
              <a:rPr lang="en-US" dirty="0" err="1" smtClean="0"/>
              <a:t>Başkanı’yla</a:t>
            </a:r>
            <a:r>
              <a:rPr lang="en-US" dirty="0" smtClean="0"/>
              <a:t> </a:t>
            </a:r>
            <a:r>
              <a:rPr lang="en-US" dirty="0" err="1" smtClean="0"/>
              <a:t>görüşmesi</a:t>
            </a:r>
            <a:r>
              <a:rPr lang="en-US" dirty="0" smtClean="0"/>
              <a:t> </a:t>
            </a:r>
            <a:r>
              <a:rPr lang="en-US" dirty="0" err="1" smtClean="0"/>
              <a:t>memnuniyetle</a:t>
            </a:r>
            <a:r>
              <a:rPr lang="en-US" dirty="0" smtClean="0"/>
              <a:t> </a:t>
            </a:r>
            <a:r>
              <a:rPr lang="en-US" dirty="0" err="1" smtClean="0"/>
              <a:t>karşılanacaktır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566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205</TotalTime>
  <Words>527</Words>
  <Application>Microsoft Macintosh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Solstice</vt:lpstr>
      <vt:lpstr>TÜRK DIŞ POLİTİKASI II (Bahar 2019-2020)</vt:lpstr>
      <vt:lpstr>Dönemin Bilançosu</vt:lpstr>
      <vt:lpstr>Dönemin Bilançosu</vt:lpstr>
      <vt:lpstr>Dönemin Bilançosu</vt:lpstr>
      <vt:lpstr>ABD ve NATO’yla İlişkiler </vt:lpstr>
      <vt:lpstr>ABD ve NATO’yla İlişkiler </vt:lpstr>
      <vt:lpstr>ABD ve NATO’yla İlişkiler </vt:lpstr>
      <vt:lpstr>ABD ve NATO’yla İlişkiler </vt:lpstr>
      <vt:lpstr>ABD ve NATO’yla İlişkiler </vt:lpstr>
      <vt:lpstr>ABD ve NATO’yla İlişkiler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20</cp:revision>
  <dcterms:created xsi:type="dcterms:W3CDTF">2019-01-06T14:47:31Z</dcterms:created>
  <dcterms:modified xsi:type="dcterms:W3CDTF">2019-09-22T08:58:54Z</dcterms:modified>
</cp:coreProperties>
</file>