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72" r:id="rId4"/>
    <p:sldId id="675" r:id="rId5"/>
    <p:sldId id="676" r:id="rId6"/>
    <p:sldId id="677" r:id="rId7"/>
    <p:sldId id="678" r:id="rId8"/>
    <p:sldId id="679" r:id="rId9"/>
    <p:sldId id="680" r:id="rId10"/>
    <p:sldId id="681" r:id="rId11"/>
    <p:sldId id="68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1"/>
            <a:ext cx="7520222" cy="1766637"/>
          </a:xfrm>
          <a:prstGeom prst="rect">
            <a:avLst/>
          </a:prstGeom>
        </p:spPr>
        <p:txBody>
          <a:bodyPr wrap="square">
            <a:spAutoFit/>
          </a:bodyPr>
          <a:lstStyle/>
          <a:p>
            <a:pPr marL="0" lvl="1" algn="ctr">
              <a:spcBef>
                <a:spcPct val="20000"/>
              </a:spcBef>
              <a:buClr>
                <a:schemeClr val="accent1"/>
              </a:buClr>
            </a:pPr>
            <a:r>
              <a:rPr lang="tr-TR" sz="3200" b="1" dirty="0" smtClean="0"/>
              <a:t>GGY429</a:t>
            </a:r>
          </a:p>
          <a:p>
            <a:pPr marL="0" lvl="1" algn="ctr">
              <a:spcBef>
                <a:spcPct val="20000"/>
              </a:spcBef>
              <a:buClr>
                <a:schemeClr val="accent1"/>
              </a:buClr>
            </a:pPr>
            <a:endParaRPr lang="tr-TR" sz="3200" b="1" dirty="0" smtClean="0"/>
          </a:p>
          <a:p>
            <a:pPr marL="0" lvl="1" algn="ctr">
              <a:spcBef>
                <a:spcPct val="20000"/>
              </a:spcBef>
              <a:buClr>
                <a:schemeClr val="accent1"/>
              </a:buClr>
            </a:pPr>
            <a:r>
              <a:rPr lang="es-ES" sz="3200" b="1" dirty="0"/>
              <a:t>Tesis </a:t>
            </a:r>
            <a:r>
              <a:rPr lang="es-ES" sz="3200" b="1" dirty="0" smtClean="0"/>
              <a:t>Programlama</a:t>
            </a:r>
            <a:r>
              <a:rPr lang="tr-TR" sz="3200" b="1" dirty="0" smtClean="0"/>
              <a:t> v</a:t>
            </a:r>
            <a:r>
              <a:rPr lang="es-ES" sz="3200" b="1" dirty="0" smtClean="0"/>
              <a:t>e </a:t>
            </a:r>
            <a:r>
              <a:rPr lang="es-ES" sz="3200" b="1" dirty="0"/>
              <a:t>Tasarımına Giriş</a:t>
            </a:r>
            <a:endParaRPr lang="tr-TR" sz="3200" b="1" dirty="0">
              <a:solidFill>
                <a:schemeClr val="tx2"/>
              </a:solidFill>
            </a:endParaRPr>
          </a:p>
        </p:txBody>
      </p:sp>
    </p:spTree>
    <p:extLst>
      <p:ext uri="{BB962C8B-B14F-4D97-AF65-F5344CB8AC3E}">
        <p14:creationId xmlns:p14="http://schemas.microsoft.com/office/powerpoint/2010/main" val="1407815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smtClean="0">
                <a:solidFill>
                  <a:schemeClr val="tx2"/>
                </a:solidFill>
              </a:rPr>
              <a:t>Yapı Bilgi Modellemesi Nedir?</a:t>
            </a:r>
            <a:endParaRPr lang="tr-TR" sz="2200" b="1" dirty="0">
              <a:solidFill>
                <a:schemeClr val="tx2"/>
              </a:solidFill>
            </a:endParaRPr>
          </a:p>
        </p:txBody>
      </p:sp>
      <p:sp>
        <p:nvSpPr>
          <p:cNvPr id="4" name="Dikdörtgen 3"/>
          <p:cNvSpPr/>
          <p:nvPr/>
        </p:nvSpPr>
        <p:spPr>
          <a:xfrm>
            <a:off x="782858" y="967636"/>
            <a:ext cx="7557470" cy="4401205"/>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20B0604020202020204" pitchFamily="2" charset="2"/>
              <a:buChar char="§"/>
            </a:pPr>
            <a:r>
              <a:rPr lang="tr-TR" sz="2000" dirty="0" smtClean="0"/>
              <a:t>Yapı </a:t>
            </a:r>
            <a:r>
              <a:rPr lang="tr-TR" sz="2000" dirty="0"/>
              <a:t>Bilgi </a:t>
            </a:r>
            <a:r>
              <a:rPr lang="tr-TR" sz="2000" dirty="0" smtClean="0"/>
              <a:t>Modellemesi (BIM) en </a:t>
            </a:r>
            <a:r>
              <a:rPr lang="tr-TR" sz="2000" dirty="0"/>
              <a:t>temel tanımı ile; birbirinden farklı mimari projelerin tasarımında, inşasında ve sürdürülmesinde görev üstlenenlerin ortak olarak yararlanabileceği 3 boyutlu bir bilgi paylaşım </a:t>
            </a:r>
            <a:r>
              <a:rPr lang="tr-TR" sz="2000" dirty="0" smtClean="0"/>
              <a:t>sürecidir</a:t>
            </a:r>
            <a:r>
              <a:rPr lang="tr-TR" sz="2000" dirty="0"/>
              <a:t> </a:t>
            </a:r>
            <a:r>
              <a:rPr lang="tr-TR" sz="2000" dirty="0" smtClean="0"/>
              <a:t>(Doğan 2019).</a:t>
            </a:r>
          </a:p>
          <a:p>
            <a:pPr marL="342900" indent="-342900" algn="just">
              <a:spcBef>
                <a:spcPts val="600"/>
              </a:spcBef>
              <a:spcAft>
                <a:spcPts val="600"/>
              </a:spcAft>
              <a:buFont typeface="Wingdings" panose="020B0604020202020204" pitchFamily="2" charset="2"/>
              <a:buChar char="§"/>
            </a:pPr>
            <a:r>
              <a:rPr lang="tr-TR" sz="2000" dirty="0" smtClean="0"/>
              <a:t> </a:t>
            </a:r>
            <a:r>
              <a:rPr lang="tr-TR" sz="2000" dirty="0"/>
              <a:t>1970’lerde ortaya çıkmış bir süreçtir. BIM, IT’nin yeni gelişmeleri nedeniyle son on yılda hızla önem kazanıp sadece bir yazılım parçası olarak da kalmamış, belki bir inşaat projesinin veya bir bina operasyonunun planlama ve geliştirmesinde yer alan dijital bağlantıların kapsamlı yaklaşım çalışması olarak yer </a:t>
            </a:r>
            <a:r>
              <a:rPr lang="tr-TR" sz="2000" dirty="0" smtClean="0"/>
              <a:t>almıştır (</a:t>
            </a:r>
            <a:r>
              <a:rPr lang="tr-TR" sz="2000" dirty="0" err="1" smtClean="0"/>
              <a:t>Ghafory</a:t>
            </a:r>
            <a:r>
              <a:rPr lang="tr-TR" sz="2000" dirty="0" smtClean="0"/>
              <a:t> 2019).</a:t>
            </a:r>
          </a:p>
          <a:p>
            <a:pPr marL="342900" indent="-342900" algn="just">
              <a:spcBef>
                <a:spcPts val="600"/>
              </a:spcBef>
              <a:spcAft>
                <a:spcPts val="600"/>
              </a:spcAft>
              <a:buFont typeface="Wingdings" panose="020B0604020202020204" pitchFamily="2" charset="2"/>
              <a:buChar char="§"/>
            </a:pP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653151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smtClean="0">
                <a:solidFill>
                  <a:schemeClr val="tx2"/>
                </a:solidFill>
              </a:rPr>
              <a:t>Yapı Bilgi Modellemesi Nedir?</a:t>
            </a:r>
            <a:endParaRPr lang="tr-TR" sz="2200" b="1" dirty="0">
              <a:solidFill>
                <a:schemeClr val="tx2"/>
              </a:solidFill>
            </a:endParaRPr>
          </a:p>
        </p:txBody>
      </p:sp>
      <p:sp>
        <p:nvSpPr>
          <p:cNvPr id="4" name="Dikdörtgen 3"/>
          <p:cNvSpPr/>
          <p:nvPr/>
        </p:nvSpPr>
        <p:spPr>
          <a:xfrm>
            <a:off x="782858" y="967636"/>
            <a:ext cx="7557470" cy="4247317"/>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000" dirty="0" smtClean="0"/>
              <a:t>1997 yılında IAI </a:t>
            </a:r>
            <a:r>
              <a:rPr lang="tr-TR" sz="2000" dirty="0"/>
              <a:t>(</a:t>
            </a:r>
            <a:r>
              <a:rPr lang="tr-TR" sz="2000" dirty="0" err="1"/>
              <a:t>Industry</a:t>
            </a:r>
            <a:r>
              <a:rPr lang="tr-TR" sz="2000" dirty="0"/>
              <a:t> </a:t>
            </a:r>
            <a:r>
              <a:rPr lang="tr-TR" sz="2000" dirty="0" err="1"/>
              <a:t>Alliance</a:t>
            </a:r>
            <a:r>
              <a:rPr lang="tr-TR" sz="2000" dirty="0"/>
              <a:t> </a:t>
            </a:r>
            <a:r>
              <a:rPr lang="tr-TR" sz="2000" dirty="0" err="1"/>
              <a:t>for</a:t>
            </a:r>
            <a:r>
              <a:rPr lang="tr-TR" sz="2000" dirty="0"/>
              <a:t> </a:t>
            </a:r>
            <a:r>
              <a:rPr lang="tr-TR" sz="2000" dirty="0" err="1" smtClean="0"/>
              <a:t>Interoperability</a:t>
            </a:r>
            <a:r>
              <a:rPr lang="tr-TR" sz="2000" dirty="0" smtClean="0"/>
              <a:t>) tarafından </a:t>
            </a:r>
            <a:r>
              <a:rPr lang="tr-TR" sz="2000" dirty="0"/>
              <a:t>IFC (</a:t>
            </a:r>
            <a:r>
              <a:rPr lang="tr-TR" sz="2000" dirty="0" err="1"/>
              <a:t>Industry</a:t>
            </a:r>
            <a:r>
              <a:rPr lang="tr-TR" sz="2000" dirty="0"/>
              <a:t> Foundation </a:t>
            </a:r>
            <a:r>
              <a:rPr lang="tr-TR" sz="2000" dirty="0" err="1" smtClean="0"/>
              <a:t>Classes</a:t>
            </a:r>
            <a:r>
              <a:rPr lang="tr-TR" sz="2000" dirty="0" smtClean="0"/>
              <a:t>, Endüstri </a:t>
            </a:r>
            <a:r>
              <a:rPr lang="tr-TR" sz="2000" dirty="0"/>
              <a:t>Temel Sınıfları) adıyla yeni bir </a:t>
            </a:r>
            <a:r>
              <a:rPr lang="tr-TR" sz="2000" dirty="0" smtClean="0"/>
              <a:t>veri standardı </a:t>
            </a:r>
            <a:r>
              <a:rPr lang="tr-TR" sz="2000" dirty="0"/>
              <a:t>oluşturulmuştur (IAI 1997; </a:t>
            </a:r>
            <a:r>
              <a:rPr lang="tr-TR" sz="2000" dirty="0" err="1" smtClean="0"/>
              <a:t>Eastman</a:t>
            </a:r>
            <a:r>
              <a:rPr lang="tr-TR" sz="2000" dirty="0" smtClean="0"/>
              <a:t> 1999</a:t>
            </a:r>
            <a:r>
              <a:rPr lang="tr-TR" sz="2000" dirty="0"/>
              <a:t>, 146-161). </a:t>
            </a:r>
            <a:endParaRPr lang="tr-TR" sz="2000" dirty="0" smtClean="0"/>
          </a:p>
          <a:p>
            <a:pPr marL="342900" indent="-342900" algn="just">
              <a:spcBef>
                <a:spcPts val="600"/>
              </a:spcBef>
              <a:spcAft>
                <a:spcPts val="600"/>
              </a:spcAft>
              <a:buFont typeface="Wingdings" panose="020B0604020202020204" pitchFamily="2" charset="2"/>
              <a:buChar char="§"/>
            </a:pPr>
            <a:r>
              <a:rPr lang="tr-TR" sz="2000" dirty="0" smtClean="0"/>
              <a:t>IFC</a:t>
            </a:r>
            <a:r>
              <a:rPr lang="tr-TR" sz="2000" dirty="0"/>
              <a:t>, herhangi bir </a:t>
            </a:r>
            <a:r>
              <a:rPr lang="tr-TR" sz="2000" dirty="0" smtClean="0"/>
              <a:t>yazılımdan bağımsız</a:t>
            </a:r>
            <a:r>
              <a:rPr lang="tr-TR" sz="2000" dirty="0"/>
              <a:t>, EXPRESS modelleme </a:t>
            </a:r>
            <a:r>
              <a:rPr lang="tr-TR" sz="2000" dirty="0" smtClean="0"/>
              <a:t>dilinde geliştirilmiş</a:t>
            </a:r>
            <a:r>
              <a:rPr lang="tr-TR" sz="2000" dirty="0"/>
              <a:t>, standart nesne tabanlı </a:t>
            </a:r>
            <a:r>
              <a:rPr lang="tr-TR" sz="2000" dirty="0" smtClean="0"/>
              <a:t>veri modelidir </a:t>
            </a:r>
            <a:r>
              <a:rPr lang="tr-TR" sz="2000" dirty="0"/>
              <a:t>(ISO10303-11 2004; </a:t>
            </a:r>
            <a:r>
              <a:rPr lang="tr-TR" sz="2000" dirty="0" err="1" smtClean="0"/>
              <a:t>building</a:t>
            </a:r>
            <a:r>
              <a:rPr lang="tr-TR" sz="2000" dirty="0" smtClean="0"/>
              <a:t> SMART 2017).</a:t>
            </a:r>
          </a:p>
          <a:p>
            <a:pPr marL="342900" indent="-342900" algn="just">
              <a:spcBef>
                <a:spcPts val="600"/>
              </a:spcBef>
              <a:spcAft>
                <a:spcPts val="600"/>
              </a:spcAft>
              <a:buFont typeface="Wingdings" panose="020B0604020202020204" pitchFamily="2" charset="2"/>
              <a:buChar char="§"/>
            </a:pPr>
            <a:r>
              <a:rPr lang="tr-TR" sz="2000" spc="-50" dirty="0">
                <a:ea typeface="Trebuchet MS" panose="020B0603020202020204" pitchFamily="34" charset="0"/>
                <a:cs typeface="Trebuchet MS" panose="020B0603020202020204" pitchFamily="34" charset="0"/>
              </a:rPr>
              <a:t>IFC standardın en önemli özelliği, bir elemanın birden fazla özelliği ile tanımlanmasına olanak veren zengin veri yapısıdır.</a:t>
            </a:r>
          </a:p>
          <a:p>
            <a:pPr marL="342900" indent="-342900" algn="just">
              <a:spcBef>
                <a:spcPts val="600"/>
              </a:spcBef>
              <a:spcAft>
                <a:spcPts val="600"/>
              </a:spcAft>
              <a:buFont typeface="Wingdings" panose="020B0604020202020204" pitchFamily="2" charset="2"/>
              <a:buChar char="§"/>
            </a:pPr>
            <a:r>
              <a:rPr lang="tr-TR" sz="2000" spc="-50" dirty="0">
                <a:ea typeface="Trebuchet MS" panose="020B0603020202020204" pitchFamily="34" charset="0"/>
                <a:cs typeface="Trebuchet MS" panose="020B0603020202020204" pitchFamily="34" charset="0"/>
              </a:rPr>
              <a:t>IFC standardında, bina kendisini </a:t>
            </a:r>
            <a:r>
              <a:rPr lang="tr-TR" sz="2000" spc="-50" dirty="0" smtClean="0">
                <a:ea typeface="Trebuchet MS" panose="020B0603020202020204" pitchFamily="34" charset="0"/>
                <a:cs typeface="Trebuchet MS" panose="020B0603020202020204" pitchFamily="34" charset="0"/>
              </a:rPr>
              <a:t>meydana getiren </a:t>
            </a:r>
            <a:r>
              <a:rPr lang="tr-TR" sz="2000" spc="-50" dirty="0">
                <a:ea typeface="Trebuchet MS" panose="020B0603020202020204" pitchFamily="34" charset="0"/>
                <a:cs typeface="Trebuchet MS" panose="020B0603020202020204" pitchFamily="34" charset="0"/>
              </a:rPr>
              <a:t>duvar, kolon, kiriş döşeme, pencere vb. yapı elemanlarına ayrılmıştır. </a:t>
            </a:r>
            <a:r>
              <a:rPr lang="tr-TR" sz="2000" spc="-50" dirty="0" smtClean="0">
                <a:ea typeface="Trebuchet MS" panose="020B0603020202020204" pitchFamily="34" charset="0"/>
                <a:cs typeface="Trebuchet MS" panose="020B0603020202020204" pitchFamily="34" charset="0"/>
              </a:rPr>
              <a:t>Bu elemanlar </a:t>
            </a:r>
            <a:r>
              <a:rPr lang="tr-TR" sz="2000" spc="-50" dirty="0">
                <a:ea typeface="Trebuchet MS" panose="020B0603020202020204" pitchFamily="34" charset="0"/>
                <a:cs typeface="Trebuchet MS" panose="020B0603020202020204" pitchFamily="34" charset="0"/>
              </a:rPr>
              <a:t>sahip oldukları boyut, </a:t>
            </a:r>
            <a:r>
              <a:rPr lang="tr-TR" sz="2000" spc="-50" dirty="0" smtClean="0">
                <a:ea typeface="Trebuchet MS" panose="020B0603020202020204" pitchFamily="34" charset="0"/>
                <a:cs typeface="Trebuchet MS" panose="020B0603020202020204" pitchFamily="34" charset="0"/>
              </a:rPr>
              <a:t>malzeme, fiyat </a:t>
            </a:r>
            <a:r>
              <a:rPr lang="tr-TR" sz="2000" spc="-50" dirty="0">
                <a:ea typeface="Trebuchet MS" panose="020B0603020202020204" pitchFamily="34" charset="0"/>
                <a:cs typeface="Trebuchet MS" panose="020B0603020202020204" pitchFamily="34" charset="0"/>
              </a:rPr>
              <a:t>vb. parametrelere sahiptir (</a:t>
            </a:r>
            <a:r>
              <a:rPr lang="tr-TR" sz="2000" spc="-50" dirty="0" smtClean="0">
                <a:ea typeface="Trebuchet MS" panose="020B0603020202020204" pitchFamily="34" charset="0"/>
                <a:cs typeface="Trebuchet MS" panose="020B0603020202020204" pitchFamily="34" charset="0"/>
              </a:rPr>
              <a:t>Ofluoğlu 2014).</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269995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smtClean="0">
                <a:solidFill>
                  <a:schemeClr val="tx2"/>
                </a:solidFill>
              </a:rPr>
              <a:t>Yapı Bilgi Modellemesi Nedir?</a:t>
            </a:r>
            <a:endParaRPr lang="tr-TR" sz="2200" b="1" dirty="0">
              <a:solidFill>
                <a:schemeClr val="tx2"/>
              </a:solidFill>
            </a:endParaRPr>
          </a:p>
        </p:txBody>
      </p:sp>
      <p:sp>
        <p:nvSpPr>
          <p:cNvPr id="4" name="Dikdörtgen 3"/>
          <p:cNvSpPr/>
          <p:nvPr/>
        </p:nvSpPr>
        <p:spPr>
          <a:xfrm>
            <a:off x="782858" y="967635"/>
            <a:ext cx="7557470" cy="3631763"/>
          </a:xfrm>
          <a:prstGeom prst="rect">
            <a:avLst/>
          </a:prstGeom>
        </p:spPr>
        <p:txBody>
          <a:bodyPr wrap="square">
            <a:spAutoFit/>
          </a:bodyPr>
          <a:lstStyle/>
          <a:p>
            <a:pPr marL="342900" indent="-342900" algn="ctr">
              <a:lnSpc>
                <a:spcPct val="150000"/>
              </a:lnSpc>
              <a:spcBef>
                <a:spcPts val="600"/>
              </a:spcBef>
              <a:spcAft>
                <a:spcPts val="600"/>
              </a:spcAft>
              <a:buFont typeface="Wingdings" panose="05000000000000000000" pitchFamily="2" charset="2"/>
              <a:buChar char="Ø"/>
            </a:pPr>
            <a:endParaRPr lang="tr-TR" sz="2000" b="1" spc="-50" dirty="0" smtClean="0">
              <a:solidFill>
                <a:srgbClr val="000000"/>
              </a:solidFill>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20B0604020202020204" pitchFamily="2" charset="2"/>
              <a:buChar char="§"/>
            </a:pPr>
            <a:r>
              <a:rPr lang="tr-TR" sz="2000" dirty="0" smtClean="0"/>
              <a:t>BIM </a:t>
            </a:r>
            <a:r>
              <a:rPr lang="tr-TR" sz="2000" dirty="0"/>
              <a:t>yazılımlarının ortaya çıkmasına önemli nedenlerinden birisi, yapı sektöründe, </a:t>
            </a:r>
            <a:r>
              <a:rPr lang="tr-TR" sz="2000" dirty="0" smtClean="0"/>
              <a:t>uzun yıllardır</a:t>
            </a:r>
            <a:r>
              <a:rPr lang="tr-TR" sz="2000" dirty="0"/>
              <a:t>, çoğunlukla, sadece proje çizmek amacıyla kullanılan Bilgisayar destekli tasarım (</a:t>
            </a:r>
            <a:r>
              <a:rPr lang="tr-TR" sz="2000" dirty="0" smtClean="0"/>
              <a:t>BDT) yazılımlarındaki </a:t>
            </a:r>
            <a:r>
              <a:rPr lang="tr-TR" sz="2000" dirty="0"/>
              <a:t>bir takım yetersizliklerdir. Bu yetersizliklerden önemli bir tanesi </a:t>
            </a:r>
            <a:r>
              <a:rPr lang="tr-TR" sz="2000" dirty="0" smtClean="0"/>
              <a:t>proje revizyonu </a:t>
            </a:r>
            <a:r>
              <a:rPr lang="tr-TR" sz="2000" dirty="0"/>
              <a:t>ile ilgilidir. </a:t>
            </a:r>
            <a:endParaRPr lang="tr-TR" sz="2000" dirty="0" smtClean="0"/>
          </a:p>
          <a:p>
            <a:pPr marL="342900" indent="-342900" algn="just">
              <a:spcBef>
                <a:spcPts val="600"/>
              </a:spcBef>
              <a:spcAft>
                <a:spcPts val="600"/>
              </a:spcAft>
              <a:buFont typeface="Wingdings" panose="020B0604020202020204" pitchFamily="2" charset="2"/>
              <a:buChar char="§"/>
            </a:pPr>
            <a:r>
              <a:rPr lang="tr-TR" sz="2000" dirty="0" smtClean="0"/>
              <a:t>BDT </a:t>
            </a:r>
            <a:r>
              <a:rPr lang="tr-TR" sz="2000" dirty="0"/>
              <a:t>yazılımları, önemli katkılarına rağmen yerine geçtikleri </a:t>
            </a:r>
            <a:r>
              <a:rPr lang="tr-TR" sz="2000" dirty="0" smtClean="0"/>
              <a:t>geleneksel kağıt </a:t>
            </a:r>
            <a:r>
              <a:rPr lang="tr-TR" sz="2000" dirty="0"/>
              <a:t>ve cetveller ortamları ile aynı sıra ve benzer süreçlerle plan, kesit, görünüş gibi </a:t>
            </a:r>
            <a:r>
              <a:rPr lang="tr-TR" sz="2000" dirty="0" smtClean="0"/>
              <a:t>tasarım temsillerini </a:t>
            </a:r>
            <a:r>
              <a:rPr lang="tr-TR" sz="2000" dirty="0"/>
              <a:t>üretmeyi sürdürmüşlerdir. </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184842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smtClean="0">
                <a:solidFill>
                  <a:schemeClr val="tx2"/>
                </a:solidFill>
              </a:rPr>
              <a:t>Dünyadaki Yazılımlar</a:t>
            </a:r>
            <a:endParaRPr lang="tr-TR" sz="2200" b="1" dirty="0">
              <a:solidFill>
                <a:schemeClr val="tx2"/>
              </a:solidFill>
            </a:endParaRPr>
          </a:p>
        </p:txBody>
      </p:sp>
      <p:sp>
        <p:nvSpPr>
          <p:cNvPr id="4" name="Dikdörtgen 3"/>
          <p:cNvSpPr/>
          <p:nvPr/>
        </p:nvSpPr>
        <p:spPr>
          <a:xfrm>
            <a:off x="782858" y="967635"/>
            <a:ext cx="7557470" cy="3323987"/>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000" b="1" dirty="0" smtClean="0"/>
              <a:t>CORENET</a:t>
            </a:r>
            <a:r>
              <a:rPr lang="tr-TR" sz="2000" b="1" dirty="0"/>
              <a:t>, Singapur </a:t>
            </a:r>
            <a:r>
              <a:rPr lang="tr-TR" sz="2000" b="1" dirty="0" smtClean="0"/>
              <a:t>Cumhuriyeti: </a:t>
            </a:r>
            <a:r>
              <a:rPr lang="tr-TR" sz="2000" dirty="0" smtClean="0"/>
              <a:t>BIM </a:t>
            </a:r>
            <a:r>
              <a:rPr lang="tr-TR" sz="2000" dirty="0"/>
              <a:t>aracılığıyla yönetmelik </a:t>
            </a:r>
            <a:r>
              <a:rPr lang="tr-TR" sz="2000" dirty="0" smtClean="0"/>
              <a:t>kontrol sistemini </a:t>
            </a:r>
            <a:r>
              <a:rPr lang="tr-TR" sz="2000" dirty="0"/>
              <a:t>etkin bir şekilde </a:t>
            </a:r>
            <a:r>
              <a:rPr lang="tr-TR" sz="2000" dirty="0" smtClean="0"/>
              <a:t>kullanan; ulusal </a:t>
            </a:r>
            <a:r>
              <a:rPr lang="tr-TR" sz="2000" dirty="0"/>
              <a:t>ve uluslararası </a:t>
            </a:r>
            <a:r>
              <a:rPr lang="tr-TR" sz="2000" dirty="0" smtClean="0"/>
              <a:t>bina/yapım yönetmeliklerinin </a:t>
            </a:r>
            <a:r>
              <a:rPr lang="tr-TR" sz="2000" dirty="0"/>
              <a:t>BIM ve </a:t>
            </a:r>
            <a:r>
              <a:rPr lang="tr-TR" sz="2000" dirty="0" smtClean="0"/>
              <a:t>IFC modelleri </a:t>
            </a:r>
            <a:r>
              <a:rPr lang="tr-TR" sz="2000" dirty="0"/>
              <a:t>aracılığıyla kontrol edilebileceği sistemin ilk </a:t>
            </a:r>
            <a:r>
              <a:rPr lang="tr-TR" sz="2000" dirty="0" smtClean="0"/>
              <a:t>uygulayıcısı olan </a:t>
            </a:r>
            <a:r>
              <a:rPr lang="tr-TR" sz="2000" dirty="0"/>
              <a:t>Singapur’daki </a:t>
            </a:r>
            <a:r>
              <a:rPr lang="tr-TR" sz="2000" dirty="0" smtClean="0"/>
              <a:t>CORENET yazılımı olmuştur</a:t>
            </a:r>
            <a:r>
              <a:rPr lang="tr-TR" sz="2000" dirty="0"/>
              <a:t>.</a:t>
            </a:r>
            <a:endParaRPr lang="tr-TR" sz="2000" dirty="0" smtClean="0"/>
          </a:p>
          <a:p>
            <a:pPr marL="342900" indent="-342900" algn="just">
              <a:spcBef>
                <a:spcPts val="600"/>
              </a:spcBef>
              <a:spcAft>
                <a:spcPts val="600"/>
              </a:spcAft>
              <a:buFont typeface="Wingdings" panose="020B0604020202020204" pitchFamily="2" charset="2"/>
              <a:buChar char="§"/>
            </a:pPr>
            <a:r>
              <a:rPr lang="tr-TR" sz="2000" dirty="0" smtClean="0"/>
              <a:t>2000’de İnşaat ve </a:t>
            </a:r>
            <a:r>
              <a:rPr lang="tr-TR" sz="2000" dirty="0"/>
              <a:t>Emlak Ağı projesinin bir </a:t>
            </a:r>
            <a:r>
              <a:rPr lang="tr-TR" sz="2000" dirty="0" smtClean="0"/>
              <a:t>parçası olan </a:t>
            </a:r>
            <a:r>
              <a:rPr lang="tr-TR" sz="2000" dirty="0"/>
              <a:t>CORENET, bina </a:t>
            </a:r>
            <a:r>
              <a:rPr lang="tr-TR" sz="2000" dirty="0" smtClean="0"/>
              <a:t>yönetmelik uygunluk </a:t>
            </a:r>
            <a:r>
              <a:rPr lang="tr-TR" sz="2000" dirty="0"/>
              <a:t>kontrolü için geliştirilen </a:t>
            </a:r>
            <a:r>
              <a:rPr lang="tr-TR" sz="2000" dirty="0" smtClean="0"/>
              <a:t>ilk internet </a:t>
            </a:r>
            <a:r>
              <a:rPr lang="tr-TR" sz="2000" dirty="0"/>
              <a:t>tabanlı girişimlerden </a:t>
            </a:r>
            <a:r>
              <a:rPr lang="tr-TR" sz="2000" dirty="0" smtClean="0"/>
              <a:t>biridir. Ulusal </a:t>
            </a:r>
            <a:r>
              <a:rPr lang="tr-TR" sz="2000" dirty="0"/>
              <a:t>Kalkınma Bakanlığı tarafından finanse edilmektedir ve </a:t>
            </a:r>
            <a:r>
              <a:rPr lang="tr-TR" sz="2000" dirty="0" smtClean="0"/>
              <a:t>konu alanındaki </a:t>
            </a:r>
            <a:r>
              <a:rPr lang="tr-TR" sz="2000" dirty="0"/>
              <a:t>çalışmalarını </a:t>
            </a:r>
            <a:r>
              <a:rPr lang="tr-TR" sz="2000" dirty="0" smtClean="0"/>
              <a:t>geliştirerek devam etmektedir (Aydın ve Yaman 2018).</a:t>
            </a: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84145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smtClean="0">
                <a:solidFill>
                  <a:schemeClr val="tx2"/>
                </a:solidFill>
              </a:rPr>
              <a:t>Dünyadaki Yazılımlar</a:t>
            </a:r>
            <a:endParaRPr lang="tr-TR" sz="2200" b="1" dirty="0">
              <a:solidFill>
                <a:schemeClr val="tx2"/>
              </a:solidFill>
            </a:endParaRPr>
          </a:p>
        </p:txBody>
      </p:sp>
      <p:sp>
        <p:nvSpPr>
          <p:cNvPr id="4" name="Dikdörtgen 3"/>
          <p:cNvSpPr/>
          <p:nvPr/>
        </p:nvSpPr>
        <p:spPr>
          <a:xfrm>
            <a:off x="782858" y="967635"/>
            <a:ext cx="7557470" cy="3323987"/>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000" b="1" dirty="0"/>
              <a:t>SMC (</a:t>
            </a:r>
            <a:r>
              <a:rPr lang="tr-TR" sz="2000" b="1" dirty="0" err="1"/>
              <a:t>Solibri</a:t>
            </a:r>
            <a:r>
              <a:rPr lang="tr-TR" sz="2000" b="1" dirty="0"/>
              <a:t> Model </a:t>
            </a:r>
            <a:r>
              <a:rPr lang="tr-TR" sz="2000" b="1" dirty="0" err="1"/>
              <a:t>Checker</a:t>
            </a:r>
            <a:r>
              <a:rPr lang="tr-TR" sz="2000" b="1" dirty="0" smtClean="0"/>
              <a:t>), Finlandiya</a:t>
            </a:r>
            <a:r>
              <a:rPr lang="tr-TR" sz="2000" b="1" dirty="0"/>
              <a:t>: </a:t>
            </a:r>
            <a:r>
              <a:rPr lang="tr-TR" sz="2000" dirty="0"/>
              <a:t>Günümüzdeki </a:t>
            </a:r>
            <a:r>
              <a:rPr lang="tr-TR" sz="2000" dirty="0" smtClean="0"/>
              <a:t>tercih edilen </a:t>
            </a:r>
            <a:r>
              <a:rPr lang="tr-TR" sz="2000" dirty="0"/>
              <a:t>yazılımlardan biri olan </a:t>
            </a:r>
            <a:r>
              <a:rPr lang="tr-TR" sz="2000" dirty="0" smtClean="0"/>
              <a:t>SMC, BIM </a:t>
            </a:r>
            <a:r>
              <a:rPr lang="tr-TR" sz="2000" dirty="0"/>
              <a:t>modellerini bütünlük, kalite </a:t>
            </a:r>
            <a:r>
              <a:rPr lang="tr-TR" sz="2000" dirty="0" smtClean="0"/>
              <a:t>ve fiziksel </a:t>
            </a:r>
            <a:r>
              <a:rPr lang="tr-TR" sz="2000" dirty="0"/>
              <a:t>güvenlik açısından </a:t>
            </a:r>
            <a:r>
              <a:rPr lang="tr-TR" sz="2000" dirty="0" smtClean="0"/>
              <a:t>analiz eden </a:t>
            </a:r>
            <a:r>
              <a:rPr lang="tr-TR" sz="2000" dirty="0"/>
              <a:t>bir yazılımdır. Modelin </a:t>
            </a:r>
            <a:r>
              <a:rPr lang="tr-TR" sz="2000" dirty="0" smtClean="0"/>
              <a:t>kontrol edilmesi</a:t>
            </a:r>
            <a:r>
              <a:rPr lang="tr-TR" sz="2000" dirty="0"/>
              <a:t>, kural-tabanlı </a:t>
            </a:r>
            <a:r>
              <a:rPr lang="tr-TR" sz="2000" dirty="0" smtClean="0"/>
              <a:t>analizin yapılması</a:t>
            </a:r>
            <a:r>
              <a:rPr lang="tr-TR" sz="2000" dirty="0"/>
              <a:t>, sonuçların analiz </a:t>
            </a:r>
            <a:r>
              <a:rPr lang="tr-TR" sz="2000" dirty="0" smtClean="0"/>
              <a:t>edilmesi ve </a:t>
            </a:r>
            <a:r>
              <a:rPr lang="tr-TR" sz="2000" dirty="0"/>
              <a:t>raporların iletilmesi </a:t>
            </a:r>
            <a:r>
              <a:rPr lang="tr-TR" sz="2000" dirty="0" err="1" smtClean="0"/>
              <a:t>SMC’nin</a:t>
            </a:r>
            <a:r>
              <a:rPr lang="tr-TR" sz="2000" dirty="0" smtClean="0"/>
              <a:t> temel </a:t>
            </a:r>
            <a:r>
              <a:rPr lang="tr-TR" sz="2000" dirty="0"/>
              <a:t>özellikleridir. </a:t>
            </a:r>
            <a:r>
              <a:rPr lang="tr-TR" sz="2000" dirty="0" smtClean="0"/>
              <a:t>Kullanıcılara tasarımlarının </a:t>
            </a:r>
            <a:r>
              <a:rPr lang="tr-TR" sz="2000" dirty="0"/>
              <a:t>yönetmeliklere </a:t>
            </a:r>
            <a:r>
              <a:rPr lang="tr-TR" sz="2000" dirty="0" smtClean="0"/>
              <a:t>göre olası </a:t>
            </a:r>
            <a:r>
              <a:rPr lang="tr-TR" sz="2000" dirty="0"/>
              <a:t>kusurları ve zayıflıkları </a:t>
            </a:r>
            <a:r>
              <a:rPr lang="tr-TR" sz="2000" dirty="0" smtClean="0"/>
              <a:t>ortaya çıkarmak</a:t>
            </a:r>
            <a:r>
              <a:rPr lang="tr-TR" sz="2000" dirty="0"/>
              <a:t>, projelerdeki bileşenler </a:t>
            </a:r>
            <a:r>
              <a:rPr lang="tr-TR" sz="2000" dirty="0" smtClean="0"/>
              <a:t>ve sistemleri </a:t>
            </a:r>
            <a:r>
              <a:rPr lang="tr-TR" sz="2000" dirty="0"/>
              <a:t>arasındaki olası </a:t>
            </a:r>
            <a:r>
              <a:rPr lang="tr-TR" sz="2000" dirty="0" smtClean="0"/>
              <a:t>sorunları otomatik </a:t>
            </a:r>
            <a:r>
              <a:rPr lang="tr-TR" sz="2000" dirty="0"/>
              <a:t>olarak tespit etmek, raporlamak ve çözmek gibi </a:t>
            </a:r>
            <a:r>
              <a:rPr lang="tr-TR" sz="2000" dirty="0" smtClean="0"/>
              <a:t>avantajlar sağlamaktadır</a:t>
            </a:r>
            <a:r>
              <a:rPr lang="tr-TR" sz="2000" dirty="0"/>
              <a:t> (Aydın ve Yaman 2018).</a:t>
            </a:r>
            <a:endParaRPr lang="tr-TR" sz="2000"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20B0604020202020204" pitchFamily="2" charset="2"/>
              <a:buChar char="§"/>
            </a:pP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677032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smtClean="0">
                <a:solidFill>
                  <a:schemeClr val="tx2"/>
                </a:solidFill>
              </a:rPr>
              <a:t>Dünyadaki Yazılımlar</a:t>
            </a:r>
            <a:endParaRPr lang="tr-TR" sz="2200" b="1" dirty="0">
              <a:solidFill>
                <a:schemeClr val="tx2"/>
              </a:solidFill>
            </a:endParaRPr>
          </a:p>
        </p:txBody>
      </p:sp>
      <p:sp>
        <p:nvSpPr>
          <p:cNvPr id="4" name="Dikdörtgen 3"/>
          <p:cNvSpPr/>
          <p:nvPr/>
        </p:nvSpPr>
        <p:spPr>
          <a:xfrm>
            <a:off x="782858" y="967636"/>
            <a:ext cx="7557470" cy="3016210"/>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000" b="1" dirty="0" err="1"/>
              <a:t>Statsbygg</a:t>
            </a:r>
            <a:r>
              <a:rPr lang="tr-TR" sz="2000" b="1" dirty="0"/>
              <a:t>, Norveç: </a:t>
            </a:r>
            <a:r>
              <a:rPr lang="tr-TR" sz="2000" dirty="0" err="1" smtClean="0"/>
              <a:t>Norveç’deki</a:t>
            </a:r>
            <a:r>
              <a:rPr lang="tr-TR" sz="2000" dirty="0" smtClean="0"/>
              <a:t> </a:t>
            </a:r>
            <a:r>
              <a:rPr lang="tr-TR" sz="2000" dirty="0" err="1" smtClean="0"/>
              <a:t>ByggSok</a:t>
            </a:r>
            <a:r>
              <a:rPr lang="tr-TR" sz="2000" dirty="0" smtClean="0"/>
              <a:t> </a:t>
            </a:r>
            <a:r>
              <a:rPr lang="tr-TR" sz="2000" dirty="0"/>
              <a:t>sistemi ile </a:t>
            </a:r>
            <a:r>
              <a:rPr lang="tr-TR" sz="2000" dirty="0" smtClean="0"/>
              <a:t>geliştirilmiş olan </a:t>
            </a:r>
            <a:r>
              <a:rPr lang="tr-TR" sz="2000" dirty="0"/>
              <a:t>ve CORENET sistemini </a:t>
            </a:r>
            <a:r>
              <a:rPr lang="tr-TR" sz="2000" dirty="0" smtClean="0"/>
              <a:t>örnek alan </a:t>
            </a:r>
            <a:r>
              <a:rPr lang="tr-TR" sz="2000" dirty="0" err="1"/>
              <a:t>Statsbygg</a:t>
            </a:r>
            <a:r>
              <a:rPr lang="tr-TR" sz="2000" dirty="0"/>
              <a:t>, üç modülden </a:t>
            </a:r>
            <a:r>
              <a:rPr lang="tr-TR" sz="2000" dirty="0" smtClean="0"/>
              <a:t>oluşan bir </a:t>
            </a:r>
            <a:r>
              <a:rPr lang="tr-TR" sz="2000" dirty="0"/>
              <a:t>e-devlet sistemidir. </a:t>
            </a:r>
            <a:r>
              <a:rPr lang="tr-TR" sz="2000" dirty="0" smtClean="0"/>
              <a:t>Norveç İnşaat </a:t>
            </a:r>
            <a:r>
              <a:rPr lang="tr-TR" sz="2000" dirty="0"/>
              <a:t>Endüstrisi ve Norveç </a:t>
            </a:r>
            <a:r>
              <a:rPr lang="tr-TR" sz="2000" dirty="0" smtClean="0"/>
              <a:t>merkezli </a:t>
            </a:r>
            <a:r>
              <a:rPr lang="tr-TR" sz="2000" dirty="0" err="1" smtClean="0"/>
              <a:t>BuildingSMART</a:t>
            </a:r>
            <a:r>
              <a:rPr lang="tr-TR" sz="2000" dirty="0" smtClean="0"/>
              <a:t> </a:t>
            </a:r>
            <a:r>
              <a:rPr lang="tr-TR" sz="2000" dirty="0"/>
              <a:t>yazılımı </a:t>
            </a:r>
            <a:r>
              <a:rPr lang="tr-TR" sz="2000" dirty="0" smtClean="0"/>
              <a:t>tarafından desteklenmektedir</a:t>
            </a:r>
            <a:r>
              <a:rPr lang="tr-TR" sz="2000" dirty="0"/>
              <a:t>. Ağırlıklı </a:t>
            </a:r>
            <a:r>
              <a:rPr lang="tr-TR" sz="2000" dirty="0" smtClean="0"/>
              <a:t>olarak IFC </a:t>
            </a:r>
            <a:r>
              <a:rPr lang="tr-TR" sz="2000" dirty="0"/>
              <a:t>standartlarına </a:t>
            </a:r>
            <a:r>
              <a:rPr lang="tr-TR" sz="2000" dirty="0" smtClean="0"/>
              <a:t>dayanmaktadır. Sınıflandırma</a:t>
            </a:r>
            <a:r>
              <a:rPr lang="tr-TR" sz="2000" dirty="0"/>
              <a:t>, terminoloji </a:t>
            </a:r>
            <a:r>
              <a:rPr lang="tr-TR" sz="2000" dirty="0" smtClean="0"/>
              <a:t>ve uluslararası </a:t>
            </a:r>
            <a:r>
              <a:rPr lang="tr-TR" sz="2000" dirty="0"/>
              <a:t>düzeyde </a:t>
            </a:r>
            <a:r>
              <a:rPr lang="tr-TR" sz="2000" dirty="0" smtClean="0"/>
              <a:t>yönetmelik kontrolünün standartlaştırılması konularına </a:t>
            </a:r>
            <a:r>
              <a:rPr lang="tr-TR" sz="2000" dirty="0"/>
              <a:t>odaklanan </a:t>
            </a:r>
            <a:r>
              <a:rPr lang="tr-TR" sz="2000" dirty="0" smtClean="0"/>
              <a:t>çalışmaları devam </a:t>
            </a:r>
            <a:r>
              <a:rPr lang="tr-TR" sz="2000" dirty="0"/>
              <a:t>etmektedir (Aydın ve Yaman 2018).</a:t>
            </a:r>
            <a:endParaRPr lang="tr-TR" sz="2000"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20B0604020202020204" pitchFamily="2" charset="2"/>
              <a:buChar char="§"/>
            </a:pP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869596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407579"/>
            <a:ext cx="6356393" cy="430887"/>
          </a:xfrm>
          <a:prstGeom prst="rect">
            <a:avLst/>
          </a:prstGeom>
        </p:spPr>
        <p:txBody>
          <a:bodyPr wrap="square">
            <a:spAutoFit/>
          </a:bodyPr>
          <a:lstStyle/>
          <a:p>
            <a:pPr marL="0" lvl="1" algn="ctr">
              <a:spcBef>
                <a:spcPct val="20000"/>
              </a:spcBef>
              <a:buClr>
                <a:schemeClr val="accent1"/>
              </a:buClr>
            </a:pPr>
            <a:r>
              <a:rPr lang="tr-TR" sz="2200" b="1" dirty="0" smtClean="0">
                <a:solidFill>
                  <a:schemeClr val="tx2"/>
                </a:solidFill>
              </a:rPr>
              <a:t>Dünyadaki Yazılımlar</a:t>
            </a:r>
            <a:endParaRPr lang="tr-TR" sz="2200" b="1" dirty="0">
              <a:solidFill>
                <a:schemeClr val="tx2"/>
              </a:solidFill>
            </a:endParaRPr>
          </a:p>
        </p:txBody>
      </p:sp>
      <p:sp>
        <p:nvSpPr>
          <p:cNvPr id="4" name="Dikdörtgen 3"/>
          <p:cNvSpPr/>
          <p:nvPr/>
        </p:nvSpPr>
        <p:spPr>
          <a:xfrm>
            <a:off x="782858" y="967635"/>
            <a:ext cx="7557470" cy="3016210"/>
          </a:xfrm>
          <a:prstGeom prst="rect">
            <a:avLst/>
          </a:prstGeom>
        </p:spPr>
        <p:txBody>
          <a:bodyPr wrap="square">
            <a:spAutoFit/>
          </a:bodyPr>
          <a:lstStyle/>
          <a:p>
            <a:pPr marL="342900" indent="-342900" algn="just">
              <a:spcBef>
                <a:spcPts val="600"/>
              </a:spcBef>
              <a:spcAft>
                <a:spcPts val="600"/>
              </a:spcAft>
              <a:buFont typeface="Wingdings" panose="020B0604020202020204" pitchFamily="2" charset="2"/>
              <a:buChar char="§"/>
            </a:pPr>
            <a:r>
              <a:rPr lang="tr-TR" sz="2000" b="1" dirty="0" err="1"/>
              <a:t>DesignCheck</a:t>
            </a:r>
            <a:r>
              <a:rPr lang="tr-TR" sz="2000" b="1" dirty="0"/>
              <a:t>, </a:t>
            </a:r>
            <a:r>
              <a:rPr lang="tr-TR" sz="2000" b="1" dirty="0" smtClean="0"/>
              <a:t>Avustralya: </a:t>
            </a:r>
            <a:r>
              <a:rPr lang="tr-TR" sz="2000" dirty="0" err="1" smtClean="0"/>
              <a:t>DesignCheck</a:t>
            </a:r>
            <a:r>
              <a:rPr lang="tr-TR" sz="2000" dirty="0"/>
              <a:t>, </a:t>
            </a:r>
            <a:r>
              <a:rPr lang="tr-TR" sz="2000" dirty="0" smtClean="0"/>
              <a:t>Avustralya’daki bina </a:t>
            </a:r>
            <a:r>
              <a:rPr lang="tr-TR" sz="2000" dirty="0"/>
              <a:t>yönetmelik uygunluk denetimi için kullanılmaktadır. </a:t>
            </a:r>
            <a:r>
              <a:rPr lang="tr-TR" sz="2000" dirty="0" smtClean="0"/>
              <a:t>Bina modelleri</a:t>
            </a:r>
            <a:r>
              <a:rPr lang="tr-TR" sz="2000" dirty="0"/>
              <a:t>, IFC formatında </a:t>
            </a:r>
            <a:r>
              <a:rPr lang="tr-TR" sz="2000" dirty="0" smtClean="0"/>
              <a:t>Hızlı Veri </a:t>
            </a:r>
            <a:r>
              <a:rPr lang="tr-TR" sz="2000" dirty="0"/>
              <a:t>Yöneticisi (EDM) </a:t>
            </a:r>
            <a:r>
              <a:rPr lang="tr-TR" sz="2000" dirty="0" err="1" smtClean="0"/>
              <a:t>veritabanına</a:t>
            </a:r>
            <a:r>
              <a:rPr lang="tr-TR" sz="2000" dirty="0" smtClean="0"/>
              <a:t> alınır </a:t>
            </a:r>
            <a:r>
              <a:rPr lang="tr-TR" sz="2000" dirty="0"/>
              <a:t>ve </a:t>
            </a:r>
            <a:r>
              <a:rPr lang="tr-TR" sz="2000" dirty="0" err="1"/>
              <a:t>DesignCheck</a:t>
            </a:r>
            <a:r>
              <a:rPr lang="tr-TR" sz="2000" dirty="0"/>
              <a:t> </a:t>
            </a:r>
            <a:r>
              <a:rPr lang="tr-TR" sz="2000" dirty="0" smtClean="0"/>
              <a:t>modeline dönüştürülür</a:t>
            </a:r>
            <a:r>
              <a:rPr lang="tr-TR" sz="2000" dirty="0"/>
              <a:t>. </a:t>
            </a:r>
            <a:r>
              <a:rPr lang="tr-TR" sz="2000" dirty="0" err="1"/>
              <a:t>DesignCheck</a:t>
            </a:r>
            <a:r>
              <a:rPr lang="tr-TR" sz="2000" dirty="0"/>
              <a:t> </a:t>
            </a:r>
            <a:r>
              <a:rPr lang="tr-TR" sz="2000" dirty="0" smtClean="0"/>
              <a:t>modeli şu </a:t>
            </a:r>
            <a:r>
              <a:rPr lang="tr-TR" sz="2000" dirty="0"/>
              <a:t>anda BIM tedarikçileri </a:t>
            </a:r>
            <a:r>
              <a:rPr lang="tr-TR" sz="2000" dirty="0" smtClean="0"/>
              <a:t>tarafından uygulanan </a:t>
            </a:r>
            <a:r>
              <a:rPr lang="tr-TR" sz="2000" dirty="0"/>
              <a:t>özel bilgileri içermektedir. Stratejisi </a:t>
            </a:r>
            <a:r>
              <a:rPr lang="tr-TR" sz="2000" dirty="0" err="1"/>
              <a:t>CORENET’e</a:t>
            </a:r>
            <a:r>
              <a:rPr lang="tr-TR" sz="2000" dirty="0"/>
              <a:t> </a:t>
            </a:r>
            <a:r>
              <a:rPr lang="tr-TR" sz="2000" dirty="0" smtClean="0"/>
              <a:t>benzeyen </a:t>
            </a:r>
            <a:r>
              <a:rPr lang="tr-TR" sz="2000" dirty="0" err="1" smtClean="0"/>
              <a:t>DesignCheck</a:t>
            </a:r>
            <a:r>
              <a:rPr lang="tr-TR" sz="2000" dirty="0"/>
              <a:t>, bir bina </a:t>
            </a:r>
            <a:r>
              <a:rPr lang="tr-TR" sz="2000" dirty="0" smtClean="0"/>
              <a:t>tasarım sürecinin </a:t>
            </a:r>
            <a:r>
              <a:rPr lang="tr-TR" sz="2000" dirty="0"/>
              <a:t>çeşitli aşamalarında </a:t>
            </a:r>
            <a:r>
              <a:rPr lang="tr-TR" sz="2000" dirty="0" smtClean="0"/>
              <a:t>bina yönetmeliklerine </a:t>
            </a:r>
            <a:r>
              <a:rPr lang="tr-TR" sz="2000" dirty="0"/>
              <a:t>göre kontrol </a:t>
            </a:r>
            <a:r>
              <a:rPr lang="tr-TR" sz="2000" dirty="0" smtClean="0"/>
              <a:t>etme hizmeti </a:t>
            </a:r>
            <a:r>
              <a:rPr lang="tr-TR" sz="2000" dirty="0"/>
              <a:t>sunmaktadır (Aydın ve Yaman 2018).</a:t>
            </a:r>
            <a:endParaRPr lang="tr-TR" sz="2000" spc="-50" dirty="0">
              <a:ea typeface="Trebuchet MS" panose="020B0603020202020204" pitchFamily="34" charset="0"/>
              <a:cs typeface="Trebuchet MS" panose="020B0603020202020204" pitchFamily="34" charset="0"/>
            </a:endParaRPr>
          </a:p>
          <a:p>
            <a:pPr marL="342900" indent="-342900" algn="just">
              <a:spcBef>
                <a:spcPts val="600"/>
              </a:spcBef>
              <a:spcAft>
                <a:spcPts val="600"/>
              </a:spcAft>
              <a:buFont typeface="Wingdings" panose="020B0604020202020204" pitchFamily="2" charset="2"/>
              <a:buChar char="§"/>
            </a:pPr>
            <a:endParaRPr lang="tr-TR" sz="2000" spc="-50" dirty="0">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2830852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5"/>
            <a:ext cx="7557470" cy="3000821"/>
          </a:xfrm>
          <a:prstGeom prst="rect">
            <a:avLst/>
          </a:prstGeom>
        </p:spPr>
        <p:txBody>
          <a:bodyPr wrap="square">
            <a:spAutoFit/>
          </a:bodyPr>
          <a:lstStyle/>
          <a:p>
            <a:pPr algn="ctr">
              <a:lnSpc>
                <a:spcPct val="150000"/>
              </a:lnSpc>
            </a:pPr>
            <a:r>
              <a:rPr lang="tr-TR" sz="1400" b="1" dirty="0" smtClean="0"/>
              <a:t>Kaynaklar</a:t>
            </a:r>
            <a:endParaRPr lang="tr-TR" sz="1400" b="1" dirty="0"/>
          </a:p>
          <a:p>
            <a:pPr marL="342900" indent="-342900" algn="just">
              <a:lnSpc>
                <a:spcPct val="150000"/>
              </a:lnSpc>
              <a:buFont typeface="Wingdings" panose="05000000000000000000" pitchFamily="2" charset="2"/>
              <a:buChar char="Ø"/>
            </a:pPr>
            <a:r>
              <a:rPr lang="tr-TR" sz="1400" dirty="0"/>
              <a:t>Bon, R., 1994. Ten </a:t>
            </a:r>
            <a:r>
              <a:rPr lang="tr-TR" sz="1400" dirty="0" err="1"/>
              <a:t>Principles</a:t>
            </a:r>
            <a:r>
              <a:rPr lang="tr-TR" sz="1400" dirty="0"/>
              <a:t> of </a:t>
            </a:r>
            <a:r>
              <a:rPr lang="tr-TR" sz="1400" dirty="0" err="1"/>
              <a:t>Corporate</a:t>
            </a:r>
            <a:r>
              <a:rPr lang="tr-TR" sz="1400" dirty="0"/>
              <a:t> Real </a:t>
            </a:r>
            <a:r>
              <a:rPr lang="tr-TR" sz="1400" dirty="0" err="1"/>
              <a:t>Estate</a:t>
            </a:r>
            <a:r>
              <a:rPr lang="tr-TR" sz="1400" dirty="0"/>
              <a:t> Management. </a:t>
            </a:r>
            <a:r>
              <a:rPr lang="tr-TR" sz="1400" dirty="0" err="1"/>
              <a:t>Facilities</a:t>
            </a:r>
            <a:r>
              <a:rPr lang="tr-TR" sz="1400" dirty="0"/>
              <a:t>, 12(5): 9-10</a:t>
            </a:r>
          </a:p>
          <a:p>
            <a:pPr marL="342900" indent="-342900" algn="just">
              <a:lnSpc>
                <a:spcPct val="150000"/>
              </a:lnSpc>
              <a:buFont typeface="Wingdings" panose="05000000000000000000" pitchFamily="2" charset="2"/>
              <a:buChar char="Ø"/>
            </a:pPr>
            <a:r>
              <a:rPr lang="tr-TR" sz="1400" dirty="0" err="1"/>
              <a:t>Hall</a:t>
            </a:r>
            <a:r>
              <a:rPr lang="tr-TR" sz="1400" dirty="0"/>
              <a:t>, D.J., 2016. </a:t>
            </a:r>
            <a:r>
              <a:rPr lang="tr-TR" sz="1400" dirty="0" err="1"/>
              <a:t>Architectural</a:t>
            </a:r>
            <a:r>
              <a:rPr lang="tr-TR" sz="1400" dirty="0"/>
              <a:t> </a:t>
            </a:r>
            <a:r>
              <a:rPr lang="tr-TR" sz="1400" dirty="0" err="1"/>
              <a:t>Graphic</a:t>
            </a:r>
            <a:r>
              <a:rPr lang="tr-TR" sz="1400" dirty="0"/>
              <a:t> </a:t>
            </a:r>
            <a:r>
              <a:rPr lang="tr-TR" sz="1400" dirty="0" err="1"/>
              <a:t>Standards</a:t>
            </a:r>
            <a:r>
              <a:rPr lang="tr-TR" sz="1400" dirty="0"/>
              <a:t>, 12th Edition, </a:t>
            </a:r>
            <a:r>
              <a:rPr lang="tr-TR" sz="1400" dirty="0" err="1"/>
              <a:t>The</a:t>
            </a:r>
            <a:r>
              <a:rPr lang="tr-TR" sz="1400" dirty="0"/>
              <a:t> </a:t>
            </a:r>
            <a:r>
              <a:rPr lang="tr-TR" sz="1400" dirty="0" err="1"/>
              <a:t>American</a:t>
            </a:r>
            <a:r>
              <a:rPr lang="tr-TR" sz="1400" dirty="0"/>
              <a:t> </a:t>
            </a:r>
            <a:r>
              <a:rPr lang="tr-TR" sz="1400" dirty="0" err="1"/>
              <a:t>Institute</a:t>
            </a:r>
            <a:r>
              <a:rPr lang="tr-TR" sz="1400" dirty="0"/>
              <a:t> of </a:t>
            </a:r>
            <a:r>
              <a:rPr lang="tr-TR" sz="1400" dirty="0" err="1"/>
              <a:t>Architects</a:t>
            </a:r>
            <a:r>
              <a:rPr lang="tr-TR" sz="1400" dirty="0"/>
              <a:t>, John </a:t>
            </a:r>
            <a:r>
              <a:rPr lang="tr-TR" sz="1400" dirty="0" err="1"/>
              <a:t>Wiley</a:t>
            </a:r>
            <a:r>
              <a:rPr lang="tr-TR" sz="1400" dirty="0"/>
              <a:t> &amp; </a:t>
            </a:r>
            <a:r>
              <a:rPr lang="tr-TR" sz="1400" dirty="0" err="1"/>
              <a:t>Sons</a:t>
            </a:r>
            <a:r>
              <a:rPr lang="tr-TR" sz="1400" dirty="0"/>
              <a:t>, USA.</a:t>
            </a:r>
          </a:p>
          <a:p>
            <a:pPr marL="342900" indent="-342900" algn="just">
              <a:lnSpc>
                <a:spcPct val="150000"/>
              </a:lnSpc>
              <a:buFont typeface="Wingdings" panose="05000000000000000000" pitchFamily="2" charset="2"/>
              <a:buChar char="Ø"/>
            </a:pPr>
            <a:r>
              <a:rPr lang="tr-TR" sz="1400" dirty="0" err="1"/>
              <a:t>Neufert</a:t>
            </a:r>
            <a:r>
              <a:rPr lang="tr-TR" sz="1400" dirty="0"/>
              <a:t>, E., 2016. Yapı Tasarımı, Beta Yayınları, Ankara, </a:t>
            </a:r>
            <a:r>
              <a:rPr lang="tr-TR" sz="1400" dirty="0" err="1"/>
              <a:t>Turkey</a:t>
            </a:r>
            <a:r>
              <a:rPr lang="tr-TR" sz="1400" dirty="0"/>
              <a:t>.</a:t>
            </a:r>
          </a:p>
          <a:p>
            <a:pPr marL="342900" indent="-342900" algn="just">
              <a:lnSpc>
                <a:spcPct val="150000"/>
              </a:lnSpc>
              <a:buFont typeface="Wingdings" panose="05000000000000000000" pitchFamily="2" charset="2"/>
              <a:buChar char="Ø"/>
            </a:pPr>
            <a:r>
              <a:rPr lang="tr-TR" sz="1400" dirty="0" err="1"/>
              <a:t>Preiser</a:t>
            </a:r>
            <a:r>
              <a:rPr lang="tr-TR" sz="1400" dirty="0"/>
              <a:t>, W.F.E. 2016. Professional </a:t>
            </a:r>
            <a:r>
              <a:rPr lang="tr-TR" sz="1400" dirty="0" err="1"/>
              <a:t>Practice</a:t>
            </a:r>
            <a:r>
              <a:rPr lang="tr-TR" sz="1400" dirty="0"/>
              <a:t> in </a:t>
            </a:r>
            <a:r>
              <a:rPr lang="tr-TR" sz="1400" dirty="0" err="1"/>
              <a:t>Facility</a:t>
            </a:r>
            <a:r>
              <a:rPr lang="tr-TR" sz="1400" dirty="0"/>
              <a:t> Programming. </a:t>
            </a:r>
            <a:r>
              <a:rPr lang="tr-TR" sz="1400" dirty="0" err="1"/>
              <a:t>Routledge</a:t>
            </a:r>
            <a:r>
              <a:rPr lang="tr-TR" sz="1400" dirty="0"/>
              <a:t>. UK.</a:t>
            </a:r>
          </a:p>
          <a:p>
            <a:pPr marL="342900" indent="-342900" algn="just">
              <a:lnSpc>
                <a:spcPct val="150000"/>
              </a:lnSpc>
              <a:buFont typeface="Wingdings" panose="05000000000000000000" pitchFamily="2" charset="2"/>
              <a:buChar char="Ø"/>
            </a:pPr>
            <a:r>
              <a:rPr lang="tr-TR" sz="1400" dirty="0" err="1"/>
              <a:t>Roper</a:t>
            </a:r>
            <a:r>
              <a:rPr lang="tr-TR" sz="1400" dirty="0"/>
              <a:t>, K.O. 2014. </a:t>
            </a:r>
            <a:r>
              <a:rPr lang="tr-TR" sz="1400" dirty="0" err="1"/>
              <a:t>The</a:t>
            </a:r>
            <a:r>
              <a:rPr lang="tr-TR" sz="1400" dirty="0"/>
              <a:t> </a:t>
            </a:r>
            <a:r>
              <a:rPr lang="tr-TR" sz="1400" dirty="0" err="1"/>
              <a:t>Facility</a:t>
            </a:r>
            <a:r>
              <a:rPr lang="tr-TR" sz="1400" dirty="0"/>
              <a:t> Management </a:t>
            </a:r>
            <a:r>
              <a:rPr lang="tr-TR" sz="1400" dirty="0" err="1"/>
              <a:t>Handbook</a:t>
            </a:r>
            <a:r>
              <a:rPr lang="tr-TR" sz="1400" dirty="0"/>
              <a:t>. AMACOM. USA.</a:t>
            </a:r>
          </a:p>
          <a:p>
            <a:pPr marL="342900" indent="-342900" algn="just">
              <a:lnSpc>
                <a:spcPct val="150000"/>
              </a:lnSpc>
              <a:buFont typeface="Wingdings" panose="05000000000000000000" pitchFamily="2" charset="2"/>
              <a:buChar char="Ø"/>
            </a:pPr>
            <a:r>
              <a:rPr lang="tr-TR" sz="1400" dirty="0" err="1"/>
              <a:t>Teicholz</a:t>
            </a:r>
            <a:r>
              <a:rPr lang="tr-TR" sz="1400" dirty="0"/>
              <a:t>, E., 2004. </a:t>
            </a:r>
            <a:r>
              <a:rPr lang="tr-TR" sz="1400" dirty="0" err="1"/>
              <a:t>Facility</a:t>
            </a:r>
            <a:r>
              <a:rPr lang="tr-TR" sz="1400" dirty="0"/>
              <a:t> Design </a:t>
            </a:r>
            <a:r>
              <a:rPr lang="tr-TR" sz="1400" dirty="0" err="1"/>
              <a:t>and</a:t>
            </a:r>
            <a:r>
              <a:rPr lang="tr-TR" sz="1400" dirty="0"/>
              <a:t> Management </a:t>
            </a:r>
            <a:r>
              <a:rPr lang="tr-TR" sz="1400" dirty="0" err="1"/>
              <a:t>Handbook</a:t>
            </a:r>
            <a:r>
              <a:rPr lang="tr-TR" sz="1400" dirty="0"/>
              <a:t>, </a:t>
            </a:r>
            <a:r>
              <a:rPr lang="tr-TR" sz="1400" dirty="0" err="1"/>
              <a:t>Hill</a:t>
            </a:r>
            <a:r>
              <a:rPr lang="tr-TR" sz="1400" dirty="0"/>
              <a:t> </a:t>
            </a:r>
            <a:r>
              <a:rPr lang="tr-TR" sz="1400" dirty="0" err="1"/>
              <a:t>McGraw</a:t>
            </a:r>
            <a:r>
              <a:rPr lang="tr-TR" sz="1400" dirty="0"/>
              <a:t>, USA.</a:t>
            </a:r>
          </a:p>
          <a:p>
            <a:pPr marL="342900" indent="-342900" algn="just">
              <a:lnSpc>
                <a:spcPct val="150000"/>
              </a:lnSpc>
              <a:buFont typeface="Wingdings" panose="05000000000000000000" pitchFamily="2" charset="2"/>
              <a:buChar char="Ø"/>
            </a:pPr>
            <a:r>
              <a:rPr lang="tr-TR" sz="1400" dirty="0" err="1"/>
              <a:t>Walker</a:t>
            </a:r>
            <a:r>
              <a:rPr lang="tr-TR" sz="1400" dirty="0"/>
              <a:t>, A., 2015. Project Management in Construction, 6th Edition, </a:t>
            </a:r>
            <a:r>
              <a:rPr lang="tr-TR" sz="1400" dirty="0" err="1"/>
              <a:t>Wiley-Blackwell</a:t>
            </a:r>
            <a:r>
              <a:rPr lang="tr-TR" sz="1400" dirty="0"/>
              <a:t>, USA.</a:t>
            </a:r>
            <a:endParaRPr lang="tr-TR" sz="1400" dirty="0"/>
          </a:p>
        </p:txBody>
      </p:sp>
    </p:spTree>
    <p:extLst>
      <p:ext uri="{BB962C8B-B14F-4D97-AF65-F5344CB8AC3E}">
        <p14:creationId xmlns:p14="http://schemas.microsoft.com/office/powerpoint/2010/main" val="1505584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17070</TotalTime>
  <Words>724</Words>
  <Application>Microsoft Office PowerPoint</Application>
  <PresentationFormat>Ekran Gösterisi (4:3)</PresentationFormat>
  <Paragraphs>33</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847</cp:revision>
  <cp:lastPrinted>2016-10-24T07:53:35Z</cp:lastPrinted>
  <dcterms:created xsi:type="dcterms:W3CDTF">2016-09-18T09:35:24Z</dcterms:created>
  <dcterms:modified xsi:type="dcterms:W3CDTF">2020-02-24T08:16:07Z</dcterms:modified>
</cp:coreProperties>
</file>