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2"/>
  </p:notesMasterIdLst>
  <p:sldIdLst>
    <p:sldId id="256" r:id="rId2"/>
    <p:sldId id="414" r:id="rId3"/>
    <p:sldId id="415" r:id="rId4"/>
    <p:sldId id="416" r:id="rId5"/>
    <p:sldId id="417" r:id="rId6"/>
    <p:sldId id="418" r:id="rId7"/>
    <p:sldId id="419" r:id="rId8"/>
    <p:sldId id="420" r:id="rId9"/>
    <p:sldId id="421" r:id="rId10"/>
    <p:sldId id="422" r:id="rId11"/>
    <p:sldId id="423" r:id="rId12"/>
    <p:sldId id="424" r:id="rId13"/>
    <p:sldId id="425" r:id="rId14"/>
    <p:sldId id="426" r:id="rId15"/>
    <p:sldId id="427" r:id="rId16"/>
    <p:sldId id="428" r:id="rId17"/>
    <p:sldId id="429" r:id="rId18"/>
    <p:sldId id="430" r:id="rId19"/>
    <p:sldId id="431" r:id="rId20"/>
    <p:sldId id="432" r:id="rId21"/>
    <p:sldId id="433" r:id="rId22"/>
    <p:sldId id="434" r:id="rId23"/>
    <p:sldId id="435" r:id="rId24"/>
    <p:sldId id="436" r:id="rId25"/>
    <p:sldId id="437" r:id="rId26"/>
    <p:sldId id="438" r:id="rId27"/>
    <p:sldId id="439" r:id="rId28"/>
    <p:sldId id="440" r:id="rId29"/>
    <p:sldId id="441" r:id="rId30"/>
    <p:sldId id="442" r:id="rId31"/>
    <p:sldId id="443" r:id="rId32"/>
    <p:sldId id="444" r:id="rId33"/>
    <p:sldId id="445" r:id="rId34"/>
    <p:sldId id="446" r:id="rId35"/>
    <p:sldId id="447" r:id="rId36"/>
    <p:sldId id="338" r:id="rId37"/>
    <p:sldId id="448" r:id="rId38"/>
    <p:sldId id="449" r:id="rId39"/>
    <p:sldId id="305" r:id="rId40"/>
    <p:sldId id="306" r:id="rId41"/>
    <p:sldId id="450" r:id="rId42"/>
    <p:sldId id="308" r:id="rId43"/>
    <p:sldId id="310" r:id="rId44"/>
    <p:sldId id="311" r:id="rId45"/>
    <p:sldId id="451" r:id="rId46"/>
    <p:sldId id="316" r:id="rId47"/>
    <p:sldId id="317" r:id="rId48"/>
    <p:sldId id="318" r:id="rId49"/>
    <p:sldId id="319" r:id="rId50"/>
    <p:sldId id="452" r:id="rId51"/>
    <p:sldId id="320" r:id="rId52"/>
    <p:sldId id="323" r:id="rId53"/>
    <p:sldId id="453" r:id="rId54"/>
    <p:sldId id="324" r:id="rId55"/>
    <p:sldId id="454" r:id="rId56"/>
    <p:sldId id="325" r:id="rId57"/>
    <p:sldId id="328" r:id="rId58"/>
    <p:sldId id="329" r:id="rId59"/>
    <p:sldId id="336" r:id="rId60"/>
    <p:sldId id="337" r:id="rId61"/>
    <p:sldId id="413" r:id="rId62"/>
    <p:sldId id="455" r:id="rId63"/>
    <p:sldId id="456" r:id="rId64"/>
    <p:sldId id="349" r:id="rId65"/>
    <p:sldId id="350" r:id="rId66"/>
    <p:sldId id="351" r:id="rId67"/>
    <p:sldId id="355" r:id="rId68"/>
    <p:sldId id="356" r:id="rId69"/>
    <p:sldId id="358" r:id="rId70"/>
    <p:sldId id="457" r:id="rId71"/>
    <p:sldId id="359" r:id="rId72"/>
    <p:sldId id="362" r:id="rId73"/>
    <p:sldId id="369" r:id="rId74"/>
    <p:sldId id="370" r:id="rId75"/>
    <p:sldId id="371" r:id="rId76"/>
    <p:sldId id="372" r:id="rId77"/>
    <p:sldId id="458" r:id="rId78"/>
    <p:sldId id="374" r:id="rId79"/>
    <p:sldId id="375" r:id="rId80"/>
    <p:sldId id="378" r:id="rId81"/>
    <p:sldId id="459" r:id="rId82"/>
    <p:sldId id="460" r:id="rId83"/>
    <p:sldId id="384" r:id="rId84"/>
    <p:sldId id="461" r:id="rId85"/>
    <p:sldId id="462" r:id="rId86"/>
    <p:sldId id="389" r:id="rId87"/>
    <p:sldId id="393" r:id="rId88"/>
    <p:sldId id="395" r:id="rId89"/>
    <p:sldId id="396" r:id="rId90"/>
    <p:sldId id="397" r:id="rId9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20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62944A-6FC0-4BD5-A36A-2DB81B29D35B}" type="datetimeFigureOut">
              <a:rPr lang="tr-TR" smtClean="0"/>
              <a:t>20.10.2016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CAC76-CC12-454B-92AA-A79CA0E79A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933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D95AAE-516A-4AA6-BD5B-35C07A1BE384}" type="slidenum">
              <a:rPr lang="en-US" altLang="tr-TR"/>
              <a:pPr/>
              <a:t>4</a:t>
            </a:fld>
            <a:endParaRPr lang="en-US" altLang="tr-TR"/>
          </a:p>
        </p:txBody>
      </p:sp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37C07A-EFD6-49F3-B9F9-59ADF2ACAED0}" type="slidenum">
              <a:rPr lang="en-US" altLang="tr-TR"/>
              <a:pPr/>
              <a:t>15</a:t>
            </a:fld>
            <a:endParaRPr lang="en-US" altLang="tr-TR"/>
          </a:p>
        </p:txBody>
      </p:sp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6E8CC6-150D-4A02-AC2E-E5BCEB086A70}" type="slidenum">
              <a:rPr lang="en-US" altLang="tr-TR"/>
              <a:pPr/>
              <a:t>16</a:t>
            </a:fld>
            <a:endParaRPr lang="en-US" altLang="tr-TR"/>
          </a:p>
        </p:txBody>
      </p:sp>
      <p:sp>
        <p:nvSpPr>
          <p:cNvPr id="171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F42F91-1F9D-4537-B0D5-3706DD66347A}" type="slidenum">
              <a:rPr lang="en-US" altLang="tr-TR"/>
              <a:pPr/>
              <a:t>17</a:t>
            </a:fld>
            <a:endParaRPr lang="en-US" altLang="tr-TR"/>
          </a:p>
        </p:txBody>
      </p:sp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64BFF0-E2A7-4293-A881-2B9D67D59CF2}" type="slidenum">
              <a:rPr lang="en-US" altLang="tr-TR"/>
              <a:pPr/>
              <a:t>18</a:t>
            </a:fld>
            <a:endParaRPr lang="en-US" altLang="tr-TR"/>
          </a:p>
        </p:txBody>
      </p:sp>
      <p:sp>
        <p:nvSpPr>
          <p:cNvPr id="17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4ECC60-1CD2-4588-8FAB-45600AF48ACD}" type="slidenum">
              <a:rPr lang="en-US" altLang="tr-TR"/>
              <a:pPr/>
              <a:t>19</a:t>
            </a:fld>
            <a:endParaRPr lang="en-US" altLang="tr-TR"/>
          </a:p>
        </p:txBody>
      </p:sp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A5A69E-179D-487C-AA87-BFD53E1150C0}" type="slidenum">
              <a:rPr lang="en-US" altLang="tr-TR"/>
              <a:pPr/>
              <a:t>20</a:t>
            </a:fld>
            <a:endParaRPr lang="en-US" altLang="tr-TR"/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24693B-D67B-4B94-94CC-62CD7A39362A}" type="slidenum">
              <a:rPr lang="en-US" altLang="tr-TR"/>
              <a:pPr/>
              <a:t>21</a:t>
            </a:fld>
            <a:endParaRPr lang="en-US" altLang="tr-TR"/>
          </a:p>
        </p:txBody>
      </p:sp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493382-B15E-4043-BAD8-43D79CFA81E0}" type="slidenum">
              <a:rPr lang="en-US" altLang="tr-TR"/>
              <a:pPr/>
              <a:t>22</a:t>
            </a:fld>
            <a:endParaRPr lang="en-US" altLang="tr-TR"/>
          </a:p>
        </p:txBody>
      </p:sp>
      <p:sp>
        <p:nvSpPr>
          <p:cNvPr id="184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8FA360-DE62-4729-B39F-CAD8FEBFAF71}" type="slidenum">
              <a:rPr lang="en-US" altLang="tr-TR"/>
              <a:pPr/>
              <a:t>23</a:t>
            </a:fld>
            <a:endParaRPr lang="en-US" altLang="tr-TR"/>
          </a:p>
        </p:txBody>
      </p:sp>
      <p:sp>
        <p:nvSpPr>
          <p:cNvPr id="185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EDAB07-D978-407D-AEF0-8C38A0A5B3A8}" type="slidenum">
              <a:rPr lang="en-US" altLang="tr-TR"/>
              <a:pPr/>
              <a:t>24</a:t>
            </a:fld>
            <a:endParaRPr lang="en-US" altLang="tr-TR"/>
          </a:p>
        </p:txBody>
      </p:sp>
      <p:sp>
        <p:nvSpPr>
          <p:cNvPr id="186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4FA4F6-49FC-4AB8-A3FC-C2321F43D97E}" type="slidenum">
              <a:rPr lang="en-US" altLang="tr-TR"/>
              <a:pPr/>
              <a:t>5</a:t>
            </a:fld>
            <a:endParaRPr lang="en-US" altLang="tr-TR"/>
          </a:p>
        </p:txBody>
      </p:sp>
      <p:sp>
        <p:nvSpPr>
          <p:cNvPr id="15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878FC7-04BB-4A79-ADE8-F2C362E6AA36}" type="slidenum">
              <a:rPr lang="en-US" altLang="tr-TR"/>
              <a:pPr/>
              <a:t>26</a:t>
            </a:fld>
            <a:endParaRPr lang="en-US" altLang="tr-TR"/>
          </a:p>
        </p:txBody>
      </p:sp>
      <p:sp>
        <p:nvSpPr>
          <p:cNvPr id="187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02617D-B718-42C9-BBB9-140E749D8992}" type="slidenum">
              <a:rPr lang="en-US" altLang="tr-TR"/>
              <a:pPr/>
              <a:t>28</a:t>
            </a:fld>
            <a:endParaRPr lang="en-US" altLang="tr-TR"/>
          </a:p>
        </p:txBody>
      </p:sp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673004-F1DE-421E-9C21-C5E1BF030FC4}" type="slidenum">
              <a:rPr lang="en-US" altLang="tr-TR"/>
              <a:pPr/>
              <a:t>29</a:t>
            </a:fld>
            <a:endParaRPr lang="en-US" altLang="tr-TR"/>
          </a:p>
        </p:txBody>
      </p:sp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D7E16-E81A-421D-A561-D890633B2EFB}" type="slidenum">
              <a:rPr lang="en-US" altLang="tr-TR"/>
              <a:pPr/>
              <a:t>30</a:t>
            </a:fld>
            <a:endParaRPr lang="en-US" altLang="tr-TR"/>
          </a:p>
        </p:txBody>
      </p:sp>
      <p:sp>
        <p:nvSpPr>
          <p:cNvPr id="192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8936F6-0684-403E-8255-2A9D827617B6}" type="slidenum">
              <a:rPr lang="en-US" altLang="tr-TR"/>
              <a:pPr/>
              <a:t>31</a:t>
            </a:fld>
            <a:endParaRPr lang="en-US" altLang="tr-TR"/>
          </a:p>
        </p:txBody>
      </p:sp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A71273-7DC4-4F76-85E4-3A4184DF5DDB}" type="slidenum">
              <a:rPr lang="en-US" altLang="tr-TR"/>
              <a:pPr/>
              <a:t>32</a:t>
            </a:fld>
            <a:endParaRPr lang="en-US" altLang="tr-TR"/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2D5E5F-2A62-4FC6-9364-42BDED0797DE}" type="slidenum">
              <a:rPr lang="en-US" altLang="tr-TR"/>
              <a:pPr/>
              <a:t>33</a:t>
            </a:fld>
            <a:endParaRPr lang="en-US" altLang="tr-TR"/>
          </a:p>
        </p:txBody>
      </p:sp>
      <p:sp>
        <p:nvSpPr>
          <p:cNvPr id="196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3556A3-9669-4C1F-9700-16D61DA45278}" type="slidenum">
              <a:rPr lang="en-US" altLang="tr-TR"/>
              <a:pPr/>
              <a:t>34</a:t>
            </a:fld>
            <a:endParaRPr lang="en-US" altLang="tr-TR"/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99DE2C-A742-4BD2-A2F2-03E38E7C98FA}" type="slidenum">
              <a:rPr lang="en-US" altLang="tr-TR"/>
              <a:pPr/>
              <a:t>35</a:t>
            </a:fld>
            <a:endParaRPr lang="en-US" altLang="tr-TR"/>
          </a:p>
        </p:txBody>
      </p:sp>
      <p:sp>
        <p:nvSpPr>
          <p:cNvPr id="200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0B7AB4-4199-4D74-94A3-6F754042198B}" type="slidenum">
              <a:rPr lang="en-US" altLang="tr-TR"/>
              <a:pPr/>
              <a:t>39</a:t>
            </a:fld>
            <a:endParaRPr lang="en-US" altLang="tr-TR"/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F1DD81-2975-4A0A-AD9F-098A4D0CBF74}" type="slidenum">
              <a:rPr lang="en-US" altLang="tr-TR"/>
              <a:pPr/>
              <a:t>6</a:t>
            </a:fld>
            <a:endParaRPr lang="en-US" altLang="tr-TR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2245D4-C8DE-44CF-B1CF-0FFA90CEC244}" type="slidenum">
              <a:rPr lang="en-US" altLang="tr-TR"/>
              <a:pPr/>
              <a:t>40</a:t>
            </a:fld>
            <a:endParaRPr lang="en-US" altLang="tr-TR"/>
          </a:p>
        </p:txBody>
      </p:sp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D1D0D0-5931-4317-84C0-EBEC3227514F}" type="slidenum">
              <a:rPr lang="en-US" altLang="tr-TR"/>
              <a:pPr/>
              <a:t>42</a:t>
            </a:fld>
            <a:endParaRPr lang="en-US" altLang="tr-TR"/>
          </a:p>
        </p:txBody>
      </p:sp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0CA244-B202-4A0C-B731-5F9DB5343FFB}" type="slidenum">
              <a:rPr lang="en-US" altLang="tr-TR"/>
              <a:pPr/>
              <a:t>43</a:t>
            </a:fld>
            <a:endParaRPr lang="en-US" altLang="tr-TR"/>
          </a:p>
        </p:txBody>
      </p:sp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1F7B67-0C8D-4BE3-A953-53E9FD60D59B}" type="slidenum">
              <a:rPr lang="en-US" altLang="tr-TR"/>
              <a:pPr/>
              <a:t>44</a:t>
            </a:fld>
            <a:endParaRPr lang="en-US" altLang="tr-T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1A18E-7D1E-4711-B7EA-585F392B5E3A}" type="slidenum">
              <a:rPr lang="en-US" altLang="tr-TR"/>
              <a:pPr/>
              <a:t>46</a:t>
            </a:fld>
            <a:endParaRPr lang="en-US" altLang="tr-TR"/>
          </a:p>
        </p:txBody>
      </p:sp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A638F4-921B-417D-8FB0-7374185F5986}" type="slidenum">
              <a:rPr lang="en-US" altLang="tr-TR"/>
              <a:pPr/>
              <a:t>47</a:t>
            </a:fld>
            <a:endParaRPr lang="en-US" altLang="tr-TR"/>
          </a:p>
        </p:txBody>
      </p:sp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2A8073-F255-49FC-B8CB-6B2C35B2647F}" type="slidenum">
              <a:rPr lang="en-US" altLang="tr-TR"/>
              <a:pPr/>
              <a:t>48</a:t>
            </a:fld>
            <a:endParaRPr lang="en-US" altLang="tr-TR"/>
          </a:p>
        </p:txBody>
      </p:sp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E90927-1D83-49D3-86E8-8AE184A8243A}" type="slidenum">
              <a:rPr lang="en-US" altLang="tr-TR"/>
              <a:pPr/>
              <a:t>49</a:t>
            </a:fld>
            <a:endParaRPr lang="en-US" altLang="tr-TR"/>
          </a:p>
        </p:txBody>
      </p:sp>
      <p:sp>
        <p:nvSpPr>
          <p:cNvPr id="15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FECE13-9D3D-4FE9-8815-8E548727D0A2}" type="slidenum">
              <a:rPr lang="en-US" altLang="tr-TR"/>
              <a:pPr/>
              <a:t>51</a:t>
            </a:fld>
            <a:endParaRPr lang="en-US" altLang="tr-TR"/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D2EE1E-A9CB-473E-84D9-1B7F85941FCB}" type="slidenum">
              <a:rPr lang="en-US" altLang="tr-TR"/>
              <a:pPr/>
              <a:t>52</a:t>
            </a:fld>
            <a:endParaRPr lang="en-US" altLang="tr-TR"/>
          </a:p>
        </p:txBody>
      </p:sp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4F7865-A55F-4CA1-ABA9-5B2CDD9CA3D0}" type="slidenum">
              <a:rPr lang="en-US" altLang="tr-TR"/>
              <a:pPr/>
              <a:t>8</a:t>
            </a:fld>
            <a:endParaRPr lang="en-US" altLang="tr-TR"/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A442D0-8BA5-49CA-897A-882A4899A6F2}" type="slidenum">
              <a:rPr lang="en-US" altLang="tr-TR"/>
              <a:pPr/>
              <a:t>54</a:t>
            </a:fld>
            <a:endParaRPr lang="en-US" altLang="tr-TR"/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0D7AF5-9986-469B-9BF4-45223E43E8A9}" type="slidenum">
              <a:rPr lang="en-US" altLang="tr-TR"/>
              <a:pPr/>
              <a:t>56</a:t>
            </a:fld>
            <a:endParaRPr lang="en-US" altLang="tr-TR"/>
          </a:p>
        </p:txBody>
      </p:sp>
      <p:sp>
        <p:nvSpPr>
          <p:cNvPr id="161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651102-2AC4-499D-8F08-488A28F4238A}" type="slidenum">
              <a:rPr lang="en-US" altLang="tr-TR"/>
              <a:pPr/>
              <a:t>57</a:t>
            </a:fld>
            <a:endParaRPr lang="en-US" altLang="tr-TR"/>
          </a:p>
        </p:txBody>
      </p:sp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9D623B-1383-4644-810F-4849BB3D229F}" type="slidenum">
              <a:rPr lang="en-US" altLang="tr-TR"/>
              <a:pPr/>
              <a:t>58</a:t>
            </a:fld>
            <a:endParaRPr lang="en-US" altLang="tr-TR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5462E7-5E2C-4BA9-B407-5D4FFDA954EE}" type="slidenum">
              <a:rPr lang="en-US" altLang="tr-TR"/>
              <a:pPr/>
              <a:t>59</a:t>
            </a:fld>
            <a:endParaRPr lang="en-US" altLang="tr-TR"/>
          </a:p>
        </p:txBody>
      </p:sp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9A0A7D-60F6-40BA-A14C-16A1C44334DA}" type="slidenum">
              <a:rPr lang="en-US" altLang="tr-TR"/>
              <a:pPr/>
              <a:t>60</a:t>
            </a:fld>
            <a:endParaRPr lang="en-US" altLang="tr-TR"/>
          </a:p>
        </p:txBody>
      </p:sp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2BA239-189C-4130-9603-D7C7AC747259}" type="slidenum">
              <a:rPr lang="en-US" altLang="tr-TR"/>
              <a:pPr/>
              <a:t>64</a:t>
            </a:fld>
            <a:endParaRPr lang="en-US" altLang="tr-TR"/>
          </a:p>
        </p:txBody>
      </p:sp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58E403-B62C-41E3-BF13-A2CC443990FC}" type="slidenum">
              <a:rPr lang="en-US" altLang="tr-TR"/>
              <a:pPr/>
              <a:t>65</a:t>
            </a:fld>
            <a:endParaRPr lang="en-US" altLang="tr-TR"/>
          </a:p>
        </p:txBody>
      </p:sp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CDDE67-E84D-48B5-8B0E-B7F6D3A840A7}" type="slidenum">
              <a:rPr lang="en-US" altLang="tr-TR"/>
              <a:pPr/>
              <a:t>66</a:t>
            </a:fld>
            <a:endParaRPr lang="en-US" altLang="tr-TR"/>
          </a:p>
        </p:txBody>
      </p:sp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60A8E8-8866-4FB6-9C14-A7BE84CEBAB4}" type="slidenum">
              <a:rPr lang="en-US" altLang="tr-TR"/>
              <a:pPr/>
              <a:t>67</a:t>
            </a:fld>
            <a:endParaRPr lang="en-US" altLang="tr-TR"/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B5B8C9-72A3-43D3-B074-DA636D263058}" type="slidenum">
              <a:rPr lang="en-US" altLang="tr-TR"/>
              <a:pPr/>
              <a:t>9</a:t>
            </a:fld>
            <a:endParaRPr lang="en-US" altLang="tr-TR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1A785C-4F24-4690-84E4-27703D4DFDAA}" type="slidenum">
              <a:rPr lang="en-US" altLang="tr-TR"/>
              <a:pPr/>
              <a:t>68</a:t>
            </a:fld>
            <a:endParaRPr lang="en-US" altLang="tr-TR"/>
          </a:p>
        </p:txBody>
      </p:sp>
      <p:sp>
        <p:nvSpPr>
          <p:cNvPr id="196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26FD59-1111-444F-AF9E-D5A2735128E1}" type="slidenum">
              <a:rPr lang="en-US" altLang="tr-TR"/>
              <a:pPr/>
              <a:t>69</a:t>
            </a:fld>
            <a:endParaRPr lang="en-US" altLang="tr-TR"/>
          </a:p>
        </p:txBody>
      </p:sp>
      <p:sp>
        <p:nvSpPr>
          <p:cNvPr id="19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606762-0686-4CBF-928A-18FD3EDB0BA4}" type="slidenum">
              <a:rPr lang="en-US" altLang="tr-TR"/>
              <a:pPr/>
              <a:t>71</a:t>
            </a:fld>
            <a:endParaRPr lang="en-US" altLang="tr-TR"/>
          </a:p>
        </p:txBody>
      </p:sp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B3CD73-DB5C-481B-82F5-579189325EBC}" type="slidenum">
              <a:rPr lang="en-US" altLang="tr-TR"/>
              <a:pPr/>
              <a:t>72</a:t>
            </a:fld>
            <a:endParaRPr lang="en-US" altLang="tr-TR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05A0FF-49EA-457B-BAC0-3A420B25BDF4}" type="slidenum">
              <a:rPr lang="en-US" altLang="tr-TR"/>
              <a:pPr/>
              <a:t>73</a:t>
            </a:fld>
            <a:endParaRPr lang="en-US" altLang="tr-TR"/>
          </a:p>
        </p:txBody>
      </p:sp>
      <p:sp>
        <p:nvSpPr>
          <p:cNvPr id="209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2F9005-783D-434C-84BF-556BE9A7F10B}" type="slidenum">
              <a:rPr lang="en-US" altLang="tr-TR"/>
              <a:pPr/>
              <a:t>74</a:t>
            </a:fld>
            <a:endParaRPr lang="en-US" altLang="tr-TR"/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42E189-4EA1-45EE-BC0F-6BC7D5111A51}" type="slidenum">
              <a:rPr lang="en-US" altLang="tr-TR"/>
              <a:pPr/>
              <a:t>75</a:t>
            </a:fld>
            <a:endParaRPr lang="en-US" altLang="tr-TR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97F05D-1FB4-41AC-8B1E-7229D860866E}" type="slidenum">
              <a:rPr lang="en-US" altLang="tr-TR"/>
              <a:pPr/>
              <a:t>76</a:t>
            </a:fld>
            <a:endParaRPr lang="en-US" altLang="tr-TR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5DCAB1-94FE-4820-80C1-8C5CF6EA18DB}" type="slidenum">
              <a:rPr lang="en-US" altLang="tr-TR"/>
              <a:pPr/>
              <a:t>78</a:t>
            </a:fld>
            <a:endParaRPr lang="en-US" altLang="tr-TR"/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4833B3-515A-48C3-AA11-65DBFFE60AE6}" type="slidenum">
              <a:rPr lang="en-US" altLang="tr-TR"/>
              <a:pPr/>
              <a:t>79</a:t>
            </a:fld>
            <a:endParaRPr lang="en-US" altLang="tr-TR"/>
          </a:p>
        </p:txBody>
      </p:sp>
      <p:sp>
        <p:nvSpPr>
          <p:cNvPr id="216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69D075-D277-455C-AEC5-A5A35C64C970}" type="slidenum">
              <a:rPr lang="en-US" altLang="tr-TR"/>
              <a:pPr/>
              <a:t>10</a:t>
            </a:fld>
            <a:endParaRPr lang="en-US" altLang="tr-TR"/>
          </a:p>
        </p:txBody>
      </p:sp>
      <p:sp>
        <p:nvSpPr>
          <p:cNvPr id="163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0F488F-677A-4EF9-BA05-88A26A0D9FF5}" type="slidenum">
              <a:rPr lang="en-US" altLang="tr-TR"/>
              <a:pPr/>
              <a:t>80</a:t>
            </a:fld>
            <a:endParaRPr lang="en-US" altLang="tr-TR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6A2EFC-BAF9-4C38-A532-0D2568A48C38}" type="slidenum">
              <a:rPr lang="en-US" altLang="tr-TR"/>
              <a:pPr/>
              <a:t>83</a:t>
            </a:fld>
            <a:endParaRPr lang="en-US" altLang="tr-TR"/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7A6091-E637-46B4-A7E8-0838ACE4F607}" type="slidenum">
              <a:rPr lang="en-US" altLang="tr-TR"/>
              <a:pPr/>
              <a:t>86</a:t>
            </a:fld>
            <a:endParaRPr lang="en-US" altLang="tr-TR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AD20B4-3CA8-4D03-90BF-6309DE98A104}" type="slidenum">
              <a:rPr lang="en-US" altLang="tr-TR"/>
              <a:pPr/>
              <a:t>87</a:t>
            </a:fld>
            <a:endParaRPr lang="en-US" altLang="tr-TR"/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7C834D-6C94-4788-B5C3-CFAB0C1EF38E}" type="slidenum">
              <a:rPr lang="en-US" altLang="tr-TR"/>
              <a:pPr/>
              <a:t>88</a:t>
            </a:fld>
            <a:endParaRPr lang="en-US" altLang="tr-TR"/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3EBFA6-3CC2-4031-B92C-9AA6A012223A}" type="slidenum">
              <a:rPr lang="en-US" altLang="tr-TR"/>
              <a:pPr/>
              <a:t>89</a:t>
            </a:fld>
            <a:endParaRPr lang="en-US" altLang="tr-TR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30B83A-3226-41FF-873B-7439E91A0F7B}" type="slidenum">
              <a:rPr lang="en-US" altLang="tr-TR"/>
              <a:pPr/>
              <a:t>90</a:t>
            </a:fld>
            <a:endParaRPr lang="en-US" altLang="tr-TR"/>
          </a:p>
        </p:txBody>
      </p:sp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AB76CA-ED00-4187-922C-98FF2C083BCB}" type="slidenum">
              <a:rPr lang="en-US" altLang="tr-TR"/>
              <a:pPr/>
              <a:t>11</a:t>
            </a:fld>
            <a:endParaRPr lang="en-US" altLang="tr-TR"/>
          </a:p>
        </p:txBody>
      </p:sp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8F62F9-D866-4E36-9D92-00B6AB1B659B}" type="slidenum">
              <a:rPr lang="en-US" altLang="tr-TR"/>
              <a:pPr/>
              <a:t>13</a:t>
            </a:fld>
            <a:endParaRPr lang="en-US" altLang="tr-TR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E12E6C-715C-4FBB-A01C-AED4E7212CC0}" type="slidenum">
              <a:rPr lang="en-US" altLang="tr-TR"/>
              <a:pPr/>
              <a:t>14</a:t>
            </a:fld>
            <a:endParaRPr lang="en-US" altLang="tr-TR"/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EC0C-DF33-4127-AB3D-A9D0B5758E43}" type="datetimeFigureOut">
              <a:rPr lang="tr-TR" smtClean="0"/>
              <a:t>20.10.2016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9D1B-1ED4-4B5F-97DC-948AA6B565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9807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EC0C-DF33-4127-AB3D-A9D0B5758E43}" type="datetimeFigureOut">
              <a:rPr lang="tr-TR" smtClean="0"/>
              <a:t>20.10.2016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9D1B-1ED4-4B5F-97DC-948AA6B565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9355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EC0C-DF33-4127-AB3D-A9D0B5758E43}" type="datetimeFigureOut">
              <a:rPr lang="tr-TR" smtClean="0"/>
              <a:t>20.10.2016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9D1B-1ED4-4B5F-97DC-948AA6B565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4801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EC0C-DF33-4127-AB3D-A9D0B5758E43}" type="datetimeFigureOut">
              <a:rPr lang="tr-TR" smtClean="0"/>
              <a:t>20.10.2016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9D1B-1ED4-4B5F-97DC-948AA6B565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6133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EC0C-DF33-4127-AB3D-A9D0B5758E43}" type="datetimeFigureOut">
              <a:rPr lang="tr-TR" smtClean="0"/>
              <a:t>20.10.2016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9D1B-1ED4-4B5F-97DC-948AA6B565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7007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EC0C-DF33-4127-AB3D-A9D0B5758E43}" type="datetimeFigureOut">
              <a:rPr lang="tr-TR" smtClean="0"/>
              <a:t>20.10.2016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9D1B-1ED4-4B5F-97DC-948AA6B565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5643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EC0C-DF33-4127-AB3D-A9D0B5758E43}" type="datetimeFigureOut">
              <a:rPr lang="tr-TR" smtClean="0"/>
              <a:t>20.10.2016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9D1B-1ED4-4B5F-97DC-948AA6B565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2829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EC0C-DF33-4127-AB3D-A9D0B5758E43}" type="datetimeFigureOut">
              <a:rPr lang="tr-TR" smtClean="0"/>
              <a:t>20.10.2016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9D1B-1ED4-4B5F-97DC-948AA6B565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174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EC0C-DF33-4127-AB3D-A9D0B5758E43}" type="datetimeFigureOut">
              <a:rPr lang="tr-TR" smtClean="0"/>
              <a:t>20.10.2016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9D1B-1ED4-4B5F-97DC-948AA6B565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0547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EC0C-DF33-4127-AB3D-A9D0B5758E43}" type="datetimeFigureOut">
              <a:rPr lang="tr-TR" smtClean="0"/>
              <a:t>20.10.2016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9D1B-1ED4-4B5F-97DC-948AA6B565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3057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EC0C-DF33-4127-AB3D-A9D0B5758E43}" type="datetimeFigureOut">
              <a:rPr lang="tr-TR" smtClean="0"/>
              <a:t>20.10.2016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9D1B-1ED4-4B5F-97DC-948AA6B565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0654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4EC0C-DF33-4127-AB3D-A9D0B5758E43}" type="datetimeFigureOut">
              <a:rPr lang="tr-TR" smtClean="0"/>
              <a:t>20.10.2016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B9D1B-1ED4-4B5F-97DC-948AA6B565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6669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Tümör </a:t>
            </a:r>
            <a:r>
              <a:rPr lang="tr-TR" dirty="0" smtClean="0"/>
              <a:t>Virüsleri, </a:t>
            </a:r>
            <a:r>
              <a:rPr lang="tr-TR" dirty="0" err="1" smtClean="0"/>
              <a:t>Onkogenler</a:t>
            </a:r>
            <a:r>
              <a:rPr lang="tr-TR"/>
              <a:t> </a:t>
            </a:r>
            <a:r>
              <a:rPr lang="tr-TR" smtClean="0"/>
              <a:t>ve </a:t>
            </a:r>
            <a:r>
              <a:rPr lang="tr-TR" dirty="0" smtClean="0"/>
              <a:t>Tümör </a:t>
            </a:r>
            <a:r>
              <a:rPr lang="tr-TR" smtClean="0"/>
              <a:t>baskılayıcı genler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746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figure_03_04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09600"/>
            <a:ext cx="4572000" cy="526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5638800" y="1524000"/>
            <a:ext cx="3200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 smtClean="0"/>
              <a:t>Murine</a:t>
            </a:r>
            <a:r>
              <a:rPr lang="tr-TR" sz="2000" dirty="0" smtClean="0"/>
              <a:t> lösemi </a:t>
            </a:r>
            <a:r>
              <a:rPr lang="tr-TR" sz="2000" dirty="0" err="1" smtClean="0"/>
              <a:t>virüs’ünün</a:t>
            </a:r>
            <a:r>
              <a:rPr lang="tr-TR" sz="2000" dirty="0" smtClean="0"/>
              <a:t> (</a:t>
            </a:r>
            <a:r>
              <a:rPr lang="tr-TR" sz="2000" dirty="0"/>
              <a:t>MLV</a:t>
            </a:r>
            <a:r>
              <a:rPr lang="tr-TR" sz="2000" dirty="0" smtClean="0"/>
              <a:t>) </a:t>
            </a:r>
            <a:r>
              <a:rPr lang="tr-TR" sz="2000" dirty="0" err="1" smtClean="0"/>
              <a:t>enfekte</a:t>
            </a:r>
            <a:r>
              <a:rPr lang="tr-TR" sz="2000" dirty="0" smtClean="0"/>
              <a:t> ettiği hücrenin </a:t>
            </a:r>
            <a:r>
              <a:rPr lang="tr-TR" sz="2000" dirty="0" err="1" smtClean="0"/>
              <a:t>transmission</a:t>
            </a:r>
            <a:r>
              <a:rPr lang="tr-TR" sz="2000" dirty="0" smtClean="0"/>
              <a:t> elektron mikroskop görüntüsü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01918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figure_03_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52400"/>
            <a:ext cx="6019800" cy="4415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990600" y="4648200"/>
            <a:ext cx="7391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RSV </a:t>
            </a:r>
            <a:r>
              <a:rPr lang="tr-TR" dirty="0"/>
              <a:t>ile </a:t>
            </a:r>
            <a:r>
              <a:rPr lang="tr-TR" dirty="0" err="1"/>
              <a:t>transforme</a:t>
            </a:r>
            <a:r>
              <a:rPr lang="tr-TR" dirty="0"/>
              <a:t> edilmiş </a:t>
            </a:r>
            <a:r>
              <a:rPr lang="tr-TR" dirty="0" smtClean="0"/>
              <a:t>Tavuk </a:t>
            </a:r>
            <a:r>
              <a:rPr lang="tr-TR" dirty="0" err="1" smtClean="0"/>
              <a:t>embryo</a:t>
            </a:r>
            <a:r>
              <a:rPr lang="tr-TR" dirty="0" smtClean="0"/>
              <a:t> </a:t>
            </a:r>
            <a:r>
              <a:rPr lang="tr-TR" dirty="0" err="1" smtClean="0"/>
              <a:t>fibroblast</a:t>
            </a:r>
            <a:r>
              <a:rPr lang="tr-TR" dirty="0" smtClean="0"/>
              <a:t> hücreleri ve çevresindeki </a:t>
            </a:r>
            <a:r>
              <a:rPr lang="tr-TR" dirty="0" err="1" smtClean="0"/>
              <a:t>enfekte</a:t>
            </a:r>
            <a:r>
              <a:rPr lang="tr-TR" dirty="0" smtClean="0"/>
              <a:t> olmamış tek katmanlı hücreler.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Transforme</a:t>
            </a:r>
            <a:r>
              <a:rPr lang="tr-TR" dirty="0" smtClean="0"/>
              <a:t> olan hücrelerin yapısının tavuktan izole edilen hücrelere benziyor olması, normal hücrelerin kanserli hücreye </a:t>
            </a:r>
            <a:r>
              <a:rPr lang="tr-TR" dirty="0" err="1" smtClean="0"/>
              <a:t>trasnformasyonu</a:t>
            </a:r>
            <a:r>
              <a:rPr lang="tr-TR" dirty="0" smtClean="0"/>
              <a:t> için bütün organizmaya ya da dokuya ihtiyaç olmayabileceğini ve hücre kültür ortamında da bu transformasyonun gerçekleşebileceğini gösterdi.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/>
              <a:t>Bu bulgu 20. yy kanser araştırmalarının gidişatını değiştirdi.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185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Kanser anormal büyüyen dokular değil fonksiyonu bozulmuş hücrelerin meydana getirdiği bir hastalıktır.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7197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figure_03_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79400"/>
            <a:ext cx="4643438" cy="631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6096000" y="1143000"/>
            <a:ext cx="2819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Howard</a:t>
            </a:r>
            <a:r>
              <a:rPr lang="tr-TR" dirty="0" smtClean="0"/>
              <a:t> Temin: </a:t>
            </a:r>
            <a:r>
              <a:rPr lang="tr-TR" dirty="0" err="1" smtClean="0"/>
              <a:t>Dulbecco’nun</a:t>
            </a:r>
            <a:r>
              <a:rPr lang="tr-TR" dirty="0" smtClean="0"/>
              <a:t> </a:t>
            </a:r>
            <a:r>
              <a:rPr lang="tr-TR" dirty="0" err="1" smtClean="0"/>
              <a:t>postdoc’u</a:t>
            </a:r>
            <a:r>
              <a:rPr lang="tr-TR" dirty="0" smtClean="0"/>
              <a:t>  daha sonra RT enzimlerini bularak 1975 yılında David Baltimore ile Nobel ödülünü paylaştı.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188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 descr="figure_03_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609600"/>
            <a:ext cx="8488363" cy="408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533400" y="5105400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Normal hücreler tek katmanlı hücre oluştururken RSV </a:t>
            </a:r>
            <a:r>
              <a:rPr lang="tr-TR" dirty="0" err="1" smtClean="0"/>
              <a:t>enfekte</a:t>
            </a:r>
            <a:r>
              <a:rPr lang="tr-TR" dirty="0" smtClean="0"/>
              <a:t> hücreler </a:t>
            </a:r>
            <a:r>
              <a:rPr lang="tr-TR" dirty="0" err="1" smtClean="0"/>
              <a:t>foci</a:t>
            </a:r>
            <a:r>
              <a:rPr lang="tr-TR" dirty="0" smtClean="0"/>
              <a:t> oluşturuyor</a:t>
            </a:r>
          </a:p>
          <a:p>
            <a:r>
              <a:rPr lang="tr-TR" b="1" i="1" dirty="0" err="1" smtClean="0"/>
              <a:t>Contact</a:t>
            </a:r>
            <a:r>
              <a:rPr lang="tr-TR" b="1" i="1" dirty="0" smtClean="0"/>
              <a:t> </a:t>
            </a:r>
            <a:r>
              <a:rPr lang="tr-TR" b="1" i="1" dirty="0" err="1" smtClean="0"/>
              <a:t>inhibition</a:t>
            </a:r>
            <a:endParaRPr lang="tr-TR" b="1" i="1" dirty="0" smtClean="0"/>
          </a:p>
          <a:p>
            <a:r>
              <a:rPr lang="tr-TR" b="1" i="1" dirty="0" err="1" smtClean="0"/>
              <a:t>Clone</a:t>
            </a:r>
            <a:endParaRPr lang="tr-TR" b="1" i="1" dirty="0"/>
          </a:p>
        </p:txBody>
      </p:sp>
    </p:spTree>
    <p:extLst>
      <p:ext uri="{BB962C8B-B14F-4D97-AF65-F5344CB8AC3E}">
        <p14:creationId xmlns:p14="http://schemas.microsoft.com/office/powerpoint/2010/main" val="262527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 descr="figure_03_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81000"/>
            <a:ext cx="6702425" cy="4572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914400" y="5410200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Virüs ile </a:t>
            </a:r>
            <a:r>
              <a:rPr lang="tr-TR" dirty="0" err="1" smtClean="0"/>
              <a:t>enfekte</a:t>
            </a:r>
            <a:r>
              <a:rPr lang="tr-TR" dirty="0" smtClean="0"/>
              <a:t> hücreler sürekli olarak virüsü içerir. Virüs </a:t>
            </a:r>
            <a:r>
              <a:rPr lang="tr-TR" dirty="0" err="1" smtClean="0"/>
              <a:t>enfekte</a:t>
            </a:r>
            <a:r>
              <a:rPr lang="tr-TR" dirty="0" smtClean="0"/>
              <a:t> edip ortadan kaybolmaz.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522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 descr="figure_03_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518" y="779755"/>
            <a:ext cx="2999247" cy="581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2362200" y="30480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Human </a:t>
            </a:r>
            <a:r>
              <a:rPr lang="tr-TR" dirty="0" err="1" smtClean="0"/>
              <a:t>papilloma</a:t>
            </a:r>
            <a:r>
              <a:rPr lang="tr-TR" dirty="0" smtClean="0"/>
              <a:t> </a:t>
            </a:r>
            <a:r>
              <a:rPr lang="tr-TR" dirty="0" err="1" smtClean="0"/>
              <a:t>virus</a:t>
            </a:r>
            <a:r>
              <a:rPr lang="tr-TR" dirty="0" smtClean="0"/>
              <a:t> (HPV). DNA Virüsü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752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 descr="table_03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368300"/>
            <a:ext cx="8269288" cy="613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734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 descr="figure_03_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29" y="1295400"/>
            <a:ext cx="5257800" cy="4269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6096000" y="1981200"/>
            <a:ext cx="2819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Shope’s</a:t>
            </a:r>
            <a:r>
              <a:rPr lang="tr-TR" dirty="0" smtClean="0"/>
              <a:t> </a:t>
            </a:r>
            <a:r>
              <a:rPr lang="tr-TR" dirty="0" err="1" smtClean="0"/>
              <a:t>papilloma</a:t>
            </a:r>
            <a:r>
              <a:rPr lang="tr-TR" dirty="0" smtClean="0"/>
              <a:t> virüsü, fare </a:t>
            </a:r>
            <a:r>
              <a:rPr lang="tr-TR" dirty="0" err="1" smtClean="0"/>
              <a:t>polyomavirüsü</a:t>
            </a:r>
            <a:r>
              <a:rPr lang="tr-TR" dirty="0" smtClean="0"/>
              <a:t> ve SV40 virüslerinin hepsi </a:t>
            </a:r>
            <a:r>
              <a:rPr lang="tr-TR" dirty="0" err="1" smtClean="0"/>
              <a:t>papovavirusler</a:t>
            </a:r>
            <a:r>
              <a:rPr lang="tr-TR" dirty="0" smtClean="0"/>
              <a:t> olarak adlandırılmıştır. </a:t>
            </a:r>
            <a:r>
              <a:rPr lang="tr-TR" dirty="0"/>
              <a:t> </a:t>
            </a:r>
            <a:r>
              <a:rPr lang="tr-TR" dirty="0" smtClean="0"/>
              <a:t>Boşluk (</a:t>
            </a:r>
            <a:r>
              <a:rPr lang="tr-TR" dirty="0" err="1" smtClean="0"/>
              <a:t>vacuole</a:t>
            </a:r>
            <a:r>
              <a:rPr lang="tr-TR" dirty="0" smtClean="0"/>
              <a:t>) oluşturan DNA virüsleri.</a:t>
            </a:r>
          </a:p>
          <a:p>
            <a:endParaRPr lang="tr-TR" dirty="0" smtClean="0"/>
          </a:p>
          <a:p>
            <a:r>
              <a:rPr lang="tr-TR" dirty="0" smtClean="0"/>
              <a:t>Dairesel DNA moleküllerine sahiptirler.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252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2" descr="table_03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279400"/>
            <a:ext cx="2936875" cy="631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282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Tümör virüsleri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8458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 descr="figure_03_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5589423" cy="386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6096000" y="1882676"/>
            <a:ext cx="2819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Virüs ile </a:t>
            </a:r>
            <a:r>
              <a:rPr lang="tr-TR" dirty="0" err="1" smtClean="0"/>
              <a:t>transforme</a:t>
            </a:r>
            <a:r>
              <a:rPr lang="tr-TR" dirty="0" smtClean="0"/>
              <a:t> olmuş hücreler sert bir yüzeye tutunmadan da büyüyebilme yeteneği kazanırlar. Bu hücreler in </a:t>
            </a:r>
            <a:r>
              <a:rPr lang="tr-TR" dirty="0" err="1" smtClean="0"/>
              <a:t>vivo</a:t>
            </a:r>
            <a:r>
              <a:rPr lang="tr-TR" dirty="0"/>
              <a:t> </a:t>
            </a:r>
            <a:r>
              <a:rPr lang="tr-TR" dirty="0" smtClean="0"/>
              <a:t>ortamda da tümör oluşturma kapasitesine sahiptir.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365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 descr="figure_03_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279400"/>
            <a:ext cx="8318500" cy="631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644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 descr="figure_03_14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18" y="685800"/>
            <a:ext cx="3836594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724400" y="1600200"/>
            <a:ext cx="3505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Virüs ile </a:t>
            </a:r>
            <a:r>
              <a:rPr lang="tr-TR" dirty="0" err="1" smtClean="0"/>
              <a:t>transforme</a:t>
            </a:r>
            <a:r>
              <a:rPr lang="tr-TR" dirty="0" smtClean="0"/>
              <a:t> olmuş </a:t>
            </a:r>
            <a:r>
              <a:rPr lang="tr-TR" dirty="0" smtClean="0"/>
              <a:t>hücrelerin (SV40, RSV ile </a:t>
            </a:r>
            <a:r>
              <a:rPr lang="tr-TR" dirty="0" err="1" smtClean="0"/>
              <a:t>transfekte</a:t>
            </a:r>
            <a:r>
              <a:rPr lang="tr-TR" dirty="0" smtClean="0"/>
              <a:t> ise var, </a:t>
            </a:r>
            <a:r>
              <a:rPr lang="tr-TR" dirty="0" err="1" smtClean="0"/>
              <a:t>polyoma</a:t>
            </a:r>
            <a:r>
              <a:rPr lang="tr-TR" dirty="0" smtClean="0"/>
              <a:t> virüsü ve </a:t>
            </a:r>
            <a:r>
              <a:rPr lang="tr-TR" dirty="0" err="1" smtClean="0"/>
              <a:t>karsinojenlerle</a:t>
            </a:r>
            <a:r>
              <a:rPr lang="tr-TR" dirty="0" smtClean="0"/>
              <a:t> gelişen bir tümör ise yok) </a:t>
            </a:r>
            <a:r>
              <a:rPr lang="tr-TR" dirty="0" smtClean="0"/>
              <a:t>T-antijeni ifade ettikleri görülmüştür.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Hücre ne kadar </a:t>
            </a:r>
            <a:r>
              <a:rPr lang="tr-TR" dirty="0" err="1" smtClean="0"/>
              <a:t>transforme</a:t>
            </a:r>
            <a:r>
              <a:rPr lang="tr-TR" dirty="0" smtClean="0"/>
              <a:t> ise T antijeninin ifadesi o kadar yüksek olur.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265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figure_03_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38200"/>
            <a:ext cx="4676231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5486400" y="838200"/>
            <a:ext cx="32766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Virüsler sürekli olarak bölünen konakçı hücrelerde varlıklarını nasıl devam ettirebiliyorlar ve nasıl sürekli </a:t>
            </a:r>
            <a:r>
              <a:rPr lang="tr-TR" dirty="0" err="1" smtClean="0"/>
              <a:t>enfekte</a:t>
            </a:r>
            <a:r>
              <a:rPr lang="tr-TR" dirty="0" smtClean="0"/>
              <a:t> edebiliyorlar?</a:t>
            </a:r>
          </a:p>
          <a:p>
            <a:endParaRPr lang="tr-TR" dirty="0"/>
          </a:p>
          <a:p>
            <a:r>
              <a:rPr lang="tr-TR" dirty="0" smtClean="0"/>
              <a:t>1968 yılında yapılan çalışma ile virüs DNA’sının konakçı kromozom ile sıkı ilişkide olduğu gösterilmiştir.</a:t>
            </a:r>
          </a:p>
          <a:p>
            <a:endParaRPr lang="tr-TR" dirty="0"/>
          </a:p>
          <a:p>
            <a:r>
              <a:rPr lang="tr-TR" dirty="0" err="1" smtClean="0"/>
              <a:t>Santrifügasyon</a:t>
            </a:r>
            <a:r>
              <a:rPr lang="tr-TR" dirty="0" smtClean="0"/>
              <a:t> deneyleri sonrasında virüs DNA’sının (5 </a:t>
            </a:r>
            <a:r>
              <a:rPr lang="tr-TR" dirty="0" err="1" smtClean="0"/>
              <a:t>kb</a:t>
            </a:r>
            <a:r>
              <a:rPr lang="tr-TR" dirty="0" smtClean="0"/>
              <a:t>) tek başına çökmediği ve </a:t>
            </a:r>
            <a:r>
              <a:rPr lang="tr-TR" dirty="0" err="1" smtClean="0"/>
              <a:t>kromozomal</a:t>
            </a:r>
            <a:r>
              <a:rPr lang="tr-TR" dirty="0" smtClean="0"/>
              <a:t> DNA ile birlikte çöktüğü hatta tek başına ayrıştırılamadığı bulunmuştur.</a:t>
            </a:r>
          </a:p>
          <a:p>
            <a:endParaRPr lang="tr-TR" dirty="0"/>
          </a:p>
          <a:p>
            <a:r>
              <a:rPr lang="tr-TR" b="1" i="1" dirty="0" smtClean="0"/>
              <a:t>Bu durum </a:t>
            </a:r>
            <a:r>
              <a:rPr lang="tr-TR" b="1" i="1" dirty="0" err="1" smtClean="0"/>
              <a:t>viral</a:t>
            </a:r>
            <a:r>
              <a:rPr lang="tr-TR" b="1" i="1" dirty="0" smtClean="0"/>
              <a:t> DNA’nın konakçı </a:t>
            </a:r>
            <a:r>
              <a:rPr lang="tr-TR" b="1" i="1" dirty="0" smtClean="0"/>
              <a:t>DNA’ya </a:t>
            </a:r>
            <a:r>
              <a:rPr lang="tr-TR" b="1" i="1" dirty="0" smtClean="0"/>
              <a:t>entegre olduğunu göstermiştir.</a:t>
            </a:r>
            <a:endParaRPr lang="tr-TR" b="1" i="1" dirty="0"/>
          </a:p>
        </p:txBody>
      </p:sp>
    </p:spTree>
    <p:extLst>
      <p:ext uri="{BB962C8B-B14F-4D97-AF65-F5344CB8AC3E}">
        <p14:creationId xmlns:p14="http://schemas.microsoft.com/office/powerpoint/2010/main" val="80379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 descr="figure_03_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32" y="381000"/>
            <a:ext cx="8531225" cy="451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533400" y="548640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SV40 genomunun konakçı hücrenin genomuna entegrasyonu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025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 smtClean="0"/>
              <a:t>Yapılan araştırmalar tüm </a:t>
            </a:r>
            <a:r>
              <a:rPr lang="tr-TR" sz="2400" dirty="0" err="1" smtClean="0"/>
              <a:t>viral</a:t>
            </a:r>
            <a:r>
              <a:rPr lang="tr-TR" sz="2400" dirty="0" smtClean="0"/>
              <a:t> genomun değil bazı parçaların entegre olduğunu ortaya çıkartmıştır (HPV ile gerçekleştirilen çalışmalar).</a:t>
            </a:r>
          </a:p>
          <a:p>
            <a:r>
              <a:rPr lang="tr-TR" sz="2400" dirty="0" smtClean="0"/>
              <a:t>Bu parçalar </a:t>
            </a:r>
            <a:r>
              <a:rPr lang="tr-TR" sz="2400" dirty="0" err="1" smtClean="0"/>
              <a:t>onkogenik</a:t>
            </a:r>
            <a:r>
              <a:rPr lang="tr-TR" sz="2400" dirty="0" smtClean="0"/>
              <a:t> parçalardır.</a:t>
            </a:r>
          </a:p>
          <a:p>
            <a:r>
              <a:rPr lang="tr-TR" sz="2400" dirty="0" err="1" smtClean="0"/>
              <a:t>HPV’de</a:t>
            </a:r>
            <a:r>
              <a:rPr lang="tr-TR" sz="2400" dirty="0" smtClean="0"/>
              <a:t> bu genler E6 ve E7 </a:t>
            </a:r>
            <a:r>
              <a:rPr lang="tr-TR" sz="2400" dirty="0" err="1" smtClean="0"/>
              <a:t>onkogenleridir</a:t>
            </a:r>
            <a:r>
              <a:rPr lang="tr-TR" sz="2400" dirty="0" smtClean="0"/>
              <a:t>. Bu genlerin ifade olmasını engelleyen E2 geninin entegrasyon sırasında çıkartıldığı gösterilmiştir.</a:t>
            </a:r>
          </a:p>
          <a:p>
            <a:r>
              <a:rPr lang="tr-TR" sz="2400" dirty="0" smtClean="0"/>
              <a:t>Bu sayede HPV entegre olduğu </a:t>
            </a:r>
            <a:r>
              <a:rPr lang="tr-TR" sz="2400" dirty="0" err="1" smtClean="0"/>
              <a:t>serviks</a:t>
            </a:r>
            <a:r>
              <a:rPr lang="tr-TR" sz="2400" dirty="0" smtClean="0"/>
              <a:t> hücrelerine </a:t>
            </a:r>
            <a:r>
              <a:rPr lang="tr-TR" sz="2400" dirty="0" err="1" smtClean="0"/>
              <a:t>neoplastik</a:t>
            </a:r>
            <a:r>
              <a:rPr lang="tr-TR" sz="2400" dirty="0" smtClean="0"/>
              <a:t> bir </a:t>
            </a:r>
            <a:r>
              <a:rPr lang="tr-TR" sz="2400" dirty="0" err="1" smtClean="0"/>
              <a:t>fenotip</a:t>
            </a:r>
            <a:r>
              <a:rPr lang="tr-TR" sz="2400" dirty="0" smtClean="0"/>
              <a:t> kazandırır.</a:t>
            </a:r>
          </a:p>
          <a:p>
            <a:r>
              <a:rPr lang="tr-TR" sz="2400" dirty="0" smtClean="0"/>
              <a:t>DNA virüslerinin entegrasyon kapasitesi RNA virüslerinin genomlarını nasıl jenerasyonlarca aktarabildiği sorusunu gündeme getirmiştir? Tek sarmallı bir RNA molekülü!!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35268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 descr="figure_03_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85800"/>
            <a:ext cx="7607300" cy="544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838200" y="64008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RNA virüslerinin genom yapısı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563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Reverse</a:t>
            </a:r>
            <a:r>
              <a:rPr lang="tr-TR" dirty="0" smtClean="0"/>
              <a:t> </a:t>
            </a:r>
            <a:r>
              <a:rPr lang="tr-TR" dirty="0" err="1" smtClean="0"/>
              <a:t>transcriptase</a:t>
            </a:r>
            <a:r>
              <a:rPr lang="tr-TR" dirty="0" smtClean="0"/>
              <a:t>!!!</a:t>
            </a:r>
          </a:p>
          <a:p>
            <a:endParaRPr lang="tr-TR" dirty="0"/>
          </a:p>
          <a:p>
            <a:r>
              <a:rPr lang="tr-TR" dirty="0" err="1" smtClean="0"/>
              <a:t>Retrovirüsler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84377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2" descr="figure_03_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84200"/>
            <a:ext cx="8531225" cy="570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035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 descr="figure_03_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1219200"/>
            <a:ext cx="8524875" cy="235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57200" y="4038600"/>
            <a:ext cx="8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RSV genomunun yapısı. ALV: </a:t>
            </a:r>
            <a:r>
              <a:rPr lang="tr-TR" dirty="0" err="1" smtClean="0"/>
              <a:t>Avian</a:t>
            </a:r>
            <a:r>
              <a:rPr lang="tr-TR" dirty="0" smtClean="0"/>
              <a:t> </a:t>
            </a:r>
            <a:r>
              <a:rPr lang="tr-TR" dirty="0" err="1" smtClean="0"/>
              <a:t>leukosis</a:t>
            </a:r>
            <a:r>
              <a:rPr lang="tr-TR" dirty="0" smtClean="0"/>
              <a:t> </a:t>
            </a:r>
            <a:r>
              <a:rPr lang="tr-TR" dirty="0" err="1" smtClean="0"/>
              <a:t>virus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Pol</a:t>
            </a:r>
            <a:r>
              <a:rPr lang="tr-TR" dirty="0" smtClean="0"/>
              <a:t>: </a:t>
            </a:r>
            <a:r>
              <a:rPr lang="tr-TR" dirty="0" err="1" smtClean="0"/>
              <a:t>reverse</a:t>
            </a:r>
            <a:r>
              <a:rPr lang="tr-TR" dirty="0" smtClean="0"/>
              <a:t> </a:t>
            </a:r>
            <a:r>
              <a:rPr lang="tr-TR" dirty="0" err="1" smtClean="0"/>
              <a:t>transcriptase</a:t>
            </a:r>
            <a:r>
              <a:rPr lang="tr-TR" dirty="0" smtClean="0"/>
              <a:t> ve </a:t>
            </a:r>
            <a:r>
              <a:rPr lang="tr-TR" dirty="0" err="1" smtClean="0"/>
              <a:t>integrase</a:t>
            </a:r>
            <a:endParaRPr lang="tr-TR" dirty="0" smtClean="0"/>
          </a:p>
          <a:p>
            <a:r>
              <a:rPr lang="tr-TR" dirty="0" smtClean="0"/>
              <a:t>Gag: </a:t>
            </a:r>
            <a:r>
              <a:rPr lang="tr-TR" dirty="0" err="1" smtClean="0"/>
              <a:t>nucleoprotein</a:t>
            </a:r>
            <a:r>
              <a:rPr lang="tr-TR" dirty="0" smtClean="0"/>
              <a:t> </a:t>
            </a:r>
            <a:r>
              <a:rPr lang="tr-TR" dirty="0" err="1" smtClean="0"/>
              <a:t>core</a:t>
            </a:r>
            <a:endParaRPr lang="tr-TR" dirty="0" smtClean="0"/>
          </a:p>
          <a:p>
            <a:r>
              <a:rPr lang="tr-TR" dirty="0" err="1" smtClean="0"/>
              <a:t>Env</a:t>
            </a:r>
            <a:r>
              <a:rPr lang="tr-TR" dirty="0" smtClean="0"/>
              <a:t>: </a:t>
            </a:r>
            <a:r>
              <a:rPr lang="tr-TR" dirty="0" err="1" smtClean="0"/>
              <a:t>glikoprotein</a:t>
            </a:r>
            <a:r>
              <a:rPr lang="tr-TR" dirty="0" smtClean="0"/>
              <a:t> </a:t>
            </a:r>
            <a:r>
              <a:rPr lang="tr-TR" dirty="0" err="1" smtClean="0"/>
              <a:t>spikes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virion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622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Virüsler…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Virüsler kızamıktan, su çiçeğine hatta gribe kadar pek çok hastalığa sebep olurlar.</a:t>
            </a:r>
          </a:p>
          <a:p>
            <a:r>
              <a:rPr lang="tr-TR" sz="2800" dirty="0" smtClean="0"/>
              <a:t>Konakçı hücrede çoğalarak, o hücreyi öldürerek ve virüs partiküllerini diğer hücrelere yayarak konakçıya zarar verirler.</a:t>
            </a:r>
          </a:p>
          <a:p>
            <a:r>
              <a:rPr lang="tr-TR" sz="2800" dirty="0" smtClean="0"/>
              <a:t>Ama bazı durumlarda konakçı hücreyi öldürmek yerine kontrolsüz bölünmesine yol açabilirler. Bu tür kansere sebep olabilen virüslere </a:t>
            </a:r>
            <a:r>
              <a:rPr lang="tr-TR" sz="2800" b="1" i="1" dirty="0" smtClean="0"/>
              <a:t>tümör virüsleri </a:t>
            </a:r>
            <a:r>
              <a:rPr lang="tr-TR" sz="2800" dirty="0" smtClean="0"/>
              <a:t>denir.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755680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 descr="figure_03_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79400"/>
            <a:ext cx="2827338" cy="630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953000" y="1143000"/>
            <a:ext cx="3810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err="1"/>
              <a:t>s</a:t>
            </a:r>
            <a:r>
              <a:rPr lang="tr-TR" i="1" dirty="0" err="1" smtClean="0"/>
              <a:t>rc</a:t>
            </a:r>
            <a:r>
              <a:rPr lang="tr-TR" i="1" dirty="0" smtClean="0"/>
              <a:t> </a:t>
            </a:r>
            <a:r>
              <a:rPr lang="tr-TR" dirty="0" smtClean="0"/>
              <a:t>geni virüsün transformasyon yeteneğini sağlayan gen olarak bulunmuştur.</a:t>
            </a:r>
          </a:p>
          <a:p>
            <a:endParaRPr lang="tr-TR" dirty="0"/>
          </a:p>
          <a:p>
            <a:r>
              <a:rPr lang="tr-TR" dirty="0" smtClean="0"/>
              <a:t>Bunun üzerine sadece </a:t>
            </a:r>
            <a:r>
              <a:rPr lang="tr-TR" dirty="0" err="1" smtClean="0"/>
              <a:t>enfekte</a:t>
            </a:r>
            <a:r>
              <a:rPr lang="tr-TR" dirty="0" smtClean="0"/>
              <a:t> olan tavuk hücrelerinde </a:t>
            </a:r>
            <a:r>
              <a:rPr lang="tr-TR" i="1" dirty="0" err="1" smtClean="0"/>
              <a:t>src</a:t>
            </a:r>
            <a:r>
              <a:rPr lang="tr-TR" dirty="0" smtClean="0"/>
              <a:t> geninin ifadesine rastlanacağı düşünülmüştür ancak bu genin ifadesi her hücrede mevcut olduğu görülmüştür.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660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2" descr="figure_03_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762000"/>
            <a:ext cx="7467600" cy="4272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838200" y="5562600"/>
            <a:ext cx="746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Omurgalıların genomlarında </a:t>
            </a:r>
            <a:r>
              <a:rPr lang="tr-TR" dirty="0" err="1" smtClean="0"/>
              <a:t>onkogenik</a:t>
            </a:r>
            <a:r>
              <a:rPr lang="tr-TR" dirty="0" smtClean="0"/>
              <a:t> özellik taşıyabilecek ve virüs ile </a:t>
            </a:r>
            <a:r>
              <a:rPr lang="tr-TR" dirty="0" err="1" smtClean="0"/>
              <a:t>enfekte</a:t>
            </a:r>
            <a:r>
              <a:rPr lang="tr-TR" dirty="0" smtClean="0"/>
              <a:t> olduklarında </a:t>
            </a:r>
            <a:r>
              <a:rPr lang="tr-TR" dirty="0" err="1" smtClean="0"/>
              <a:t>onkogen</a:t>
            </a:r>
            <a:r>
              <a:rPr lang="tr-TR" dirty="0" smtClean="0"/>
              <a:t> gibi davranabilecek genler bulunur bu genlere </a:t>
            </a:r>
          </a:p>
          <a:p>
            <a:r>
              <a:rPr lang="tr-TR" b="1" i="1" dirty="0" err="1" smtClean="0"/>
              <a:t>proto-onkogen</a:t>
            </a:r>
            <a:r>
              <a:rPr lang="tr-TR" dirty="0" smtClean="0"/>
              <a:t> denir.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968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 descr="table_03_03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342900"/>
            <a:ext cx="8215313" cy="618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744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Picture 2" descr="table_03_03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469900"/>
            <a:ext cx="8215313" cy="5929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021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 descr="figure_03_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92101"/>
            <a:ext cx="4805411" cy="595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5105400" y="533400"/>
            <a:ext cx="3886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Insertional</a:t>
            </a:r>
            <a:r>
              <a:rPr lang="tr-TR" b="1" dirty="0" smtClean="0"/>
              <a:t> </a:t>
            </a:r>
            <a:r>
              <a:rPr lang="tr-TR" b="1" dirty="0" err="1" smtClean="0"/>
              <a:t>mutagenez</a:t>
            </a:r>
            <a:r>
              <a:rPr lang="tr-TR" b="1" dirty="0" smtClean="0"/>
              <a:t>: </a:t>
            </a:r>
            <a:r>
              <a:rPr lang="tr-TR" dirty="0" err="1" smtClean="0"/>
              <a:t>Avian</a:t>
            </a:r>
            <a:r>
              <a:rPr lang="tr-TR" dirty="0" smtClean="0"/>
              <a:t> </a:t>
            </a:r>
            <a:r>
              <a:rPr lang="tr-TR" dirty="0" err="1" smtClean="0"/>
              <a:t>lökosis</a:t>
            </a:r>
            <a:r>
              <a:rPr lang="tr-TR" dirty="0" smtClean="0"/>
              <a:t> virüsü gibi virüslerin </a:t>
            </a:r>
            <a:r>
              <a:rPr lang="tr-TR" dirty="0" err="1" smtClean="0"/>
              <a:t>onkogenik</a:t>
            </a:r>
            <a:r>
              <a:rPr lang="tr-TR" dirty="0" smtClean="0"/>
              <a:t> aktivitesini nasıl gerçekleştirdiğinin gösterimi.  ALV </a:t>
            </a:r>
            <a:r>
              <a:rPr lang="tr-TR" dirty="0" err="1" smtClean="0"/>
              <a:t>onkogen</a:t>
            </a:r>
            <a:r>
              <a:rPr lang="tr-TR" dirty="0" smtClean="0"/>
              <a:t> taşımayan bir virüstür ancak </a:t>
            </a:r>
            <a:r>
              <a:rPr lang="tr-TR" dirty="0" err="1" smtClean="0"/>
              <a:t>enfekte</a:t>
            </a:r>
            <a:r>
              <a:rPr lang="tr-TR" dirty="0" smtClean="0"/>
              <a:t> ettiği konakçı hücrede bir </a:t>
            </a:r>
            <a:r>
              <a:rPr lang="tr-TR" dirty="0" err="1" smtClean="0"/>
              <a:t>proto-onkogenin</a:t>
            </a:r>
            <a:r>
              <a:rPr lang="tr-TR" dirty="0" smtClean="0"/>
              <a:t> önüne entegre olarak o </a:t>
            </a:r>
            <a:r>
              <a:rPr lang="tr-TR" dirty="0" err="1" smtClean="0"/>
              <a:t>proto-onkogeni</a:t>
            </a:r>
            <a:r>
              <a:rPr lang="tr-TR" dirty="0" smtClean="0"/>
              <a:t> </a:t>
            </a:r>
            <a:r>
              <a:rPr lang="tr-TR" dirty="0" err="1" smtClean="0"/>
              <a:t>onkogene</a:t>
            </a:r>
            <a:r>
              <a:rPr lang="tr-TR" dirty="0" smtClean="0"/>
              <a:t> çevirebilir.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465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 descr="table_03_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228600"/>
            <a:ext cx="7586663" cy="641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626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Onkogenler</a:t>
            </a: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22486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Kanserin</a:t>
            </a:r>
            <a:r>
              <a:rPr lang="en-US" dirty="0" smtClean="0"/>
              <a:t> </a:t>
            </a:r>
            <a:r>
              <a:rPr lang="en-US" dirty="0" err="1" smtClean="0"/>
              <a:t>sebebi</a:t>
            </a:r>
            <a:r>
              <a:rPr lang="en-US" dirty="0" smtClean="0"/>
              <a:t> 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Virüs</a:t>
            </a:r>
            <a:r>
              <a:rPr lang="en-US" sz="2400" dirty="0" smtClean="0"/>
              <a:t> </a:t>
            </a:r>
            <a:r>
              <a:rPr lang="en-US" sz="2400" dirty="0" err="1" smtClean="0"/>
              <a:t>araştırmaları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birlikte</a:t>
            </a:r>
            <a:r>
              <a:rPr lang="en-US" sz="2400" dirty="0" smtClean="0"/>
              <a:t> her </a:t>
            </a:r>
            <a:r>
              <a:rPr lang="en-US" sz="2400" dirty="0" err="1" smtClean="0"/>
              <a:t>türlü</a:t>
            </a:r>
            <a:r>
              <a:rPr lang="en-US" sz="2400" dirty="0" smtClean="0"/>
              <a:t> </a:t>
            </a:r>
            <a:r>
              <a:rPr lang="en-US" sz="2400" dirty="0" err="1" smtClean="0"/>
              <a:t>kanserin</a:t>
            </a:r>
            <a:r>
              <a:rPr lang="en-US" sz="2400" dirty="0" smtClean="0"/>
              <a:t> </a:t>
            </a:r>
            <a:r>
              <a:rPr lang="en-US" sz="2400" dirty="0" err="1" smtClean="0"/>
              <a:t>virüsler</a:t>
            </a:r>
            <a:r>
              <a:rPr lang="en-US" sz="2400" dirty="0" smtClean="0"/>
              <a:t> </a:t>
            </a:r>
            <a:r>
              <a:rPr lang="en-US" sz="2400" dirty="0" err="1" smtClean="0"/>
              <a:t>tarafından</a:t>
            </a:r>
            <a:r>
              <a:rPr lang="en-US" sz="2400" dirty="0" smtClean="0"/>
              <a:t> </a:t>
            </a:r>
            <a:r>
              <a:rPr lang="en-US" sz="2400" dirty="0" err="1" smtClean="0"/>
              <a:t>ortaya</a:t>
            </a:r>
            <a:r>
              <a:rPr lang="en-US" sz="2400" dirty="0" smtClean="0"/>
              <a:t> </a:t>
            </a:r>
            <a:r>
              <a:rPr lang="en-US" sz="2400" dirty="0" err="1" smtClean="0"/>
              <a:t>çıkartıldığı</a:t>
            </a:r>
            <a:r>
              <a:rPr lang="en-US" sz="2400" dirty="0" smtClean="0"/>
              <a:t> </a:t>
            </a:r>
            <a:r>
              <a:rPr lang="en-US" sz="2400" dirty="0" err="1" smtClean="0"/>
              <a:t>görüşü</a:t>
            </a:r>
            <a:r>
              <a:rPr lang="en-US" sz="2400" dirty="0" smtClean="0"/>
              <a:t> </a:t>
            </a:r>
            <a:r>
              <a:rPr lang="en-US" sz="2400" dirty="0" err="1" smtClean="0"/>
              <a:t>oluştu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Ancak</a:t>
            </a:r>
            <a:r>
              <a:rPr lang="en-US" sz="2400" dirty="0" smtClean="0"/>
              <a:t> </a:t>
            </a:r>
            <a:r>
              <a:rPr lang="en-US" sz="2400" dirty="0" err="1" smtClean="0"/>
              <a:t>pek</a:t>
            </a:r>
            <a:r>
              <a:rPr lang="en-US" sz="2400" dirty="0" smtClean="0"/>
              <a:t> </a:t>
            </a:r>
            <a:r>
              <a:rPr lang="en-US" sz="2400" dirty="0" err="1" smtClean="0"/>
              <a:t>çok</a:t>
            </a:r>
            <a:r>
              <a:rPr lang="en-US" sz="2400" dirty="0" smtClean="0"/>
              <a:t> k</a:t>
            </a:r>
            <a:r>
              <a:rPr lang="tr-TR" sz="2400" dirty="0" smtClean="0"/>
              <a:t>an</a:t>
            </a:r>
            <a:r>
              <a:rPr lang="en-US" sz="2400" dirty="0" err="1" smtClean="0"/>
              <a:t>ser</a:t>
            </a:r>
            <a:r>
              <a:rPr lang="en-US" sz="2400" dirty="0" smtClean="0"/>
              <a:t> </a:t>
            </a:r>
            <a:r>
              <a:rPr lang="en-US" sz="2400" dirty="0" err="1" smtClean="0"/>
              <a:t>türünden</a:t>
            </a:r>
            <a:r>
              <a:rPr lang="en-US" sz="2400" dirty="0" smtClean="0"/>
              <a:t> </a:t>
            </a:r>
            <a:r>
              <a:rPr lang="en-US" sz="2400" dirty="0" err="1" smtClean="0"/>
              <a:t>virüs</a:t>
            </a:r>
            <a:r>
              <a:rPr lang="en-US" sz="2400" dirty="0" smtClean="0"/>
              <a:t> </a:t>
            </a:r>
            <a:r>
              <a:rPr lang="en-US" sz="2400" dirty="0" err="1" smtClean="0"/>
              <a:t>izole</a:t>
            </a:r>
            <a:r>
              <a:rPr lang="en-US" sz="2400" dirty="0" smtClean="0"/>
              <a:t> </a:t>
            </a:r>
            <a:r>
              <a:rPr lang="en-US" sz="2400" dirty="0" err="1" smtClean="0"/>
              <a:t>edilememesi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kanserlerin</a:t>
            </a:r>
            <a:r>
              <a:rPr lang="en-US" sz="2400" dirty="0" smtClean="0"/>
              <a:t> </a:t>
            </a:r>
            <a:r>
              <a:rPr lang="en-US" sz="2400" dirty="0" err="1" smtClean="0"/>
              <a:t>bulaşıcı</a:t>
            </a:r>
            <a:r>
              <a:rPr lang="en-US" sz="2400" dirty="0" smtClean="0"/>
              <a:t> </a:t>
            </a:r>
            <a:r>
              <a:rPr lang="en-US" sz="2400" dirty="0" err="1" smtClean="0"/>
              <a:t>olmaması</a:t>
            </a:r>
            <a:r>
              <a:rPr lang="en-US" sz="2400" dirty="0" smtClean="0"/>
              <a:t> </a:t>
            </a:r>
            <a:r>
              <a:rPr lang="en-US" sz="2400" dirty="0" err="1" smtClean="0"/>
              <a:t>bu</a:t>
            </a:r>
            <a:r>
              <a:rPr lang="en-US" sz="2400" dirty="0" smtClean="0"/>
              <a:t> </a:t>
            </a:r>
            <a:r>
              <a:rPr lang="en-US" sz="2400" dirty="0" err="1" smtClean="0"/>
              <a:t>senaryonun</a:t>
            </a:r>
            <a:r>
              <a:rPr lang="en-US" sz="2400" dirty="0" smtClean="0"/>
              <a:t> </a:t>
            </a:r>
            <a:r>
              <a:rPr lang="en-US" sz="2400" dirty="0" err="1" smtClean="0"/>
              <a:t>doğruluğundan</a:t>
            </a:r>
            <a:r>
              <a:rPr lang="en-US" sz="2400" dirty="0" smtClean="0"/>
              <a:t> </a:t>
            </a:r>
            <a:r>
              <a:rPr lang="en-US" sz="2400" dirty="0" err="1" smtClean="0"/>
              <a:t>şüphe</a:t>
            </a:r>
            <a:r>
              <a:rPr lang="en-US" sz="2400" dirty="0" smtClean="0"/>
              <a:t> </a:t>
            </a:r>
            <a:r>
              <a:rPr lang="en-US" sz="2400" dirty="0" err="1" smtClean="0"/>
              <a:t>edilemsine</a:t>
            </a:r>
            <a:r>
              <a:rPr lang="en-US" sz="2400" dirty="0" smtClean="0"/>
              <a:t> </a:t>
            </a:r>
            <a:r>
              <a:rPr lang="en-US" sz="2400" dirty="0" err="1" smtClean="0"/>
              <a:t>sebep</a:t>
            </a:r>
            <a:r>
              <a:rPr lang="en-US" sz="2400" dirty="0" smtClean="0"/>
              <a:t> </a:t>
            </a:r>
            <a:r>
              <a:rPr lang="en-US" sz="2400" dirty="0" err="1" smtClean="0"/>
              <a:t>oldu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Ayrıca</a:t>
            </a:r>
            <a:r>
              <a:rPr lang="en-US" sz="2400" dirty="0" smtClean="0"/>
              <a:t> X-ray </a:t>
            </a:r>
            <a:r>
              <a:rPr lang="en-US" sz="2400" dirty="0" err="1" smtClean="0"/>
              <a:t>gibi</a:t>
            </a:r>
            <a:r>
              <a:rPr lang="en-US" sz="2400" dirty="0" smtClean="0"/>
              <a:t> </a:t>
            </a:r>
            <a:r>
              <a:rPr lang="en-US" sz="2400" dirty="0" err="1" smtClean="0"/>
              <a:t>fiziksel</a:t>
            </a:r>
            <a:r>
              <a:rPr lang="en-US" sz="2400" dirty="0" smtClean="0"/>
              <a:t> </a:t>
            </a:r>
            <a:r>
              <a:rPr lang="en-US" sz="2400" dirty="0" err="1" smtClean="0"/>
              <a:t>tütün</a:t>
            </a:r>
            <a:r>
              <a:rPr lang="en-US" sz="2400" dirty="0" smtClean="0"/>
              <a:t> </a:t>
            </a:r>
            <a:r>
              <a:rPr lang="en-US" sz="2400" dirty="0" err="1" smtClean="0"/>
              <a:t>gibi</a:t>
            </a:r>
            <a:r>
              <a:rPr lang="en-US" sz="2400" dirty="0" smtClean="0"/>
              <a:t> </a:t>
            </a:r>
            <a:r>
              <a:rPr lang="en-US" sz="2400" dirty="0" err="1" smtClean="0"/>
              <a:t>kimyasal</a:t>
            </a:r>
            <a:r>
              <a:rPr lang="en-US" sz="2400" dirty="0" smtClean="0"/>
              <a:t> </a:t>
            </a:r>
            <a:r>
              <a:rPr lang="en-US" sz="2400" dirty="0" err="1" smtClean="0"/>
              <a:t>şeylerin</a:t>
            </a:r>
            <a:r>
              <a:rPr lang="en-US" sz="2400" dirty="0" smtClean="0"/>
              <a:t> k</a:t>
            </a:r>
            <a:r>
              <a:rPr lang="tr-TR" sz="2400" dirty="0" smtClean="0"/>
              <a:t>an</a:t>
            </a:r>
            <a:r>
              <a:rPr lang="en-US" sz="2400" dirty="0" smtClean="0"/>
              <a:t>sere </a:t>
            </a:r>
            <a:r>
              <a:rPr lang="en-US" sz="2400" dirty="0" err="1" smtClean="0"/>
              <a:t>seb</a:t>
            </a:r>
            <a:r>
              <a:rPr lang="tr-TR" sz="2400" dirty="0" smtClean="0"/>
              <a:t>e</a:t>
            </a:r>
            <a:r>
              <a:rPr lang="en-US" sz="2400" dirty="0" smtClean="0"/>
              <a:t>p </a:t>
            </a:r>
            <a:r>
              <a:rPr lang="en-US" sz="2400" dirty="0" err="1" smtClean="0"/>
              <a:t>olduğunun</a:t>
            </a:r>
            <a:r>
              <a:rPr lang="en-US" sz="2400" dirty="0" smtClean="0"/>
              <a:t> </a:t>
            </a:r>
            <a:r>
              <a:rPr lang="en-US" sz="2400" dirty="0" err="1" smtClean="0"/>
              <a:t>saptanması</a:t>
            </a:r>
            <a:r>
              <a:rPr lang="en-US" sz="2400" dirty="0" smtClean="0"/>
              <a:t> </a:t>
            </a:r>
            <a:r>
              <a:rPr lang="en-US" sz="2400" dirty="0" err="1" smtClean="0"/>
              <a:t>kanser</a:t>
            </a:r>
            <a:r>
              <a:rPr lang="en-US" sz="2400" dirty="0" smtClean="0"/>
              <a:t> </a:t>
            </a:r>
            <a:r>
              <a:rPr lang="en-US" sz="2400" dirty="0" err="1" smtClean="0"/>
              <a:t>oluşumunda</a:t>
            </a:r>
            <a:r>
              <a:rPr lang="en-US" sz="2400" dirty="0" smtClean="0"/>
              <a:t> </a:t>
            </a:r>
            <a:r>
              <a:rPr lang="en-US" sz="2400" dirty="0" err="1" smtClean="0"/>
              <a:t>etkin</a:t>
            </a:r>
            <a:r>
              <a:rPr lang="en-US" sz="2400" dirty="0" smtClean="0"/>
              <a:t> </a:t>
            </a:r>
            <a:r>
              <a:rPr lang="en-US" sz="2400" dirty="0" err="1" smtClean="0"/>
              <a:t>olabilecek</a:t>
            </a:r>
            <a:r>
              <a:rPr lang="en-US" sz="2400" dirty="0" smtClean="0"/>
              <a:t> </a:t>
            </a:r>
            <a:r>
              <a:rPr lang="en-US" sz="2400" dirty="0" err="1" smtClean="0"/>
              <a:t>başka</a:t>
            </a:r>
            <a:r>
              <a:rPr lang="en-US" sz="2400" dirty="0" smtClean="0"/>
              <a:t> </a:t>
            </a:r>
            <a:r>
              <a:rPr lang="en-US" sz="2400" dirty="0" err="1" smtClean="0"/>
              <a:t>mekanizmalrın</a:t>
            </a:r>
            <a:r>
              <a:rPr lang="en-US" sz="2400" dirty="0" smtClean="0"/>
              <a:t> </a:t>
            </a:r>
            <a:r>
              <a:rPr lang="en-US" sz="2400" dirty="0" err="1" smtClean="0"/>
              <a:t>aranmasına</a:t>
            </a:r>
            <a:r>
              <a:rPr lang="en-US" sz="2400" dirty="0" smtClean="0"/>
              <a:t> </a:t>
            </a:r>
            <a:r>
              <a:rPr lang="en-US" sz="2400" dirty="0" err="1" smtClean="0"/>
              <a:t>sebep</a:t>
            </a:r>
            <a:r>
              <a:rPr lang="en-US" sz="2400" dirty="0" smtClean="0"/>
              <a:t> </a:t>
            </a:r>
            <a:r>
              <a:rPr lang="en-US" sz="2400" dirty="0" err="1" smtClean="0"/>
              <a:t>oldu</a:t>
            </a:r>
            <a:r>
              <a:rPr lang="en-US" sz="2400" dirty="0" smtClean="0"/>
              <a:t>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630034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Kanserin</a:t>
            </a:r>
            <a:r>
              <a:rPr lang="en-US" dirty="0" smtClean="0"/>
              <a:t> </a:t>
            </a:r>
            <a:r>
              <a:rPr lang="en-US" dirty="0" err="1" smtClean="0"/>
              <a:t>sebebi</a:t>
            </a:r>
            <a:r>
              <a:rPr lang="en-US" dirty="0" smtClean="0"/>
              <a:t> 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Eğer</a:t>
            </a:r>
            <a:r>
              <a:rPr lang="en-US" dirty="0" smtClean="0"/>
              <a:t> </a:t>
            </a:r>
            <a:r>
              <a:rPr lang="en-US" dirty="0" err="1" smtClean="0"/>
              <a:t>virüsler</a:t>
            </a:r>
            <a:r>
              <a:rPr lang="en-US" dirty="0" smtClean="0"/>
              <a:t> </a:t>
            </a:r>
            <a:r>
              <a:rPr lang="en-US" dirty="0" err="1" smtClean="0"/>
              <a:t>değilse</a:t>
            </a:r>
            <a:r>
              <a:rPr lang="en-US" dirty="0" smtClean="0"/>
              <a:t> </a:t>
            </a:r>
            <a:r>
              <a:rPr lang="en-US" dirty="0" err="1" smtClean="0"/>
              <a:t>kansere</a:t>
            </a:r>
            <a:r>
              <a:rPr lang="en-US" dirty="0" smtClean="0"/>
              <a:t> </a:t>
            </a:r>
            <a:r>
              <a:rPr lang="en-US" dirty="0" err="1" smtClean="0"/>
              <a:t>sebep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şey</a:t>
            </a:r>
            <a:r>
              <a:rPr lang="en-US" dirty="0" smtClean="0"/>
              <a:t> </a:t>
            </a:r>
            <a:r>
              <a:rPr lang="en-US" dirty="0" err="1" smtClean="0"/>
              <a:t>kimyasallar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mutasyona</a:t>
            </a:r>
            <a:r>
              <a:rPr lang="en-US" dirty="0" smtClean="0"/>
              <a:t> </a:t>
            </a:r>
            <a:r>
              <a:rPr lang="en-US" dirty="0" err="1" smtClean="0"/>
              <a:t>uğramış</a:t>
            </a:r>
            <a:r>
              <a:rPr lang="en-US" dirty="0" smtClean="0"/>
              <a:t> </a:t>
            </a:r>
            <a:r>
              <a:rPr lang="en-US" dirty="0" err="1" smtClean="0"/>
              <a:t>genler</a:t>
            </a:r>
            <a:r>
              <a:rPr lang="en-US" dirty="0" smtClean="0"/>
              <a:t> </a:t>
            </a:r>
            <a:r>
              <a:rPr lang="en-US" dirty="0" err="1" smtClean="0"/>
              <a:t>olabilirdi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bunu</a:t>
            </a:r>
            <a:r>
              <a:rPr lang="en-US" dirty="0" smtClean="0"/>
              <a:t> </a:t>
            </a:r>
            <a:r>
              <a:rPr lang="en-US" dirty="0" err="1" smtClean="0"/>
              <a:t>kanıtlamak</a:t>
            </a:r>
            <a:r>
              <a:rPr lang="en-US" dirty="0" smtClean="0"/>
              <a:t> </a:t>
            </a:r>
            <a:r>
              <a:rPr lang="en-US" dirty="0" err="1" smtClean="0"/>
              <a:t>zordu</a:t>
            </a:r>
            <a:r>
              <a:rPr lang="en-US" dirty="0" smtClean="0"/>
              <a:t> </a:t>
            </a:r>
            <a:r>
              <a:rPr lang="en-US" dirty="0" err="1" smtClean="0"/>
              <a:t>çünkü</a:t>
            </a:r>
            <a:r>
              <a:rPr lang="en-US" dirty="0" smtClean="0"/>
              <a:t> </a:t>
            </a:r>
            <a:r>
              <a:rPr lang="en-US" dirty="0" err="1" smtClean="0"/>
              <a:t>tümörün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tümörleşmeye</a:t>
            </a:r>
            <a:r>
              <a:rPr lang="en-US" dirty="0" smtClean="0"/>
              <a:t> </a:t>
            </a:r>
            <a:r>
              <a:rPr lang="en-US" dirty="0" err="1" smtClean="0"/>
              <a:t>sebep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gen </a:t>
            </a:r>
            <a:r>
              <a:rPr lang="en-US" dirty="0" err="1" smtClean="0"/>
              <a:t>dışında</a:t>
            </a:r>
            <a:r>
              <a:rPr lang="en-US" dirty="0" smtClean="0"/>
              <a:t> </a:t>
            </a:r>
            <a:r>
              <a:rPr lang="en-US" dirty="0" err="1" smtClean="0"/>
              <a:t>binlerce</a:t>
            </a:r>
            <a:r>
              <a:rPr lang="en-US" dirty="0" smtClean="0"/>
              <a:t> gen </a:t>
            </a:r>
            <a:r>
              <a:rPr lang="en-US" dirty="0" err="1" smtClean="0"/>
              <a:t>vardı</a:t>
            </a:r>
            <a:r>
              <a:rPr lang="en-US" dirty="0" smtClean="0"/>
              <a:t>. </a:t>
            </a:r>
            <a:r>
              <a:rPr lang="en-US" dirty="0" err="1" smtClean="0"/>
              <a:t>Hangi</a:t>
            </a:r>
            <a:r>
              <a:rPr lang="en-US" dirty="0" smtClean="0"/>
              <a:t> gen </a:t>
            </a:r>
            <a:r>
              <a:rPr lang="en-US" dirty="0" err="1" smtClean="0"/>
              <a:t>sorumlu</a:t>
            </a:r>
            <a:r>
              <a:rPr lang="en-US" dirty="0" smtClean="0"/>
              <a:t> gen???</a:t>
            </a:r>
          </a:p>
          <a:p>
            <a:r>
              <a:rPr lang="en-US" dirty="0" smtClean="0"/>
              <a:t>1972 </a:t>
            </a:r>
            <a:r>
              <a:rPr lang="en-US" dirty="0" err="1" smtClean="0"/>
              <a:t>yılında</a:t>
            </a:r>
            <a:r>
              <a:rPr lang="en-US" dirty="0" smtClean="0"/>
              <a:t> </a:t>
            </a:r>
            <a:r>
              <a:rPr lang="en-US" dirty="0" err="1" smtClean="0"/>
              <a:t>transfeksiyon</a:t>
            </a:r>
            <a:r>
              <a:rPr lang="en-US" dirty="0" smtClean="0"/>
              <a:t> </a:t>
            </a:r>
            <a:r>
              <a:rPr lang="en-US" dirty="0" err="1" smtClean="0"/>
              <a:t>protokolü</a:t>
            </a:r>
            <a:r>
              <a:rPr lang="en-US" dirty="0" smtClean="0"/>
              <a:t> </a:t>
            </a:r>
            <a:r>
              <a:rPr lang="en-US" dirty="0" err="1" smtClean="0"/>
              <a:t>geliştirildi</a:t>
            </a:r>
            <a:r>
              <a:rPr lang="en-US" dirty="0" smtClean="0"/>
              <a:t> (</a:t>
            </a:r>
            <a:r>
              <a:rPr lang="en-US" dirty="0" err="1" smtClean="0"/>
              <a:t>şekil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4739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figure_04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838200"/>
            <a:ext cx="8513763" cy="350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4800" y="4800600"/>
            <a:ext cx="853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Transfeksiyon</a:t>
            </a:r>
            <a:r>
              <a:rPr lang="en-US" dirty="0" smtClean="0"/>
              <a:t> </a:t>
            </a:r>
            <a:r>
              <a:rPr lang="en-US" dirty="0" err="1" smtClean="0"/>
              <a:t>deneyleri</a:t>
            </a:r>
            <a:r>
              <a:rPr lang="en-US" dirty="0" smtClean="0"/>
              <a:t> </a:t>
            </a:r>
            <a:r>
              <a:rPr lang="en-US" dirty="0" err="1" smtClean="0"/>
              <a:t>tümör</a:t>
            </a:r>
            <a:r>
              <a:rPr lang="en-US" dirty="0" smtClean="0"/>
              <a:t> </a:t>
            </a:r>
            <a:r>
              <a:rPr lang="en-US" dirty="0" err="1" smtClean="0"/>
              <a:t>oluşumundan</a:t>
            </a:r>
            <a:r>
              <a:rPr lang="en-US" dirty="0" smtClean="0"/>
              <a:t> </a:t>
            </a:r>
            <a:r>
              <a:rPr lang="en-US" dirty="0" err="1" smtClean="0"/>
              <a:t>onkogen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onkogenlerin</a:t>
            </a:r>
            <a:r>
              <a:rPr lang="en-US" dirty="0" smtClean="0"/>
              <a:t> </a:t>
            </a:r>
            <a:r>
              <a:rPr lang="en-US" dirty="0" err="1" smtClean="0"/>
              <a:t>sorumlu</a:t>
            </a:r>
            <a:r>
              <a:rPr lang="en-US" dirty="0" smtClean="0"/>
              <a:t> </a:t>
            </a:r>
            <a:r>
              <a:rPr lang="en-US" dirty="0" err="1" smtClean="0"/>
              <a:t>olabileceğini</a:t>
            </a:r>
            <a:r>
              <a:rPr lang="en-US" dirty="0" smtClean="0"/>
              <a:t> </a:t>
            </a:r>
            <a:r>
              <a:rPr lang="en-US" dirty="0" err="1" smtClean="0"/>
              <a:t>kanıtladı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zamanda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genin</a:t>
            </a:r>
            <a:r>
              <a:rPr lang="en-US" dirty="0" smtClean="0"/>
              <a:t> </a:t>
            </a:r>
            <a:r>
              <a:rPr lang="en-US" dirty="0" err="1" smtClean="0"/>
              <a:t>sorumlu</a:t>
            </a:r>
            <a:r>
              <a:rPr lang="en-US" dirty="0" smtClean="0"/>
              <a:t> </a:t>
            </a:r>
            <a:r>
              <a:rPr lang="en-US" dirty="0" err="1" smtClean="0"/>
              <a:t>olabileceği</a:t>
            </a:r>
            <a:r>
              <a:rPr lang="en-US" dirty="0" smtClean="0"/>
              <a:t> de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deneyler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kondu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89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figure_03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38200"/>
            <a:ext cx="8531225" cy="317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1600200" y="4343400"/>
            <a:ext cx="5943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Peyton</a:t>
            </a:r>
            <a:r>
              <a:rPr lang="tr-TR" dirty="0" smtClean="0"/>
              <a:t> </a:t>
            </a:r>
            <a:r>
              <a:rPr lang="tr-TR" dirty="0" err="1" smtClean="0"/>
              <a:t>Rous</a:t>
            </a:r>
            <a:r>
              <a:rPr lang="tr-TR" dirty="0" smtClean="0"/>
              <a:t>, tavuklarda </a:t>
            </a:r>
            <a:r>
              <a:rPr lang="tr-TR" dirty="0" err="1" smtClean="0"/>
              <a:t>Rous</a:t>
            </a:r>
            <a:r>
              <a:rPr lang="tr-TR" dirty="0" smtClean="0"/>
              <a:t> sarkoma virüsünü (RSV) buldu. Çalışmasına 1909 yılında başladı, 1911’de yayınladı ve 1966 yılında bu çalışması ile Nobel ödülünü aldı.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148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figure_04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14400"/>
            <a:ext cx="8531225" cy="356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4800" y="4876800"/>
            <a:ext cx="861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Fare </a:t>
            </a:r>
            <a:r>
              <a:rPr lang="en-US" b="1" dirty="0" err="1" smtClean="0"/>
              <a:t>hücrelerinin</a:t>
            </a:r>
            <a:r>
              <a:rPr lang="en-US" b="1" dirty="0" smtClean="0"/>
              <a:t> </a:t>
            </a:r>
            <a:r>
              <a:rPr lang="en-US" b="1" dirty="0" err="1" smtClean="0"/>
              <a:t>insan</a:t>
            </a:r>
            <a:r>
              <a:rPr lang="en-US" b="1" dirty="0" smtClean="0"/>
              <a:t> </a:t>
            </a:r>
            <a:r>
              <a:rPr lang="en-US" b="1" dirty="0" err="1" smtClean="0"/>
              <a:t>tümör</a:t>
            </a:r>
            <a:r>
              <a:rPr lang="en-US" b="1" dirty="0" smtClean="0"/>
              <a:t> </a:t>
            </a:r>
            <a:r>
              <a:rPr lang="en-US" b="1" dirty="0" err="1" smtClean="0"/>
              <a:t>DNA’sı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transforme</a:t>
            </a:r>
            <a:r>
              <a:rPr lang="en-US" b="1" dirty="0" smtClean="0"/>
              <a:t> </a:t>
            </a:r>
            <a:r>
              <a:rPr lang="en-US" b="1" dirty="0" err="1" smtClean="0"/>
              <a:t>edilmesi</a:t>
            </a:r>
            <a:r>
              <a:rPr lang="en-US" b="1" dirty="0" smtClean="0"/>
              <a:t>. </a:t>
            </a:r>
            <a:r>
              <a:rPr lang="en-US" dirty="0" err="1" smtClean="0"/>
              <a:t>Akciğer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kolon</a:t>
            </a:r>
            <a:r>
              <a:rPr lang="en-US" dirty="0" smtClean="0"/>
              <a:t> </a:t>
            </a:r>
            <a:r>
              <a:rPr lang="en-US" dirty="0" err="1" smtClean="0"/>
              <a:t>kanseri</a:t>
            </a:r>
            <a:r>
              <a:rPr lang="en-US" dirty="0" smtClean="0"/>
              <a:t> </a:t>
            </a:r>
            <a:r>
              <a:rPr lang="en-US" dirty="0" err="1" smtClean="0"/>
              <a:t>hücrelerinden</a:t>
            </a:r>
            <a:r>
              <a:rPr lang="en-US" dirty="0" smtClean="0"/>
              <a:t>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edilen</a:t>
            </a:r>
            <a:r>
              <a:rPr lang="en-US" dirty="0" smtClean="0"/>
              <a:t> </a:t>
            </a:r>
            <a:r>
              <a:rPr lang="en-US" dirty="0" err="1" smtClean="0"/>
              <a:t>DNA’nın</a:t>
            </a:r>
            <a:r>
              <a:rPr lang="en-US" dirty="0" smtClean="0"/>
              <a:t> fare </a:t>
            </a:r>
            <a:r>
              <a:rPr lang="en-US" dirty="0" err="1" smtClean="0"/>
              <a:t>hücrelerini</a:t>
            </a:r>
            <a:r>
              <a:rPr lang="en-US" dirty="0" smtClean="0"/>
              <a:t> </a:t>
            </a:r>
            <a:r>
              <a:rPr lang="en-US" dirty="0" err="1" smtClean="0"/>
              <a:t>transforme</a:t>
            </a:r>
            <a:r>
              <a:rPr lang="en-US" dirty="0" smtClean="0"/>
              <a:t> </a:t>
            </a:r>
            <a:r>
              <a:rPr lang="en-US" dirty="0" err="1" smtClean="0"/>
              <a:t>edebileceği</a:t>
            </a:r>
            <a:r>
              <a:rPr lang="en-US" dirty="0" smtClean="0"/>
              <a:t> </a:t>
            </a:r>
            <a:r>
              <a:rPr lang="en-US" dirty="0" err="1" smtClean="0"/>
              <a:t>gözlendi</a:t>
            </a:r>
            <a:r>
              <a:rPr lang="en-US" dirty="0" smtClean="0"/>
              <a:t>. </a:t>
            </a:r>
            <a:r>
              <a:rPr lang="en-US" dirty="0" err="1" smtClean="0"/>
              <a:t>Onkogenler</a:t>
            </a:r>
            <a:r>
              <a:rPr lang="en-US" dirty="0" smtClean="0"/>
              <a:t> </a:t>
            </a:r>
            <a:r>
              <a:rPr lang="en-US" dirty="0" err="1" smtClean="0"/>
              <a:t>türler</a:t>
            </a:r>
            <a:r>
              <a:rPr lang="en-US" dirty="0" smtClean="0"/>
              <a:t> </a:t>
            </a:r>
            <a:r>
              <a:rPr lang="en-US" dirty="0" err="1" smtClean="0"/>
              <a:t>arası</a:t>
            </a:r>
            <a:r>
              <a:rPr lang="en-US" dirty="0" smtClean="0"/>
              <a:t> da </a:t>
            </a:r>
            <a:r>
              <a:rPr lang="en-US" dirty="0" err="1" smtClean="0"/>
              <a:t>olsa</a:t>
            </a:r>
            <a:r>
              <a:rPr lang="en-US" dirty="0" smtClean="0"/>
              <a:t> </a:t>
            </a:r>
            <a:r>
              <a:rPr lang="en-US" dirty="0" err="1" smtClean="0"/>
              <a:t>transformasyon</a:t>
            </a:r>
            <a:r>
              <a:rPr lang="en-US" dirty="0" smtClean="0"/>
              <a:t> </a:t>
            </a:r>
            <a:r>
              <a:rPr lang="en-US" dirty="0" err="1" smtClean="0"/>
              <a:t>yeteneği</a:t>
            </a:r>
            <a:r>
              <a:rPr lang="en-US" dirty="0" smtClean="0"/>
              <a:t> </a:t>
            </a:r>
            <a:r>
              <a:rPr lang="en-US" dirty="0" err="1" smtClean="0"/>
              <a:t>taşırlar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32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İnsan</a:t>
            </a:r>
            <a:r>
              <a:rPr lang="en-US" dirty="0" smtClean="0"/>
              <a:t> </a:t>
            </a:r>
            <a:r>
              <a:rPr lang="en-US" dirty="0" err="1" smtClean="0"/>
              <a:t>tümör</a:t>
            </a:r>
            <a:r>
              <a:rPr lang="en-US" dirty="0" smtClean="0"/>
              <a:t>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hatlarında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onkogenler</a:t>
            </a:r>
            <a:r>
              <a:rPr lang="en-US" dirty="0" smtClean="0"/>
              <a:t> </a:t>
            </a:r>
            <a:r>
              <a:rPr lang="en-US" dirty="0" err="1" smtClean="0"/>
              <a:t>transforme</a:t>
            </a:r>
            <a:r>
              <a:rPr lang="en-US" dirty="0" smtClean="0"/>
              <a:t> </a:t>
            </a:r>
            <a:r>
              <a:rPr lang="en-US" dirty="0" err="1" smtClean="0"/>
              <a:t>edebilme</a:t>
            </a:r>
            <a:r>
              <a:rPr lang="en-US" dirty="0" smtClean="0"/>
              <a:t> </a:t>
            </a:r>
            <a:r>
              <a:rPr lang="en-US" dirty="0" err="1" smtClean="0"/>
              <a:t>yeteneği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retrovirüslerin</a:t>
            </a:r>
            <a:r>
              <a:rPr lang="en-US" dirty="0" smtClean="0"/>
              <a:t> </a:t>
            </a:r>
            <a:r>
              <a:rPr lang="en-US" dirty="0" err="1" smtClean="0"/>
              <a:t>taşıdığı</a:t>
            </a:r>
            <a:r>
              <a:rPr lang="en-US" dirty="0" smtClean="0"/>
              <a:t> </a:t>
            </a:r>
            <a:r>
              <a:rPr lang="en-US" dirty="0" err="1" smtClean="0"/>
              <a:t>onkogenler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alakalı</a:t>
            </a:r>
            <a:r>
              <a:rPr lang="en-US" dirty="0" smtClean="0"/>
              <a:t> </a:t>
            </a:r>
            <a:r>
              <a:rPr lang="en-US" dirty="0" err="1" smtClean="0"/>
              <a:t>mı</a:t>
            </a:r>
            <a:r>
              <a:rPr lang="en-US" dirty="0" smtClean="0"/>
              <a:t>? (</a:t>
            </a:r>
            <a:r>
              <a:rPr lang="en-US" dirty="0" err="1" smtClean="0"/>
              <a:t>Tablo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Retrovirüs</a:t>
            </a:r>
            <a:r>
              <a:rPr lang="en-US" dirty="0" smtClean="0"/>
              <a:t> </a:t>
            </a:r>
            <a:r>
              <a:rPr lang="en-US" dirty="0" err="1" smtClean="0"/>
              <a:t>alakalı</a:t>
            </a:r>
            <a:r>
              <a:rPr lang="en-US" dirty="0" smtClean="0"/>
              <a:t> </a:t>
            </a:r>
            <a:r>
              <a:rPr lang="en-US" dirty="0" err="1" smtClean="0"/>
              <a:t>onkogenlerin</a:t>
            </a:r>
            <a:r>
              <a:rPr lang="en-US" dirty="0" smtClean="0"/>
              <a:t> </a:t>
            </a:r>
            <a:r>
              <a:rPr lang="en-US" dirty="0" err="1" smtClean="0"/>
              <a:t>insan</a:t>
            </a:r>
            <a:r>
              <a:rPr lang="en-US" dirty="0" smtClean="0"/>
              <a:t> </a:t>
            </a:r>
            <a:r>
              <a:rPr lang="en-US" dirty="0" err="1" smtClean="0"/>
              <a:t>tümör</a:t>
            </a:r>
            <a:r>
              <a:rPr lang="en-US" dirty="0" smtClean="0"/>
              <a:t> </a:t>
            </a:r>
            <a:r>
              <a:rPr lang="en-US" dirty="0" err="1" smtClean="0"/>
              <a:t>genomlarında</a:t>
            </a:r>
            <a:r>
              <a:rPr lang="en-US" dirty="0" smtClean="0"/>
              <a:t> </a:t>
            </a:r>
            <a:r>
              <a:rPr lang="en-US" dirty="0" err="1" smtClean="0"/>
              <a:t>artmış</a:t>
            </a:r>
            <a:r>
              <a:rPr lang="en-US" dirty="0" smtClean="0"/>
              <a:t> </a:t>
            </a:r>
            <a:r>
              <a:rPr lang="en-US" dirty="0" err="1" smtClean="0"/>
              <a:t>kopya</a:t>
            </a:r>
            <a:r>
              <a:rPr lang="en-US" dirty="0" smtClean="0"/>
              <a:t> </a:t>
            </a:r>
            <a:r>
              <a:rPr lang="en-US" dirty="0" err="1" smtClean="0"/>
              <a:t>sayısı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bulunduğu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çıkmıştır</a:t>
            </a:r>
            <a:r>
              <a:rPr lang="en-US" dirty="0" smtClean="0"/>
              <a:t>. </a:t>
            </a:r>
            <a:r>
              <a:rPr lang="en-US" dirty="0" err="1" smtClean="0"/>
              <a:t>Myc</a:t>
            </a:r>
            <a:r>
              <a:rPr lang="en-US" dirty="0" smtClean="0"/>
              <a:t> gen </a:t>
            </a:r>
            <a:r>
              <a:rPr lang="en-US" dirty="0" err="1" smtClean="0"/>
              <a:t>amplifikasyonu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ifadesi</a:t>
            </a:r>
            <a:r>
              <a:rPr lang="en-US" dirty="0" smtClean="0"/>
              <a:t> </a:t>
            </a:r>
            <a:r>
              <a:rPr lang="en-US" dirty="0" err="1" smtClean="0"/>
              <a:t>artan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onkogendir</a:t>
            </a:r>
            <a:r>
              <a:rPr lang="en-US" dirty="0" smtClean="0"/>
              <a:t>. </a:t>
            </a:r>
            <a:r>
              <a:rPr lang="en-US" dirty="0" err="1" smtClean="0"/>
              <a:t>ErbB</a:t>
            </a:r>
            <a:r>
              <a:rPr lang="en-US" dirty="0" smtClean="0"/>
              <a:t> </a:t>
            </a:r>
            <a:r>
              <a:rPr lang="en-US" dirty="0" err="1" smtClean="0"/>
              <a:t>pek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kanserde</a:t>
            </a:r>
            <a:r>
              <a:rPr lang="en-US" dirty="0" smtClean="0"/>
              <a:t> </a:t>
            </a:r>
            <a:r>
              <a:rPr lang="en-US" dirty="0" err="1" smtClean="0"/>
              <a:t>rol</a:t>
            </a:r>
            <a:r>
              <a:rPr lang="en-US" dirty="0" smtClean="0"/>
              <a:t> </a:t>
            </a:r>
            <a:r>
              <a:rPr lang="en-US" dirty="0" err="1" smtClean="0"/>
              <a:t>alan</a:t>
            </a:r>
            <a:r>
              <a:rPr lang="en-US" dirty="0" smtClean="0"/>
              <a:t> </a:t>
            </a:r>
            <a:r>
              <a:rPr lang="en-US" dirty="0" err="1" smtClean="0"/>
              <a:t>kopya</a:t>
            </a:r>
            <a:r>
              <a:rPr lang="en-US" dirty="0" smtClean="0"/>
              <a:t> </a:t>
            </a:r>
            <a:r>
              <a:rPr lang="en-US" dirty="0" err="1" smtClean="0"/>
              <a:t>sayısı</a:t>
            </a:r>
            <a:r>
              <a:rPr lang="en-US" dirty="0" smtClean="0"/>
              <a:t> </a:t>
            </a:r>
            <a:r>
              <a:rPr lang="en-US" dirty="0" err="1" smtClean="0"/>
              <a:t>artışı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ifadesi</a:t>
            </a:r>
            <a:r>
              <a:rPr lang="en-US" dirty="0" smtClean="0"/>
              <a:t> </a:t>
            </a:r>
            <a:r>
              <a:rPr lang="en-US" dirty="0" err="1" smtClean="0"/>
              <a:t>artan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onkogendir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7985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 descr="table_04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800" y="266700"/>
            <a:ext cx="6770688" cy="633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348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figure_04_04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350" y="152400"/>
            <a:ext cx="5321300" cy="5393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5791200"/>
            <a:ext cx="853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Meme </a:t>
            </a:r>
            <a:r>
              <a:rPr lang="en-US" b="1" dirty="0" err="1" smtClean="0"/>
              <a:t>kanserinde</a:t>
            </a:r>
            <a:r>
              <a:rPr lang="en-US" b="1" dirty="0" smtClean="0"/>
              <a:t> erbB2/HER2/</a:t>
            </a:r>
            <a:r>
              <a:rPr lang="en-US" b="1" dirty="0" err="1" smtClean="0"/>
              <a:t>neu</a:t>
            </a:r>
            <a:r>
              <a:rPr lang="en-US" b="1" dirty="0" smtClean="0"/>
              <a:t> </a:t>
            </a:r>
            <a:r>
              <a:rPr lang="en-US" b="1" dirty="0" err="1" smtClean="0"/>
              <a:t>onkogeninin</a:t>
            </a:r>
            <a:r>
              <a:rPr lang="en-US" b="1" dirty="0" smtClean="0"/>
              <a:t> </a:t>
            </a:r>
            <a:r>
              <a:rPr lang="en-US" b="1" dirty="0" err="1" smtClean="0"/>
              <a:t>artışı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6903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figure_04_04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736600"/>
            <a:ext cx="8494713" cy="539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770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Onkogenler</a:t>
            </a:r>
            <a:r>
              <a:rPr lang="en-US" dirty="0" smtClean="0"/>
              <a:t> </a:t>
            </a:r>
            <a:r>
              <a:rPr lang="en-US" dirty="0" err="1" smtClean="0"/>
              <a:t>retrovirüslerin</a:t>
            </a:r>
            <a:r>
              <a:rPr lang="en-US" dirty="0" smtClean="0"/>
              <a:t> </a:t>
            </a:r>
            <a:r>
              <a:rPr lang="en-US" dirty="0" err="1" smtClean="0"/>
              <a:t>kullandığı</a:t>
            </a:r>
            <a:r>
              <a:rPr lang="en-US" dirty="0" smtClean="0"/>
              <a:t> </a:t>
            </a:r>
            <a:r>
              <a:rPr lang="en-US" dirty="0" err="1" smtClean="0"/>
              <a:t>mekanizma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aktive</a:t>
            </a:r>
            <a:r>
              <a:rPr lang="en-US" dirty="0" smtClean="0"/>
              <a:t> </a:t>
            </a:r>
            <a:r>
              <a:rPr lang="en-US" dirty="0" err="1" smtClean="0"/>
              <a:t>olmuyorsa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aktive</a:t>
            </a:r>
            <a:r>
              <a:rPr lang="en-US" dirty="0" smtClean="0"/>
              <a:t> </a:t>
            </a:r>
            <a:r>
              <a:rPr lang="en-US" dirty="0" err="1" smtClean="0"/>
              <a:t>oluyorlar</a:t>
            </a:r>
            <a:r>
              <a:rPr lang="en-US" dirty="0" smtClean="0"/>
              <a:t>?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sorunun</a:t>
            </a:r>
            <a:r>
              <a:rPr lang="en-US" dirty="0" smtClean="0"/>
              <a:t> </a:t>
            </a:r>
            <a:r>
              <a:rPr lang="en-US" dirty="0" err="1" smtClean="0"/>
              <a:t>cevabını</a:t>
            </a:r>
            <a:r>
              <a:rPr lang="en-US" dirty="0" smtClean="0"/>
              <a:t> </a:t>
            </a:r>
            <a:r>
              <a:rPr lang="en-US" dirty="0" err="1" smtClean="0"/>
              <a:t>bulmak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biri</a:t>
            </a:r>
            <a:r>
              <a:rPr lang="en-US" dirty="0" smtClean="0"/>
              <a:t> proto-</a:t>
            </a:r>
            <a:r>
              <a:rPr lang="en-US" dirty="0" err="1" smtClean="0"/>
              <a:t>onkogen</a:t>
            </a:r>
            <a:r>
              <a:rPr lang="en-US" dirty="0" smtClean="0"/>
              <a:t> </a:t>
            </a:r>
            <a:r>
              <a:rPr lang="en-US" dirty="0" err="1" smtClean="0"/>
              <a:t>diğeri</a:t>
            </a:r>
            <a:r>
              <a:rPr lang="en-US" dirty="0" smtClean="0"/>
              <a:t> </a:t>
            </a:r>
            <a:r>
              <a:rPr lang="en-US" dirty="0" err="1" smtClean="0"/>
              <a:t>onkogen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H-</a:t>
            </a:r>
            <a:r>
              <a:rPr lang="en-US" dirty="0" err="1" smtClean="0"/>
              <a:t>ras</a:t>
            </a:r>
            <a:r>
              <a:rPr lang="en-US" dirty="0" smtClean="0"/>
              <a:t> </a:t>
            </a:r>
            <a:r>
              <a:rPr lang="en-US" dirty="0" err="1" smtClean="0"/>
              <a:t>genleri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sekanslama</a:t>
            </a:r>
            <a:r>
              <a:rPr lang="en-US" dirty="0" smtClean="0"/>
              <a:t> </a:t>
            </a:r>
            <a:r>
              <a:rPr lang="en-US" dirty="0" err="1" smtClean="0"/>
              <a:t>çalışması</a:t>
            </a:r>
            <a:r>
              <a:rPr lang="en-US" dirty="0" smtClean="0"/>
              <a:t> </a:t>
            </a:r>
            <a:r>
              <a:rPr lang="en-US" dirty="0" err="1" smtClean="0"/>
              <a:t>yapılmıştır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Sonuçta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benzer</a:t>
            </a:r>
            <a:r>
              <a:rPr lang="en-US" dirty="0" smtClean="0"/>
              <a:t> </a:t>
            </a:r>
            <a:r>
              <a:rPr lang="en-US" dirty="0" err="1" smtClean="0"/>
              <a:t>sekans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bazlık</a:t>
            </a:r>
            <a:r>
              <a:rPr lang="en-US" dirty="0" smtClean="0"/>
              <a:t> </a:t>
            </a:r>
            <a:r>
              <a:rPr lang="en-US" dirty="0" err="1" smtClean="0"/>
              <a:t>değişimin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çıkmıştır</a:t>
            </a:r>
            <a:r>
              <a:rPr lang="en-US" dirty="0" smtClean="0"/>
              <a:t>:</a:t>
            </a:r>
            <a:r>
              <a:rPr lang="en-US" b="1" i="1" dirty="0" smtClean="0"/>
              <a:t> </a:t>
            </a:r>
            <a:r>
              <a:rPr lang="en-US" b="1" i="1" dirty="0" err="1" smtClean="0"/>
              <a:t>Nokta</a:t>
            </a:r>
            <a:r>
              <a:rPr lang="en-US" b="1" i="1" dirty="0" smtClean="0"/>
              <a:t> </a:t>
            </a:r>
            <a:r>
              <a:rPr lang="en-US" b="1" i="1" dirty="0" err="1" smtClean="0"/>
              <a:t>mutasyon</a:t>
            </a:r>
            <a:endParaRPr lang="en-US" b="1" i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3243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figure_04_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975" y="304800"/>
            <a:ext cx="6750050" cy="4752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9600" y="54864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Klonlanmış</a:t>
            </a:r>
            <a:r>
              <a:rPr lang="en-US" dirty="0" smtClean="0"/>
              <a:t> </a:t>
            </a:r>
            <a:r>
              <a:rPr lang="en-US" dirty="0" err="1" smtClean="0"/>
              <a:t>insan</a:t>
            </a:r>
            <a:r>
              <a:rPr lang="en-US" dirty="0" smtClean="0"/>
              <a:t> </a:t>
            </a:r>
            <a:r>
              <a:rPr lang="en-US" dirty="0" err="1" smtClean="0"/>
              <a:t>mesane</a:t>
            </a:r>
            <a:r>
              <a:rPr lang="en-US" dirty="0" smtClean="0"/>
              <a:t> </a:t>
            </a:r>
            <a:r>
              <a:rPr lang="en-US" dirty="0" err="1" smtClean="0"/>
              <a:t>kanseri</a:t>
            </a:r>
            <a:r>
              <a:rPr lang="en-US" dirty="0" smtClean="0"/>
              <a:t> </a:t>
            </a:r>
            <a:r>
              <a:rPr lang="en-US" dirty="0" err="1" smtClean="0"/>
              <a:t>onkogeni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73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figure_04_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76400"/>
            <a:ext cx="8531225" cy="350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69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 descr="figure_04_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889000"/>
            <a:ext cx="8513763" cy="5087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535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table_04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11250"/>
            <a:ext cx="5123638" cy="463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62600" y="1143000"/>
            <a:ext cx="3429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dokuda</a:t>
            </a:r>
            <a:r>
              <a:rPr lang="en-US" dirty="0" smtClean="0"/>
              <a:t>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onkogenin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olacağına</a:t>
            </a:r>
            <a:r>
              <a:rPr lang="en-US" dirty="0" smtClean="0"/>
              <a:t> </a:t>
            </a:r>
            <a:r>
              <a:rPr lang="en-US" dirty="0" err="1" smtClean="0"/>
              <a:t>karar</a:t>
            </a:r>
            <a:r>
              <a:rPr lang="en-US" dirty="0" smtClean="0"/>
              <a:t> </a:t>
            </a:r>
            <a:r>
              <a:rPr lang="en-US" dirty="0" err="1" smtClean="0"/>
              <a:t>veren</a:t>
            </a:r>
            <a:r>
              <a:rPr lang="en-US" dirty="0" smtClean="0"/>
              <a:t> </a:t>
            </a:r>
            <a:r>
              <a:rPr lang="en-US" dirty="0" err="1" smtClean="0"/>
              <a:t>onkogenin</a:t>
            </a:r>
            <a:r>
              <a:rPr lang="en-US" dirty="0" smtClean="0"/>
              <a:t> </a:t>
            </a:r>
            <a:r>
              <a:rPr lang="en-US" dirty="0" err="1" smtClean="0"/>
              <a:t>düzenleyici</a:t>
            </a:r>
            <a:r>
              <a:rPr lang="en-US" dirty="0" smtClean="0"/>
              <a:t> </a:t>
            </a:r>
            <a:r>
              <a:rPr lang="en-US" dirty="0" err="1" smtClean="0"/>
              <a:t>bölgesidir</a:t>
            </a:r>
            <a:r>
              <a:rPr lang="en-US" dirty="0"/>
              <a:t> </a:t>
            </a:r>
            <a:r>
              <a:rPr lang="en-US" dirty="0" smtClean="0"/>
              <a:t>(Regulatory sequence). 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Normalde</a:t>
            </a:r>
            <a:r>
              <a:rPr lang="en-US" dirty="0" smtClean="0"/>
              <a:t> K-</a:t>
            </a:r>
            <a:r>
              <a:rPr lang="en-US" dirty="0" err="1" smtClean="0"/>
              <a:t>ras</a:t>
            </a:r>
            <a:r>
              <a:rPr lang="en-US" dirty="0" smtClean="0"/>
              <a:t> </a:t>
            </a:r>
            <a:r>
              <a:rPr lang="en-US" dirty="0" err="1" smtClean="0"/>
              <a:t>onkogeni</a:t>
            </a:r>
            <a:r>
              <a:rPr lang="en-US" dirty="0" smtClean="0"/>
              <a:t> </a:t>
            </a:r>
            <a:r>
              <a:rPr lang="en-US" dirty="0" err="1" smtClean="0"/>
              <a:t>taşıyan</a:t>
            </a:r>
            <a:r>
              <a:rPr lang="en-US" dirty="0" smtClean="0"/>
              <a:t> </a:t>
            </a:r>
            <a:r>
              <a:rPr lang="en-US" dirty="0" err="1" smtClean="0"/>
              <a:t>hücreler</a:t>
            </a:r>
            <a:r>
              <a:rPr lang="en-US" dirty="0" smtClean="0"/>
              <a:t> </a:t>
            </a:r>
            <a:r>
              <a:rPr lang="en-US" dirty="0" err="1" smtClean="0"/>
              <a:t>akciğer</a:t>
            </a:r>
            <a:r>
              <a:rPr lang="en-US" dirty="0" smtClean="0"/>
              <a:t> </a:t>
            </a:r>
            <a:r>
              <a:rPr lang="en-US" dirty="0" err="1" smtClean="0"/>
              <a:t>kanseri</a:t>
            </a:r>
            <a:r>
              <a:rPr lang="en-US" dirty="0" smtClean="0"/>
              <a:t> </a:t>
            </a:r>
            <a:r>
              <a:rPr lang="en-US" dirty="0" err="1" smtClean="0"/>
              <a:t>geliştirirler</a:t>
            </a:r>
            <a:r>
              <a:rPr lang="en-US" dirty="0" smtClean="0"/>
              <a:t>. 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K-</a:t>
            </a:r>
            <a:r>
              <a:rPr lang="en-US" dirty="0" err="1" smtClean="0"/>
              <a:t>ras</a:t>
            </a:r>
            <a:r>
              <a:rPr lang="en-US" dirty="0" smtClean="0"/>
              <a:t> </a:t>
            </a:r>
            <a:r>
              <a:rPr lang="en-US" dirty="0" err="1" smtClean="0"/>
              <a:t>onkogeni</a:t>
            </a:r>
            <a:r>
              <a:rPr lang="en-US" dirty="0" smtClean="0"/>
              <a:t> H-</a:t>
            </a:r>
            <a:r>
              <a:rPr lang="en-US" dirty="0" err="1" smtClean="0"/>
              <a:t>ras</a:t>
            </a:r>
            <a:r>
              <a:rPr lang="en-US" dirty="0" smtClean="0"/>
              <a:t> </a:t>
            </a:r>
            <a:r>
              <a:rPr lang="en-US" dirty="0" err="1" smtClean="0"/>
              <a:t>onkogeni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değiştirildiğinde</a:t>
            </a:r>
            <a:r>
              <a:rPr lang="en-US" dirty="0" smtClean="0"/>
              <a:t> H-</a:t>
            </a:r>
            <a:r>
              <a:rPr lang="en-US" dirty="0" err="1" smtClean="0"/>
              <a:t>ras</a:t>
            </a:r>
            <a:r>
              <a:rPr lang="en-US" dirty="0" smtClean="0"/>
              <a:t> </a:t>
            </a:r>
            <a:r>
              <a:rPr lang="en-US" dirty="0" err="1" smtClean="0"/>
              <a:t>taşıyan</a:t>
            </a:r>
            <a:r>
              <a:rPr lang="en-US" dirty="0" smtClean="0"/>
              <a:t> </a:t>
            </a:r>
            <a:r>
              <a:rPr lang="en-US" dirty="0" err="1" smtClean="0"/>
              <a:t>farelerin</a:t>
            </a:r>
            <a:r>
              <a:rPr lang="en-US" dirty="0" smtClean="0"/>
              <a:t> de </a:t>
            </a:r>
            <a:r>
              <a:rPr lang="en-US" dirty="0" err="1" smtClean="0"/>
              <a:t>akciğer</a:t>
            </a:r>
            <a:r>
              <a:rPr lang="en-US" dirty="0" smtClean="0"/>
              <a:t> </a:t>
            </a:r>
            <a:r>
              <a:rPr lang="en-US" dirty="0" err="1" smtClean="0"/>
              <a:t>tümörü</a:t>
            </a:r>
            <a:r>
              <a:rPr lang="en-US" dirty="0" smtClean="0"/>
              <a:t> </a:t>
            </a:r>
            <a:r>
              <a:rPr lang="en-US" dirty="0" err="1" smtClean="0"/>
              <a:t>geliştirdiği</a:t>
            </a:r>
            <a:r>
              <a:rPr lang="en-US" dirty="0" smtClean="0"/>
              <a:t> </a:t>
            </a:r>
            <a:r>
              <a:rPr lang="en-US" dirty="0" err="1" smtClean="0"/>
              <a:t>gözlenmiştir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Onkogen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 regulatory </a:t>
            </a:r>
            <a:r>
              <a:rPr lang="en-US" dirty="0" err="1" smtClean="0"/>
              <a:t>sekansların</a:t>
            </a:r>
            <a:r>
              <a:rPr lang="en-US" dirty="0" smtClean="0"/>
              <a:t> </a:t>
            </a:r>
            <a:r>
              <a:rPr lang="en-US" dirty="0" err="1" smtClean="0"/>
              <a:t>etkin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göserilmiştir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31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figure_03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2146300"/>
            <a:ext cx="8507413" cy="256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829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m</a:t>
            </a:r>
            <a:r>
              <a:rPr lang="en-US" i="1" dirty="0" err="1" smtClean="0"/>
              <a:t>yc</a:t>
            </a:r>
            <a:r>
              <a:rPr lang="en-US" dirty="0" smtClean="0"/>
              <a:t> </a:t>
            </a:r>
            <a:r>
              <a:rPr lang="en-US" dirty="0" err="1" smtClean="0"/>
              <a:t>Onkogeni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Myc</a:t>
            </a:r>
            <a:r>
              <a:rPr lang="en-US" dirty="0" smtClean="0"/>
              <a:t> </a:t>
            </a:r>
            <a:r>
              <a:rPr lang="en-US" dirty="0" err="1" smtClean="0"/>
              <a:t>onkogeni</a:t>
            </a:r>
            <a:r>
              <a:rPr lang="en-US" dirty="0" smtClean="0"/>
              <a:t> en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üç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aktive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Gen </a:t>
            </a:r>
            <a:r>
              <a:rPr lang="en-US" dirty="0" err="1" smtClean="0"/>
              <a:t>amplifikasyonu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/>
              <a:t>k</a:t>
            </a:r>
            <a:r>
              <a:rPr lang="en-US" dirty="0" err="1" smtClean="0"/>
              <a:t>opya</a:t>
            </a:r>
            <a:r>
              <a:rPr lang="en-US" dirty="0" smtClean="0"/>
              <a:t> </a:t>
            </a:r>
            <a:r>
              <a:rPr lang="en-US" dirty="0" err="1" smtClean="0"/>
              <a:t>sayısı</a:t>
            </a:r>
            <a:r>
              <a:rPr lang="en-US" dirty="0" smtClean="0"/>
              <a:t> </a:t>
            </a:r>
            <a:r>
              <a:rPr lang="en-US" dirty="0" err="1" smtClean="0"/>
              <a:t>artışı</a:t>
            </a:r>
            <a:r>
              <a:rPr lang="en-US" dirty="0" smtClean="0"/>
              <a:t>: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artış</a:t>
            </a:r>
            <a:r>
              <a:rPr lang="en-US" dirty="0" smtClean="0"/>
              <a:t> </a:t>
            </a:r>
            <a:r>
              <a:rPr lang="en-US" dirty="0" err="1" smtClean="0"/>
              <a:t>genin</a:t>
            </a:r>
            <a:r>
              <a:rPr lang="en-US" dirty="0" smtClean="0"/>
              <a:t> </a:t>
            </a:r>
            <a:r>
              <a:rPr lang="en-US" dirty="0" err="1" smtClean="0"/>
              <a:t>ifadesinin</a:t>
            </a:r>
            <a:r>
              <a:rPr lang="en-US" dirty="0" smtClean="0"/>
              <a:t> </a:t>
            </a:r>
            <a:r>
              <a:rPr lang="en-US" dirty="0" err="1" smtClean="0"/>
              <a:t>artışına</a:t>
            </a:r>
            <a:r>
              <a:rPr lang="en-US" dirty="0" smtClean="0"/>
              <a:t> </a:t>
            </a:r>
            <a:r>
              <a:rPr lang="en-US" dirty="0" err="1" smtClean="0"/>
              <a:t>sebep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 Bu </a:t>
            </a:r>
            <a:r>
              <a:rPr lang="en-US" dirty="0" err="1" smtClean="0"/>
              <a:t>genin</a:t>
            </a:r>
            <a:r>
              <a:rPr lang="en-US" dirty="0" smtClean="0"/>
              <a:t>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çoğalmasına</a:t>
            </a:r>
            <a:r>
              <a:rPr lang="en-US" dirty="0" smtClean="0"/>
              <a:t> </a:t>
            </a:r>
            <a:r>
              <a:rPr lang="en-US" dirty="0" err="1" smtClean="0"/>
              <a:t>etkisinin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bilinmektedir</a:t>
            </a:r>
            <a:r>
              <a:rPr lang="en-US" dirty="0" smtClean="0"/>
              <a:t>.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7248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 descr="figure_04_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1143000"/>
            <a:ext cx="8513763" cy="458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224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 descr="table_04_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800" y="355600"/>
            <a:ext cx="5753100" cy="6154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484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m</a:t>
            </a:r>
            <a:r>
              <a:rPr lang="en-US" i="1" dirty="0" err="1" smtClean="0"/>
              <a:t>yc</a:t>
            </a:r>
            <a:r>
              <a:rPr lang="en-US" dirty="0" smtClean="0"/>
              <a:t> </a:t>
            </a:r>
            <a:r>
              <a:rPr lang="en-US" dirty="0" err="1" smtClean="0"/>
              <a:t>Onkogeni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Myc</a:t>
            </a:r>
            <a:r>
              <a:rPr lang="en-US" dirty="0" smtClean="0"/>
              <a:t> </a:t>
            </a:r>
            <a:r>
              <a:rPr lang="en-US" dirty="0" err="1" smtClean="0"/>
              <a:t>onkogeni</a:t>
            </a:r>
            <a:r>
              <a:rPr lang="en-US" dirty="0" smtClean="0"/>
              <a:t> en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üç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aktive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Gen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amplifikasyonu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ile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k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opya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sayısı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artışı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(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Figür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):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bu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artış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genin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ifadesinin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artışına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sebep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olur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. Bu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genin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hücre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çoğalmasına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etkisinin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olduğu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bilinmektedir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.</a:t>
            </a:r>
          </a:p>
          <a:p>
            <a:pPr lvl="1"/>
            <a:r>
              <a:rPr lang="en-US" dirty="0" err="1" smtClean="0"/>
              <a:t>Insertional</a:t>
            </a:r>
            <a:r>
              <a:rPr lang="en-US" dirty="0" smtClean="0"/>
              <a:t> mutagenesis: proto-</a:t>
            </a:r>
            <a:r>
              <a:rPr lang="en-US" dirty="0" err="1" smtClean="0"/>
              <a:t>onkogenin</a:t>
            </a:r>
            <a:r>
              <a:rPr lang="en-US" dirty="0" smtClean="0"/>
              <a:t> </a:t>
            </a:r>
            <a:r>
              <a:rPr lang="en-US" dirty="0" err="1" smtClean="0"/>
              <a:t>virüs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alınıp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kromozomuna</a:t>
            </a:r>
            <a:r>
              <a:rPr lang="en-US" dirty="0" smtClean="0"/>
              <a:t> </a:t>
            </a:r>
            <a:r>
              <a:rPr lang="en-US" dirty="0" err="1" smtClean="0"/>
              <a:t>entegre</a:t>
            </a:r>
            <a:r>
              <a:rPr lang="en-US" dirty="0" smtClean="0"/>
              <a:t> </a:t>
            </a:r>
            <a:r>
              <a:rPr lang="en-US" dirty="0" err="1" smtClean="0"/>
              <a:t>edilerek</a:t>
            </a:r>
            <a:r>
              <a:rPr lang="en-US" dirty="0" smtClean="0"/>
              <a:t> </a:t>
            </a:r>
            <a:r>
              <a:rPr lang="en-US" dirty="0" err="1" smtClean="0"/>
              <a:t>onkogen</a:t>
            </a:r>
            <a:r>
              <a:rPr lang="en-US" dirty="0" smtClean="0"/>
              <a:t> </a:t>
            </a:r>
            <a:r>
              <a:rPr lang="en-US" dirty="0" err="1" smtClean="0"/>
              <a:t>halini</a:t>
            </a:r>
            <a:r>
              <a:rPr lang="en-US" dirty="0" smtClean="0"/>
              <a:t> </a:t>
            </a:r>
            <a:r>
              <a:rPr lang="en-US" dirty="0" err="1" smtClean="0"/>
              <a:t>alması</a:t>
            </a:r>
            <a:r>
              <a:rPr lang="en-US" dirty="0"/>
              <a:t>.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2393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 descr="figure_04_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533400"/>
            <a:ext cx="8520113" cy="455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4800" y="5486400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Burkitt’s</a:t>
            </a:r>
            <a:r>
              <a:rPr lang="en-US" dirty="0" smtClean="0"/>
              <a:t> </a:t>
            </a:r>
            <a:r>
              <a:rPr lang="en-US" dirty="0" err="1" smtClean="0"/>
              <a:t>Lenfoma</a:t>
            </a:r>
            <a:r>
              <a:rPr lang="en-US" dirty="0" smtClean="0"/>
              <a:t> </a:t>
            </a:r>
            <a:r>
              <a:rPr lang="en-US" dirty="0" err="1" smtClean="0"/>
              <a:t>dağılımı</a:t>
            </a:r>
            <a:r>
              <a:rPr lang="en-US" dirty="0" smtClean="0"/>
              <a:t>. </a:t>
            </a:r>
            <a:r>
              <a:rPr lang="en-US" dirty="0" err="1" smtClean="0"/>
              <a:t>Burkitt’s</a:t>
            </a:r>
            <a:r>
              <a:rPr lang="en-US" dirty="0" smtClean="0"/>
              <a:t> </a:t>
            </a:r>
            <a:r>
              <a:rPr lang="en-US" dirty="0" err="1" smtClean="0"/>
              <a:t>lenfoma</a:t>
            </a:r>
            <a:r>
              <a:rPr lang="en-US" dirty="0" smtClean="0"/>
              <a:t> EBV </a:t>
            </a:r>
            <a:r>
              <a:rPr lang="en-US" dirty="0" err="1" smtClean="0"/>
              <a:t>ile</a:t>
            </a:r>
            <a:r>
              <a:rPr lang="en-US" dirty="0" smtClean="0"/>
              <a:t> malaria </a:t>
            </a:r>
            <a:r>
              <a:rPr lang="en-US" dirty="0" err="1" smtClean="0"/>
              <a:t>enfeksiyonu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kanser</a:t>
            </a:r>
            <a:r>
              <a:rPr lang="en-US" dirty="0" smtClean="0"/>
              <a:t> </a:t>
            </a:r>
            <a:r>
              <a:rPr lang="en-US" dirty="0" err="1" smtClean="0"/>
              <a:t>türü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49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m</a:t>
            </a:r>
            <a:r>
              <a:rPr lang="en-US" i="1" dirty="0" err="1" smtClean="0"/>
              <a:t>yc</a:t>
            </a:r>
            <a:r>
              <a:rPr lang="en-US" dirty="0" smtClean="0"/>
              <a:t> </a:t>
            </a:r>
            <a:r>
              <a:rPr lang="en-US" dirty="0" err="1" smtClean="0"/>
              <a:t>Onkogeni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Myc</a:t>
            </a:r>
            <a:r>
              <a:rPr lang="en-US" dirty="0" smtClean="0"/>
              <a:t> </a:t>
            </a:r>
            <a:r>
              <a:rPr lang="en-US" dirty="0" err="1" smtClean="0"/>
              <a:t>onkogeni</a:t>
            </a:r>
            <a:r>
              <a:rPr lang="en-US" dirty="0" smtClean="0"/>
              <a:t> en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üç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aktive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Gen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amplifikasyonu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ile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k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opya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sayısı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artışı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(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Figür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):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bu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artış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genin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ifadesinin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artışına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sebep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olur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. Bu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genin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hücre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çoğalmasına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etkisinin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olduğu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bilinmektedir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.</a:t>
            </a:r>
          </a:p>
          <a:p>
            <a:pPr lvl="1"/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Insertional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mutagenesis: proto-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onkogenin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virüs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tarafından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alınıp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kendi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kromozomuna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entegre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edilerek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onkogen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halini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alması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(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Figür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</a:p>
          <a:p>
            <a:pPr lvl="1"/>
            <a:r>
              <a:rPr lang="en-US" dirty="0" err="1" smtClean="0">
                <a:solidFill>
                  <a:srgbClr val="000000"/>
                </a:solidFill>
              </a:rPr>
              <a:t>Translokasyon</a:t>
            </a:r>
            <a:endParaRPr lang="en-US" dirty="0" smtClean="0">
              <a:solidFill>
                <a:srgbClr val="000000"/>
              </a:solidFill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23934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figure_04_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2" y="914400"/>
            <a:ext cx="8524875" cy="311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1000" y="4572000"/>
            <a:ext cx="853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Burkitt’s</a:t>
            </a:r>
            <a:r>
              <a:rPr lang="en-US" b="1" dirty="0" smtClean="0"/>
              <a:t> </a:t>
            </a:r>
            <a:r>
              <a:rPr lang="en-US" b="1" dirty="0" err="1" smtClean="0"/>
              <a:t>Lenfoma’da</a:t>
            </a:r>
            <a:r>
              <a:rPr lang="en-US" b="1" dirty="0" smtClean="0"/>
              <a:t> </a:t>
            </a:r>
            <a:r>
              <a:rPr lang="en-US" b="1" dirty="0" err="1" smtClean="0"/>
              <a:t>meydana</a:t>
            </a:r>
            <a:r>
              <a:rPr lang="en-US" b="1" dirty="0" smtClean="0"/>
              <a:t> </a:t>
            </a:r>
            <a:r>
              <a:rPr lang="en-US" b="1" dirty="0" err="1" smtClean="0"/>
              <a:t>gelen</a:t>
            </a:r>
            <a:r>
              <a:rPr lang="en-US" b="1" dirty="0" smtClean="0"/>
              <a:t> </a:t>
            </a:r>
            <a:r>
              <a:rPr lang="en-US" b="1" dirty="0" err="1" smtClean="0"/>
              <a:t>translokasyonlar</a:t>
            </a:r>
            <a:r>
              <a:rPr lang="en-US" b="1" dirty="0" smtClean="0"/>
              <a:t>. </a:t>
            </a:r>
            <a:r>
              <a:rPr lang="en-US" dirty="0" smtClean="0"/>
              <a:t>Bu </a:t>
            </a:r>
            <a:r>
              <a:rPr lang="en-US" dirty="0" err="1" smtClean="0"/>
              <a:t>translokasyonlar</a:t>
            </a:r>
            <a:r>
              <a:rPr lang="en-US" dirty="0" smtClean="0"/>
              <a:t> </a:t>
            </a:r>
            <a:r>
              <a:rPr lang="en-US" dirty="0" err="1" smtClean="0"/>
              <a:t>sayesinde</a:t>
            </a:r>
            <a:r>
              <a:rPr lang="en-US" dirty="0" smtClean="0"/>
              <a:t> </a:t>
            </a:r>
            <a:r>
              <a:rPr lang="en-US" dirty="0" err="1" smtClean="0"/>
              <a:t>myc</a:t>
            </a:r>
            <a:r>
              <a:rPr lang="en-US" dirty="0" smtClean="0"/>
              <a:t> </a:t>
            </a:r>
            <a:r>
              <a:rPr lang="en-US" dirty="0" err="1" smtClean="0"/>
              <a:t>onkogeni</a:t>
            </a:r>
            <a:r>
              <a:rPr lang="en-US" dirty="0" smtClean="0"/>
              <a:t> </a:t>
            </a:r>
            <a:r>
              <a:rPr lang="en-US" dirty="0" err="1" smtClean="0"/>
              <a:t>asıl</a:t>
            </a:r>
            <a:r>
              <a:rPr lang="en-US" dirty="0" smtClean="0"/>
              <a:t> </a:t>
            </a:r>
            <a:r>
              <a:rPr lang="en-US" dirty="0" err="1" smtClean="0"/>
              <a:t>bulunduğu</a:t>
            </a:r>
            <a:r>
              <a:rPr lang="en-US" dirty="0" smtClean="0"/>
              <a:t> </a:t>
            </a:r>
            <a:r>
              <a:rPr lang="en-US" dirty="0" err="1" smtClean="0"/>
              <a:t>lokasyon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8. </a:t>
            </a:r>
            <a:r>
              <a:rPr lang="en-US" dirty="0" err="1" smtClean="0"/>
              <a:t>kromozomdan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dolayısı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promotorundan</a:t>
            </a:r>
            <a:r>
              <a:rPr lang="en-US" dirty="0" smtClean="0"/>
              <a:t> </a:t>
            </a:r>
            <a:r>
              <a:rPr lang="en-US" dirty="0" err="1" smtClean="0"/>
              <a:t>uzaklaşmış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bölgeye</a:t>
            </a:r>
            <a:r>
              <a:rPr lang="en-US" dirty="0" smtClean="0"/>
              <a:t> </a:t>
            </a:r>
            <a:r>
              <a:rPr lang="en-US" dirty="0" err="1" smtClean="0"/>
              <a:t>geçmiş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50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 descr="table_04_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81000"/>
            <a:ext cx="6721475" cy="611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856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figure_04_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8600"/>
            <a:ext cx="7543800" cy="52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9600" y="5562600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Translokasyon</a:t>
            </a:r>
            <a:r>
              <a:rPr lang="en-US" b="1" dirty="0" smtClean="0"/>
              <a:t> </a:t>
            </a:r>
            <a:r>
              <a:rPr lang="en-US" b="1" dirty="0" err="1" smtClean="0"/>
              <a:t>sayesinde</a:t>
            </a:r>
            <a:r>
              <a:rPr lang="en-US" b="1" dirty="0" smtClean="0"/>
              <a:t> </a:t>
            </a:r>
            <a:r>
              <a:rPr lang="en-US" b="1" dirty="0" err="1" smtClean="0"/>
              <a:t>miRNA</a:t>
            </a:r>
            <a:r>
              <a:rPr lang="en-US" b="1" dirty="0" smtClean="0"/>
              <a:t> </a:t>
            </a:r>
            <a:r>
              <a:rPr lang="en-US" b="1" dirty="0" err="1" smtClean="0"/>
              <a:t>baskısından</a:t>
            </a:r>
            <a:r>
              <a:rPr lang="en-US" b="1" dirty="0" smtClean="0"/>
              <a:t> </a:t>
            </a:r>
            <a:r>
              <a:rPr lang="en-US" b="1" dirty="0" err="1" smtClean="0"/>
              <a:t>kurtulan</a:t>
            </a:r>
            <a:r>
              <a:rPr lang="en-US" b="1" dirty="0" smtClean="0"/>
              <a:t> mRNA. </a:t>
            </a:r>
            <a:r>
              <a:rPr lang="en-US" dirty="0" err="1" smtClean="0"/>
              <a:t>Pek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kanserde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edilen</a:t>
            </a:r>
            <a:r>
              <a:rPr lang="en-US" dirty="0" smtClean="0"/>
              <a:t> HMGA2’nin </a:t>
            </a:r>
            <a:r>
              <a:rPr lang="en-US" dirty="0" err="1" smtClean="0"/>
              <a:t>translokasyonu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3’UTR </a:t>
            </a:r>
            <a:r>
              <a:rPr lang="en-US" dirty="0" err="1" smtClean="0"/>
              <a:t>bölgesi</a:t>
            </a:r>
            <a:r>
              <a:rPr lang="en-US" dirty="0" smtClean="0"/>
              <a:t> </a:t>
            </a:r>
            <a:r>
              <a:rPr lang="en-US" dirty="0" err="1" smtClean="0"/>
              <a:t>değişir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böylece</a:t>
            </a:r>
            <a:r>
              <a:rPr lang="en-US" dirty="0" smtClean="0"/>
              <a:t> </a:t>
            </a:r>
            <a:r>
              <a:rPr lang="en-US" dirty="0" err="1" smtClean="0"/>
              <a:t>ifadesini</a:t>
            </a:r>
            <a:r>
              <a:rPr lang="en-US" dirty="0" smtClean="0"/>
              <a:t> </a:t>
            </a:r>
            <a:r>
              <a:rPr lang="en-US" dirty="0" err="1" smtClean="0"/>
              <a:t>baskılayan</a:t>
            </a:r>
            <a:r>
              <a:rPr lang="en-US" dirty="0" smtClean="0"/>
              <a:t> Let-7 </a:t>
            </a:r>
            <a:r>
              <a:rPr lang="en-US" dirty="0" err="1" smtClean="0"/>
              <a:t>miRNA’sı</a:t>
            </a:r>
            <a:r>
              <a:rPr lang="en-US" dirty="0" smtClean="0"/>
              <a:t> </a:t>
            </a:r>
            <a:r>
              <a:rPr lang="en-US" dirty="0" err="1" smtClean="0"/>
              <a:t>mRNA’yı</a:t>
            </a:r>
            <a:r>
              <a:rPr lang="en-US" dirty="0" smtClean="0"/>
              <a:t> </a:t>
            </a:r>
            <a:r>
              <a:rPr lang="en-US" dirty="0" err="1" smtClean="0"/>
              <a:t>tanıyamaz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ifadesini</a:t>
            </a:r>
            <a:r>
              <a:rPr lang="en-US" dirty="0" smtClean="0"/>
              <a:t> </a:t>
            </a:r>
            <a:r>
              <a:rPr lang="en-US" dirty="0" err="1" smtClean="0"/>
              <a:t>baskılayamaz</a:t>
            </a:r>
            <a:r>
              <a:rPr lang="en-US" dirty="0" smtClean="0"/>
              <a:t>. Bu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genin</a:t>
            </a:r>
            <a:r>
              <a:rPr lang="en-US" dirty="0" smtClean="0"/>
              <a:t> </a:t>
            </a:r>
            <a:r>
              <a:rPr lang="en-US" dirty="0" err="1" smtClean="0"/>
              <a:t>ifadesi</a:t>
            </a:r>
            <a:r>
              <a:rPr lang="en-US" dirty="0" smtClean="0"/>
              <a:t> </a:t>
            </a:r>
            <a:r>
              <a:rPr lang="en-US" dirty="0" err="1" smtClean="0"/>
              <a:t>artış</a:t>
            </a:r>
            <a:r>
              <a:rPr lang="en-US" dirty="0" smtClean="0"/>
              <a:t> </a:t>
            </a:r>
            <a:r>
              <a:rPr lang="en-US" dirty="0" err="1" smtClean="0"/>
              <a:t>gösterir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59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 descr="table_04_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381000"/>
            <a:ext cx="5716588" cy="610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285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figure_03_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451" y="762000"/>
            <a:ext cx="4896949" cy="583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1371600" y="228600"/>
            <a:ext cx="647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err="1" smtClean="0"/>
              <a:t>dsDNA</a:t>
            </a:r>
            <a:r>
              <a:rPr lang="tr-TR" sz="2000" b="1" dirty="0" smtClean="0"/>
              <a:t> virüsünün hayat döngüsü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294550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 descr="table_04_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62000"/>
            <a:ext cx="8531225" cy="533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127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Tümör baskılayıcı genler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26487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Tümör</a:t>
            </a:r>
            <a:r>
              <a:rPr lang="en-US" dirty="0" smtClean="0"/>
              <a:t> </a:t>
            </a:r>
            <a:r>
              <a:rPr lang="en-US" dirty="0" err="1" smtClean="0"/>
              <a:t>Baskılayıcı</a:t>
            </a:r>
            <a:r>
              <a:rPr lang="en-US" dirty="0" smtClean="0"/>
              <a:t> </a:t>
            </a:r>
            <a:r>
              <a:rPr lang="en-US" dirty="0" err="1" smtClean="0"/>
              <a:t>Genler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Onkogenlerin</a:t>
            </a:r>
            <a:r>
              <a:rPr lang="en-US" dirty="0" smtClean="0"/>
              <a:t> </a:t>
            </a:r>
            <a:r>
              <a:rPr lang="en-US" dirty="0" err="1" smtClean="0"/>
              <a:t>aksine</a:t>
            </a:r>
            <a:r>
              <a:rPr lang="en-US" dirty="0" smtClean="0"/>
              <a:t>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büyümesini</a:t>
            </a:r>
            <a:r>
              <a:rPr lang="en-US" dirty="0" smtClean="0"/>
              <a:t> </a:t>
            </a:r>
            <a:r>
              <a:rPr lang="en-US" dirty="0" err="1" smtClean="0"/>
              <a:t>durduran</a:t>
            </a:r>
            <a:r>
              <a:rPr lang="en-US" dirty="0" smtClean="0"/>
              <a:t> </a:t>
            </a:r>
            <a:r>
              <a:rPr lang="en-US" dirty="0" err="1" smtClean="0"/>
              <a:t>genler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Tümörün</a:t>
            </a:r>
            <a:r>
              <a:rPr lang="en-US" dirty="0" smtClean="0"/>
              <a:t> </a:t>
            </a:r>
            <a:r>
              <a:rPr lang="en-US" dirty="0" err="1" smtClean="0"/>
              <a:t>oluşması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ortamdan</a:t>
            </a:r>
            <a:r>
              <a:rPr lang="en-US" dirty="0" smtClean="0"/>
              <a:t> </a:t>
            </a:r>
            <a:r>
              <a:rPr lang="en-US" dirty="0" err="1" smtClean="0"/>
              <a:t>kaybolmaları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inaktive</a:t>
            </a:r>
            <a:r>
              <a:rPr lang="en-US" dirty="0" smtClean="0"/>
              <a:t> </a:t>
            </a:r>
            <a:r>
              <a:rPr lang="en-US" dirty="0" err="1" smtClean="0"/>
              <a:t>olmaları</a:t>
            </a:r>
            <a:r>
              <a:rPr lang="en-US" dirty="0" smtClean="0"/>
              <a:t> </a:t>
            </a:r>
            <a:r>
              <a:rPr lang="en-US" dirty="0" err="1" smtClean="0"/>
              <a:t>gerekir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Tümör</a:t>
            </a:r>
            <a:r>
              <a:rPr lang="en-US" dirty="0" smtClean="0"/>
              <a:t> </a:t>
            </a:r>
            <a:r>
              <a:rPr lang="en-US" dirty="0" err="1" smtClean="0"/>
              <a:t>oluşumunda</a:t>
            </a:r>
            <a:r>
              <a:rPr lang="en-US" dirty="0" smtClean="0"/>
              <a:t> </a:t>
            </a:r>
            <a:r>
              <a:rPr lang="en-US" dirty="0" err="1" smtClean="0"/>
              <a:t>onkogenlerin</a:t>
            </a:r>
            <a:r>
              <a:rPr lang="en-US" dirty="0" smtClean="0"/>
              <a:t> </a:t>
            </a:r>
            <a:r>
              <a:rPr lang="en-US" dirty="0" err="1" smtClean="0"/>
              <a:t>aktifleşmesi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tumör</a:t>
            </a:r>
            <a:r>
              <a:rPr lang="en-US" dirty="0" smtClean="0"/>
              <a:t> </a:t>
            </a:r>
            <a:r>
              <a:rPr lang="en-US" dirty="0" err="1" smtClean="0"/>
              <a:t>baskılayıcıların</a:t>
            </a:r>
            <a:r>
              <a:rPr lang="en-US" dirty="0" smtClean="0"/>
              <a:t> </a:t>
            </a:r>
            <a:r>
              <a:rPr lang="en-US" dirty="0" err="1" smtClean="0"/>
              <a:t>inaktive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 da </a:t>
            </a:r>
            <a:r>
              <a:rPr lang="en-US" dirty="0" err="1" smtClean="0"/>
              <a:t>önemlidir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8993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Tümör</a:t>
            </a:r>
            <a:r>
              <a:rPr lang="en-US" dirty="0" smtClean="0"/>
              <a:t> </a:t>
            </a:r>
            <a:r>
              <a:rPr lang="en-US" dirty="0" err="1" smtClean="0"/>
              <a:t>baskılayıcı</a:t>
            </a:r>
            <a:r>
              <a:rPr lang="en-US" dirty="0" smtClean="0"/>
              <a:t> gen </a:t>
            </a:r>
            <a:r>
              <a:rPr lang="en-US" dirty="0" err="1" smtClean="0"/>
              <a:t>hipotezi</a:t>
            </a:r>
            <a:r>
              <a:rPr lang="en-US" dirty="0" smtClean="0"/>
              <a:t> </a:t>
            </a:r>
            <a:r>
              <a:rPr lang="en-US" dirty="0" err="1" smtClean="0"/>
              <a:t>pediatrik</a:t>
            </a:r>
            <a:r>
              <a:rPr lang="en-US" dirty="0" smtClean="0"/>
              <a:t> retinoblastoma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doğrulandı</a:t>
            </a:r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2119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figure_07_03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304800"/>
            <a:ext cx="6300788" cy="6246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059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figure_07_03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" y="279400"/>
            <a:ext cx="6027738" cy="631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987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figure_07_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78606"/>
            <a:ext cx="7694785" cy="5893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48400" y="815876"/>
            <a:ext cx="2819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Hastalık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gözde</a:t>
            </a:r>
            <a:r>
              <a:rPr lang="en-US" dirty="0" smtClean="0"/>
              <a:t> </a:t>
            </a:r>
            <a:r>
              <a:rPr lang="en-US" dirty="0" err="1" smtClean="0"/>
              <a:t>olursa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ailevi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unilateral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spo</a:t>
            </a:r>
            <a:r>
              <a:rPr lang="tr-TR" dirty="0" smtClean="0"/>
              <a:t>r</a:t>
            </a:r>
            <a:r>
              <a:rPr lang="en-US" dirty="0" err="1" smtClean="0"/>
              <a:t>adik</a:t>
            </a:r>
            <a:r>
              <a:rPr lang="en-US" dirty="0" smtClean="0"/>
              <a:t>. </a:t>
            </a:r>
            <a:r>
              <a:rPr lang="en-US" dirty="0" err="1" smtClean="0"/>
              <a:t>Ailevi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her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gözde</a:t>
            </a:r>
            <a:r>
              <a:rPr lang="en-US" dirty="0" smtClean="0"/>
              <a:t> de </a:t>
            </a:r>
            <a:r>
              <a:rPr lang="en-US" dirty="0" err="1" smtClean="0"/>
              <a:t>oluyor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bilateral </a:t>
            </a:r>
            <a:r>
              <a:rPr lang="en-US" dirty="0" err="1" smtClean="0"/>
              <a:t>deniyor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Bilaterallerin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kanser</a:t>
            </a:r>
            <a:r>
              <a:rPr lang="en-US" dirty="0" smtClean="0"/>
              <a:t> </a:t>
            </a:r>
            <a:r>
              <a:rPr lang="en-US" dirty="0" err="1" smtClean="0"/>
              <a:t>geliştirme</a:t>
            </a:r>
            <a:r>
              <a:rPr lang="en-US" dirty="0" smtClean="0"/>
              <a:t> </a:t>
            </a:r>
            <a:r>
              <a:rPr lang="en-US" dirty="0" err="1" smtClean="0"/>
              <a:t>potansiyelleri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34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 descr="figure_07_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72256"/>
            <a:ext cx="4868863" cy="631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91200" y="1923871"/>
            <a:ext cx="297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Retinoblastoma </a:t>
            </a:r>
            <a:r>
              <a:rPr lang="en-US" b="1" dirty="0" err="1" smtClean="0"/>
              <a:t>oluşumunun</a:t>
            </a:r>
            <a:r>
              <a:rPr lang="en-US" b="1" dirty="0" smtClean="0"/>
              <a:t> </a:t>
            </a:r>
            <a:r>
              <a:rPr lang="en-US" b="1" dirty="0" err="1" smtClean="0"/>
              <a:t>dinamiği</a:t>
            </a:r>
            <a:r>
              <a:rPr lang="en-US" b="1" dirty="0" smtClean="0"/>
              <a:t>. </a:t>
            </a:r>
            <a:r>
              <a:rPr lang="en-US" dirty="0" err="1" smtClean="0"/>
              <a:t>Afred</a:t>
            </a:r>
            <a:r>
              <a:rPr lang="en-US" dirty="0" smtClean="0"/>
              <a:t> Knudson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otaya</a:t>
            </a:r>
            <a:r>
              <a:rPr lang="en-US" dirty="0" smtClean="0"/>
              <a:t> </a:t>
            </a:r>
            <a:r>
              <a:rPr lang="en-US" dirty="0" err="1" smtClean="0"/>
              <a:t>atılmış</a:t>
            </a:r>
            <a:r>
              <a:rPr lang="en-US" dirty="0" smtClean="0"/>
              <a:t> one-hit </a:t>
            </a:r>
            <a:r>
              <a:rPr lang="en-US" dirty="0" err="1" smtClean="0"/>
              <a:t>ve</a:t>
            </a:r>
            <a:r>
              <a:rPr lang="en-US" dirty="0" smtClean="0"/>
              <a:t> two-hit </a:t>
            </a:r>
            <a:r>
              <a:rPr lang="en-US" dirty="0" err="1" smtClean="0"/>
              <a:t>kinetiği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08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 descr="figure_07_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2159000"/>
            <a:ext cx="8524875" cy="255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3400" y="5410200"/>
            <a:ext cx="716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Yabanıl</a:t>
            </a:r>
            <a:r>
              <a:rPr lang="en-US" b="1" dirty="0" smtClean="0"/>
              <a:t> tip </a:t>
            </a:r>
            <a:r>
              <a:rPr lang="en-US" b="1" dirty="0" err="1" smtClean="0"/>
              <a:t>Rb</a:t>
            </a:r>
            <a:r>
              <a:rPr lang="en-US" b="1" dirty="0" smtClean="0"/>
              <a:t> </a:t>
            </a:r>
            <a:r>
              <a:rPr lang="en-US" b="1" dirty="0" err="1" smtClean="0"/>
              <a:t>alelinin</a:t>
            </a:r>
            <a:r>
              <a:rPr lang="en-US" b="1" dirty="0" smtClean="0"/>
              <a:t> </a:t>
            </a:r>
            <a:r>
              <a:rPr lang="en-US" b="1" dirty="0" err="1" smtClean="0"/>
              <a:t>eliminasyonu</a:t>
            </a:r>
            <a:r>
              <a:rPr lang="en-US" b="1" dirty="0" smtClean="0"/>
              <a:t>. </a:t>
            </a:r>
            <a:r>
              <a:rPr lang="en-US" dirty="0" err="1" smtClean="0"/>
              <a:t>Mitotik</a:t>
            </a:r>
            <a:r>
              <a:rPr lang="en-US" dirty="0" smtClean="0"/>
              <a:t> </a:t>
            </a:r>
            <a:r>
              <a:rPr lang="en-US" dirty="0" err="1" smtClean="0"/>
              <a:t>rekombinasyon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sonucunda</a:t>
            </a:r>
            <a:r>
              <a:rPr lang="en-US" dirty="0" smtClean="0"/>
              <a:t> LOH, loss of </a:t>
            </a:r>
            <a:r>
              <a:rPr lang="en-US" dirty="0" err="1" smtClean="0"/>
              <a:t>heterozygosity</a:t>
            </a:r>
            <a:r>
              <a:rPr lang="en-US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3729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figure_07_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43" y="457200"/>
            <a:ext cx="8520113" cy="410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502920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Kromozomal</a:t>
            </a:r>
            <a:r>
              <a:rPr lang="en-US" dirty="0" smtClean="0"/>
              <a:t> </a:t>
            </a:r>
            <a:r>
              <a:rPr lang="en-US" dirty="0" err="1" smtClean="0"/>
              <a:t>nondisjuction</a:t>
            </a:r>
            <a:r>
              <a:rPr lang="en-US" dirty="0" smtClean="0"/>
              <a:t> and LOH. Retinoblastoma </a:t>
            </a:r>
            <a:r>
              <a:rPr lang="en-US" dirty="0" err="1" smtClean="0"/>
              <a:t>gelişiminde</a:t>
            </a:r>
            <a:r>
              <a:rPr lang="en-US" dirty="0" smtClean="0"/>
              <a:t> </a:t>
            </a:r>
            <a:r>
              <a:rPr lang="en-US" dirty="0" err="1" smtClean="0"/>
              <a:t>meydana</a:t>
            </a:r>
            <a:r>
              <a:rPr lang="en-US" dirty="0" smtClean="0"/>
              <a:t> </a:t>
            </a:r>
            <a:r>
              <a:rPr lang="en-US" dirty="0" err="1" smtClean="0"/>
              <a:t>gelebilecek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başka</a:t>
            </a:r>
            <a:r>
              <a:rPr lang="en-US" dirty="0" smtClean="0"/>
              <a:t> LOH </a:t>
            </a:r>
            <a:r>
              <a:rPr lang="en-US" dirty="0" err="1" smtClean="0"/>
              <a:t>mekanizması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23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Virüs çalışmaları yeniden başladı…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Virüs ve kanser ilişkisi ile ilgili varsayımlar uzun yıllar sessizliğe gömüldü ve kanserin virüsler ile oluşan enfeksiyon hastalığı değil kimyasallar ile oluşan bir hastalık olduğuna karar verildi.</a:t>
            </a:r>
          </a:p>
          <a:p>
            <a:r>
              <a:rPr lang="tr-TR" sz="2400" dirty="0" smtClean="0"/>
              <a:t>1960’lı yıllara kadar RSV çalışmaları devam etmedi.</a:t>
            </a:r>
          </a:p>
          <a:p>
            <a:r>
              <a:rPr lang="tr-TR" sz="2400" dirty="0" err="1" smtClean="0"/>
              <a:t>CalTech’te</a:t>
            </a:r>
            <a:r>
              <a:rPr lang="tr-TR" sz="2400" dirty="0" smtClean="0"/>
              <a:t> araştırmalarını sürdüren </a:t>
            </a:r>
            <a:r>
              <a:rPr lang="tr-TR" sz="2400" dirty="0" err="1" smtClean="0"/>
              <a:t>Renato</a:t>
            </a:r>
            <a:r>
              <a:rPr lang="tr-TR" sz="2400" dirty="0" smtClean="0"/>
              <a:t> </a:t>
            </a:r>
            <a:r>
              <a:rPr lang="tr-TR" sz="2400" dirty="0" err="1" smtClean="0"/>
              <a:t>Dulbecco</a:t>
            </a:r>
            <a:r>
              <a:rPr lang="tr-TR" sz="2400" dirty="0" smtClean="0"/>
              <a:t> tavuk </a:t>
            </a:r>
            <a:r>
              <a:rPr lang="tr-TR" sz="2400" dirty="0" err="1" smtClean="0"/>
              <a:t>embryo</a:t>
            </a:r>
            <a:r>
              <a:rPr lang="tr-TR" sz="2400" dirty="0" smtClean="0"/>
              <a:t> </a:t>
            </a:r>
            <a:r>
              <a:rPr lang="tr-TR" sz="2400" dirty="0" err="1" smtClean="0"/>
              <a:t>fibroblastlarının</a:t>
            </a:r>
            <a:r>
              <a:rPr lang="tr-TR" sz="2400" dirty="0" smtClean="0"/>
              <a:t> üzerine RSV konulduğunda hücrelerin yaşadığını ve ölümsüzleştiğini gördü.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34586204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İki</a:t>
            </a:r>
            <a:r>
              <a:rPr lang="en-US" sz="3200" b="1" dirty="0" smtClean="0"/>
              <a:t> hit </a:t>
            </a:r>
            <a:r>
              <a:rPr lang="en-US" sz="3200" b="1" dirty="0" err="1" smtClean="0"/>
              <a:t>hipotezi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ve</a:t>
            </a:r>
            <a:r>
              <a:rPr lang="en-US" sz="3200" b="1" dirty="0" smtClean="0"/>
              <a:t> LOH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Knudson’ın</a:t>
            </a:r>
            <a:r>
              <a:rPr lang="en-US" sz="2400" dirty="0" smtClean="0"/>
              <a:t> two hit </a:t>
            </a:r>
            <a:r>
              <a:rPr lang="en-US" sz="2400" dirty="0" err="1" smtClean="0"/>
              <a:t>hipotezindeki</a:t>
            </a:r>
            <a:r>
              <a:rPr lang="en-US" sz="2400" dirty="0" smtClean="0"/>
              <a:t> en </a:t>
            </a:r>
            <a:r>
              <a:rPr lang="en-US" sz="2400" dirty="0" err="1" smtClean="0"/>
              <a:t>büyük</a:t>
            </a:r>
            <a:r>
              <a:rPr lang="en-US" sz="2400" dirty="0" smtClean="0"/>
              <a:t> </a:t>
            </a:r>
            <a:r>
              <a:rPr lang="en-US" sz="2400" dirty="0" err="1" smtClean="0"/>
              <a:t>sorun</a:t>
            </a:r>
            <a:r>
              <a:rPr lang="en-US" sz="2400" dirty="0" smtClean="0"/>
              <a:t> </a:t>
            </a:r>
            <a:r>
              <a:rPr lang="en-US" sz="2400" dirty="0" err="1" smtClean="0"/>
              <a:t>ikinci</a:t>
            </a:r>
            <a:r>
              <a:rPr lang="en-US" sz="2400" dirty="0" smtClean="0"/>
              <a:t> </a:t>
            </a:r>
            <a:r>
              <a:rPr lang="en-US" sz="2400" dirty="0" err="1" smtClean="0"/>
              <a:t>inaktivasyonun</a:t>
            </a:r>
            <a:r>
              <a:rPr lang="en-US" sz="2400" dirty="0" smtClean="0"/>
              <a:t> </a:t>
            </a:r>
            <a:r>
              <a:rPr lang="en-US" sz="2400" dirty="0" err="1" smtClean="0"/>
              <a:t>mutasyon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elde</a:t>
            </a:r>
            <a:r>
              <a:rPr lang="en-US" sz="2400" dirty="0" smtClean="0"/>
              <a:t> </a:t>
            </a:r>
            <a:r>
              <a:rPr lang="en-US" sz="2400" dirty="0" err="1" smtClean="0"/>
              <a:t>edilmesi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sorgulandı</a:t>
            </a:r>
            <a:r>
              <a:rPr lang="en-US" sz="2400" dirty="0" smtClean="0"/>
              <a:t>. </a:t>
            </a:r>
          </a:p>
          <a:p>
            <a:r>
              <a:rPr lang="en-US" sz="2400" dirty="0" err="1" smtClean="0"/>
              <a:t>Mutasyonlar</a:t>
            </a:r>
            <a:r>
              <a:rPr lang="en-US" sz="2400" dirty="0" smtClean="0"/>
              <a:t> </a:t>
            </a:r>
            <a:r>
              <a:rPr lang="en-US" sz="2400" dirty="0" err="1" smtClean="0"/>
              <a:t>seyrek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gerçekleşen</a:t>
            </a:r>
            <a:r>
              <a:rPr lang="en-US" sz="2400" dirty="0" smtClean="0"/>
              <a:t> </a:t>
            </a:r>
            <a:r>
              <a:rPr lang="en-US" sz="2400" dirty="0" err="1" smtClean="0"/>
              <a:t>olaylardır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Bu </a:t>
            </a:r>
            <a:r>
              <a:rPr lang="en-US" sz="2400" dirty="0" err="1" smtClean="0"/>
              <a:t>sebeple</a:t>
            </a:r>
            <a:r>
              <a:rPr lang="en-US" sz="2400" dirty="0" smtClean="0"/>
              <a:t> </a:t>
            </a:r>
            <a:r>
              <a:rPr lang="en-US" sz="2400" dirty="0" err="1" smtClean="0"/>
              <a:t>mutasyon</a:t>
            </a:r>
            <a:r>
              <a:rPr lang="en-US" sz="2400" dirty="0" smtClean="0"/>
              <a:t> </a:t>
            </a:r>
            <a:r>
              <a:rPr lang="en-US" sz="2400" dirty="0" err="1" smtClean="0"/>
              <a:t>gibi</a:t>
            </a:r>
            <a:r>
              <a:rPr lang="en-US" sz="2400" dirty="0" smtClean="0"/>
              <a:t> nadir </a:t>
            </a:r>
            <a:r>
              <a:rPr lang="en-US" sz="2400" dirty="0" err="1" smtClean="0"/>
              <a:t>olan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olay</a:t>
            </a:r>
            <a:r>
              <a:rPr lang="en-US" sz="2400" dirty="0" smtClean="0"/>
              <a:t> </a:t>
            </a:r>
            <a:r>
              <a:rPr lang="en-US" sz="2400" dirty="0" err="1" smtClean="0"/>
              <a:t>yerine</a:t>
            </a:r>
            <a:r>
              <a:rPr lang="en-US" sz="2400" dirty="0" smtClean="0"/>
              <a:t> LOH </a:t>
            </a:r>
            <a:r>
              <a:rPr lang="en-US" sz="2400" dirty="0" err="1" smtClean="0"/>
              <a:t>ibi</a:t>
            </a:r>
            <a:r>
              <a:rPr lang="en-US" sz="2400" dirty="0" smtClean="0"/>
              <a:t> </a:t>
            </a:r>
            <a:r>
              <a:rPr lang="en-US" sz="2400" dirty="0" err="1" smtClean="0"/>
              <a:t>çok</a:t>
            </a:r>
            <a:r>
              <a:rPr lang="en-US" sz="2400" dirty="0" smtClean="0"/>
              <a:t> </a:t>
            </a: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sık</a:t>
            </a:r>
            <a:r>
              <a:rPr lang="en-US" sz="2400" dirty="0" smtClean="0"/>
              <a:t> </a:t>
            </a:r>
            <a:r>
              <a:rPr lang="en-US" sz="2400" dirty="0" err="1" smtClean="0"/>
              <a:t>rastlanan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moleküler</a:t>
            </a:r>
            <a:r>
              <a:rPr lang="en-US" sz="2400" dirty="0" smtClean="0"/>
              <a:t> </a:t>
            </a:r>
            <a:r>
              <a:rPr lang="en-US" sz="2400" dirty="0" err="1" smtClean="0"/>
              <a:t>mekanizma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açıklamak</a:t>
            </a:r>
            <a:r>
              <a:rPr lang="en-US" sz="2400" dirty="0" smtClean="0"/>
              <a:t> </a:t>
            </a: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doğru</a:t>
            </a:r>
            <a:r>
              <a:rPr lang="en-US" sz="2400" dirty="0" smtClean="0"/>
              <a:t> </a:t>
            </a:r>
            <a:r>
              <a:rPr lang="en-US" sz="2400" dirty="0" err="1" smtClean="0"/>
              <a:t>oldu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5201450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 descr="figure_07_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2298700"/>
            <a:ext cx="8410575" cy="225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317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 descr="figure_07_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8524875" cy="410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1000" y="4876800"/>
            <a:ext cx="8610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Rb</a:t>
            </a:r>
            <a:r>
              <a:rPr lang="en-US" dirty="0" smtClean="0"/>
              <a:t> </a:t>
            </a:r>
            <a:r>
              <a:rPr lang="en-US" dirty="0" err="1" smtClean="0"/>
              <a:t>lokusunda</a:t>
            </a:r>
            <a:r>
              <a:rPr lang="en-US" dirty="0" smtClean="0"/>
              <a:t> </a:t>
            </a:r>
            <a:r>
              <a:rPr lang="en-US" dirty="0" err="1" smtClean="0"/>
              <a:t>gerçekleşen</a:t>
            </a:r>
            <a:r>
              <a:rPr lang="en-US" dirty="0" smtClean="0"/>
              <a:t> </a:t>
            </a:r>
            <a:r>
              <a:rPr lang="en-US" dirty="0" err="1" smtClean="0"/>
              <a:t>LOH’in</a:t>
            </a:r>
            <a:r>
              <a:rPr lang="en-US" dirty="0" smtClean="0"/>
              <a:t> </a:t>
            </a:r>
            <a:r>
              <a:rPr lang="en-US" dirty="0" err="1" smtClean="0"/>
              <a:t>demonstrasyonu</a:t>
            </a:r>
            <a:r>
              <a:rPr lang="en-US" dirty="0" smtClean="0"/>
              <a:t>. 1978 </a:t>
            </a:r>
            <a:r>
              <a:rPr lang="en-US" dirty="0" err="1" smtClean="0"/>
              <a:t>yılında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çalışmalar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Rb</a:t>
            </a:r>
            <a:r>
              <a:rPr lang="en-US" dirty="0" smtClean="0"/>
              <a:t> </a:t>
            </a:r>
            <a:r>
              <a:rPr lang="en-US" dirty="0" err="1" smtClean="0"/>
              <a:t>geninin</a:t>
            </a:r>
            <a:r>
              <a:rPr lang="en-US" dirty="0" smtClean="0"/>
              <a:t> </a:t>
            </a:r>
            <a:r>
              <a:rPr lang="en-US" dirty="0" err="1" smtClean="0"/>
              <a:t>kromozomal</a:t>
            </a:r>
            <a:r>
              <a:rPr lang="en-US" dirty="0" smtClean="0"/>
              <a:t> </a:t>
            </a:r>
            <a:r>
              <a:rPr lang="en-US" dirty="0" err="1" smtClean="0"/>
              <a:t>lokasyonu</a:t>
            </a:r>
            <a:r>
              <a:rPr lang="en-US" dirty="0" smtClean="0"/>
              <a:t> </a:t>
            </a:r>
            <a:r>
              <a:rPr lang="en-US" dirty="0" err="1" smtClean="0"/>
              <a:t>belirlenmeye</a:t>
            </a:r>
            <a:r>
              <a:rPr lang="en-US" dirty="0" smtClean="0"/>
              <a:t> </a:t>
            </a:r>
            <a:r>
              <a:rPr lang="en-US" dirty="0" err="1" smtClean="0"/>
              <a:t>çalışıldı</a:t>
            </a:r>
            <a:r>
              <a:rPr lang="en-US" dirty="0" smtClean="0"/>
              <a:t>. </a:t>
            </a:r>
            <a:r>
              <a:rPr lang="en-US" dirty="0" err="1" smtClean="0"/>
              <a:t>Rb</a:t>
            </a:r>
            <a:r>
              <a:rPr lang="en-US" dirty="0" smtClean="0"/>
              <a:t> </a:t>
            </a:r>
            <a:r>
              <a:rPr lang="en-US" dirty="0" err="1" smtClean="0"/>
              <a:t>hastalarından</a:t>
            </a:r>
            <a:r>
              <a:rPr lang="en-US" dirty="0" smtClean="0"/>
              <a:t>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edilen</a:t>
            </a:r>
            <a:r>
              <a:rPr lang="en-US" dirty="0" smtClean="0"/>
              <a:t> </a:t>
            </a:r>
            <a:r>
              <a:rPr lang="en-US" dirty="0" err="1" smtClean="0"/>
              <a:t>metafaz</a:t>
            </a:r>
            <a:r>
              <a:rPr lang="en-US" dirty="0" smtClean="0"/>
              <a:t> </a:t>
            </a:r>
            <a:r>
              <a:rPr lang="en-US" dirty="0" err="1" smtClean="0"/>
              <a:t>kromozomlarında</a:t>
            </a:r>
            <a:r>
              <a:rPr lang="en-US" dirty="0" smtClean="0"/>
              <a:t> 13. </a:t>
            </a:r>
            <a:r>
              <a:rPr lang="en-US" dirty="0" err="1" smtClean="0"/>
              <a:t>kromozomun</a:t>
            </a:r>
            <a:r>
              <a:rPr lang="en-US" dirty="0" smtClean="0"/>
              <a:t> q </a:t>
            </a:r>
            <a:r>
              <a:rPr lang="en-US" dirty="0" err="1" smtClean="0"/>
              <a:t>kolunda</a:t>
            </a:r>
            <a:r>
              <a:rPr lang="en-US" dirty="0" smtClean="0"/>
              <a:t> </a:t>
            </a:r>
            <a:r>
              <a:rPr lang="en-US" dirty="0" err="1" smtClean="0"/>
              <a:t>delesyonlar</a:t>
            </a:r>
            <a:r>
              <a:rPr lang="en-US" dirty="0" smtClean="0"/>
              <a:t> </a:t>
            </a:r>
            <a:r>
              <a:rPr lang="en-US" dirty="0" err="1" smtClean="0"/>
              <a:t>saptanmasına</a:t>
            </a:r>
            <a:r>
              <a:rPr lang="en-US" dirty="0" smtClean="0"/>
              <a:t> </a:t>
            </a:r>
            <a:r>
              <a:rPr lang="en-US" dirty="0" err="1" smtClean="0"/>
              <a:t>karşın</a:t>
            </a:r>
            <a:r>
              <a:rPr lang="en-US" dirty="0" smtClean="0"/>
              <a:t> </a:t>
            </a:r>
            <a:r>
              <a:rPr lang="en-US" dirty="0" err="1" smtClean="0"/>
              <a:t>Rb’nin</a:t>
            </a:r>
            <a:r>
              <a:rPr lang="en-US" dirty="0" smtClean="0"/>
              <a:t> tam </a:t>
            </a:r>
            <a:r>
              <a:rPr lang="en-US" dirty="0" err="1" smtClean="0"/>
              <a:t>yeri</a:t>
            </a:r>
            <a:r>
              <a:rPr lang="en-US" dirty="0" smtClean="0"/>
              <a:t> </a:t>
            </a:r>
            <a:r>
              <a:rPr lang="en-US" dirty="0" err="1" smtClean="0"/>
              <a:t>saptanamamıştı</a:t>
            </a:r>
            <a:r>
              <a:rPr lang="en-US" dirty="0" smtClean="0"/>
              <a:t>.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lokasyonda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bilenen</a:t>
            </a:r>
            <a:r>
              <a:rPr lang="en-US" dirty="0" smtClean="0"/>
              <a:t> esterase D </a:t>
            </a:r>
            <a:r>
              <a:rPr lang="en-US" dirty="0" err="1" smtClean="0"/>
              <a:t>geni</a:t>
            </a:r>
            <a:r>
              <a:rPr lang="en-US" dirty="0" smtClean="0"/>
              <a:t> </a:t>
            </a:r>
            <a:r>
              <a:rPr lang="en-US" dirty="0" err="1" smtClean="0"/>
              <a:t>sayesinde</a:t>
            </a:r>
            <a:r>
              <a:rPr lang="en-US" dirty="0" smtClean="0"/>
              <a:t> </a:t>
            </a:r>
            <a:r>
              <a:rPr lang="en-US" dirty="0" err="1" smtClean="0"/>
              <a:t>lokus</a:t>
            </a:r>
            <a:r>
              <a:rPr lang="en-US" dirty="0" smtClean="0"/>
              <a:t> </a:t>
            </a:r>
            <a:r>
              <a:rPr lang="en-US" dirty="0" err="1" smtClean="0"/>
              <a:t>takip</a:t>
            </a:r>
            <a:r>
              <a:rPr lang="en-US" dirty="0" smtClean="0"/>
              <a:t> </a:t>
            </a:r>
            <a:r>
              <a:rPr lang="en-US" dirty="0" err="1" smtClean="0"/>
              <a:t>edildi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Rb’nin</a:t>
            </a:r>
            <a:r>
              <a:rPr lang="en-US" dirty="0" smtClean="0"/>
              <a:t> de LOH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kaybolduğu</a:t>
            </a:r>
            <a:r>
              <a:rPr lang="en-US" dirty="0" smtClean="0"/>
              <a:t> </a:t>
            </a:r>
            <a:r>
              <a:rPr lang="en-US" dirty="0" err="1" smtClean="0"/>
              <a:t>bulundu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12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6" name="Picture 2" descr="table_07_01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279400"/>
            <a:ext cx="8153400" cy="631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055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0" name="Picture 2" descr="table_07_01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279400"/>
            <a:ext cx="8153400" cy="631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917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4" name="Picture 2" descr="table_07_01_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596900"/>
            <a:ext cx="8153400" cy="568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559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8" name="Picture 2" descr="table_07_01_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381000"/>
            <a:ext cx="8153400" cy="610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945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Tümör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baskılayıcı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genlerin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inaktivasyonunda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promotor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metillenmesi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önemli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bir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mekanizmadır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09719539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 descr="figure_07_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342900"/>
            <a:ext cx="8520113" cy="616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329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202" name="Picture 2" descr="table_07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0" y="406400"/>
            <a:ext cx="7050088" cy="605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107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figure_03_04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79400"/>
            <a:ext cx="4589463" cy="629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964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 descr="figure_07_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1524000"/>
            <a:ext cx="8494713" cy="381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2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NF1 </a:t>
            </a:r>
            <a:r>
              <a:rPr lang="en-US" dirty="0" err="1" smtClean="0"/>
              <a:t>proteini</a:t>
            </a:r>
            <a:r>
              <a:rPr lang="en-US" dirty="0" smtClean="0"/>
              <a:t> </a:t>
            </a:r>
            <a:r>
              <a:rPr lang="en-US" dirty="0" err="1" smtClean="0"/>
              <a:t>Ras</a:t>
            </a:r>
            <a:r>
              <a:rPr lang="en-US" dirty="0" smtClean="0"/>
              <a:t> </a:t>
            </a:r>
            <a:r>
              <a:rPr lang="en-US" dirty="0" err="1" smtClean="0"/>
              <a:t>sinyal</a:t>
            </a:r>
            <a:r>
              <a:rPr lang="en-US" dirty="0" smtClean="0"/>
              <a:t> </a:t>
            </a:r>
            <a:r>
              <a:rPr lang="en-US" dirty="0" err="1" smtClean="0"/>
              <a:t>yolağını</a:t>
            </a:r>
            <a:r>
              <a:rPr lang="en-US" dirty="0" smtClean="0"/>
              <a:t> </a:t>
            </a:r>
            <a:r>
              <a:rPr lang="en-US" dirty="0" err="1" smtClean="0"/>
              <a:t>negatif</a:t>
            </a:r>
            <a:r>
              <a:rPr lang="en-US" dirty="0" smtClean="0"/>
              <a:t> </a:t>
            </a:r>
            <a:r>
              <a:rPr lang="en-US" dirty="0" err="1" smtClean="0"/>
              <a:t>yönde</a:t>
            </a:r>
            <a:r>
              <a:rPr lang="en-US" dirty="0" smtClean="0"/>
              <a:t> </a:t>
            </a:r>
            <a:r>
              <a:rPr lang="en-US" dirty="0" err="1" smtClean="0"/>
              <a:t>düzenler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79152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NF1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NF1 </a:t>
            </a:r>
            <a:r>
              <a:rPr lang="en-US" dirty="0" err="1" smtClean="0"/>
              <a:t>geninin</a:t>
            </a:r>
            <a:r>
              <a:rPr lang="en-US" dirty="0" smtClean="0"/>
              <a:t> </a:t>
            </a:r>
            <a:r>
              <a:rPr lang="en-US" dirty="0" err="1" smtClean="0"/>
              <a:t>sorumlu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kanser</a:t>
            </a:r>
            <a:r>
              <a:rPr lang="en-US" dirty="0" smtClean="0"/>
              <a:t> </a:t>
            </a:r>
            <a:r>
              <a:rPr lang="en-US" dirty="0" err="1" smtClean="0"/>
              <a:t>çesidi</a:t>
            </a:r>
            <a:r>
              <a:rPr lang="en-US" dirty="0" smtClean="0"/>
              <a:t> </a:t>
            </a:r>
            <a:r>
              <a:rPr lang="en-US" dirty="0" err="1" smtClean="0"/>
              <a:t>neurofibrosarkomalardır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Rb</a:t>
            </a:r>
            <a:r>
              <a:rPr lang="en-US" dirty="0" smtClean="0"/>
              <a:t> </a:t>
            </a:r>
            <a:r>
              <a:rPr lang="en-US" dirty="0" err="1" smtClean="0"/>
              <a:t>durumunda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genellikle</a:t>
            </a:r>
            <a:r>
              <a:rPr lang="en-US" dirty="0" smtClean="0"/>
              <a:t> </a:t>
            </a:r>
            <a:r>
              <a:rPr lang="en-US" dirty="0" err="1" smtClean="0"/>
              <a:t>ailesel</a:t>
            </a:r>
            <a:r>
              <a:rPr lang="en-US" dirty="0" smtClean="0"/>
              <a:t> </a:t>
            </a:r>
            <a:r>
              <a:rPr lang="en-US" dirty="0" err="1" smtClean="0"/>
              <a:t>olmazlar</a:t>
            </a:r>
            <a:r>
              <a:rPr lang="en-US" dirty="0" smtClean="0"/>
              <a:t> </a:t>
            </a:r>
            <a:r>
              <a:rPr lang="en-US" dirty="0" err="1" smtClean="0"/>
              <a:t>sporadiktirler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İlk </a:t>
            </a:r>
            <a:r>
              <a:rPr lang="en-US" dirty="0" err="1" smtClean="0"/>
              <a:t>mutasyon</a:t>
            </a:r>
            <a:r>
              <a:rPr lang="en-US" dirty="0" smtClean="0"/>
              <a:t>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çoğunlukla</a:t>
            </a:r>
            <a:r>
              <a:rPr lang="en-US" dirty="0" smtClean="0"/>
              <a:t> </a:t>
            </a:r>
            <a:r>
              <a:rPr lang="en-US" i="1" dirty="0" smtClean="0"/>
              <a:t>de novo </a:t>
            </a:r>
            <a:r>
              <a:rPr lang="en-US" dirty="0" err="1" smtClean="0"/>
              <a:t>iken</a:t>
            </a:r>
            <a:r>
              <a:rPr lang="en-US" dirty="0" smtClean="0"/>
              <a:t> </a:t>
            </a:r>
            <a:r>
              <a:rPr lang="en-US" dirty="0" err="1" smtClean="0"/>
              <a:t>ikinci</a:t>
            </a:r>
            <a:r>
              <a:rPr lang="en-US" dirty="0" smtClean="0"/>
              <a:t> </a:t>
            </a:r>
            <a:r>
              <a:rPr lang="en-US" dirty="0" err="1" smtClean="0"/>
              <a:t>alel</a:t>
            </a:r>
            <a:r>
              <a:rPr lang="en-US" dirty="0" smtClean="0"/>
              <a:t> </a:t>
            </a:r>
            <a:r>
              <a:rPr lang="en-US" dirty="0" err="1" smtClean="0"/>
              <a:t>kaybı</a:t>
            </a:r>
            <a:r>
              <a:rPr lang="en-US" dirty="0" smtClean="0"/>
              <a:t> LOH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meydana</a:t>
            </a:r>
            <a:r>
              <a:rPr lang="en-US" dirty="0" smtClean="0"/>
              <a:t> </a:t>
            </a:r>
            <a:r>
              <a:rPr lang="en-US" dirty="0" err="1" smtClean="0"/>
              <a:t>gelir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781243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 descr="figure_07_20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9600"/>
            <a:ext cx="4027815" cy="511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5029200" y="914400"/>
            <a:ext cx="3733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Ras</a:t>
            </a:r>
            <a:r>
              <a:rPr lang="tr-TR" dirty="0" smtClean="0"/>
              <a:t> aktivasyonu </a:t>
            </a:r>
            <a:r>
              <a:rPr lang="tr-TR" dirty="0" err="1" smtClean="0"/>
              <a:t>guanine</a:t>
            </a:r>
            <a:r>
              <a:rPr lang="tr-TR" dirty="0" smtClean="0"/>
              <a:t> </a:t>
            </a:r>
            <a:r>
              <a:rPr lang="tr-TR" dirty="0" err="1" smtClean="0"/>
              <a:t>nucleotide</a:t>
            </a:r>
            <a:r>
              <a:rPr lang="tr-TR" dirty="0" smtClean="0"/>
              <a:t> </a:t>
            </a:r>
            <a:r>
              <a:rPr lang="tr-TR" dirty="0" err="1" smtClean="0"/>
              <a:t>exchange</a:t>
            </a:r>
            <a:r>
              <a:rPr lang="tr-TR" dirty="0" smtClean="0"/>
              <a:t> </a:t>
            </a:r>
            <a:r>
              <a:rPr lang="tr-TR" dirty="0" err="1" smtClean="0"/>
              <a:t>factor</a:t>
            </a:r>
            <a:r>
              <a:rPr lang="tr-TR" dirty="0" smtClean="0"/>
              <a:t> (GEF) ile olurken </a:t>
            </a:r>
            <a:r>
              <a:rPr lang="tr-TR" dirty="0" err="1" smtClean="0"/>
              <a:t>inaktivasyonu</a:t>
            </a:r>
            <a:r>
              <a:rPr lang="tr-TR" dirty="0" smtClean="0"/>
              <a:t> GTP-</a:t>
            </a:r>
            <a:r>
              <a:rPr lang="tr-TR" dirty="0" err="1" smtClean="0"/>
              <a:t>ase</a:t>
            </a:r>
            <a:r>
              <a:rPr lang="tr-TR" dirty="0" smtClean="0"/>
              <a:t> </a:t>
            </a:r>
            <a:r>
              <a:rPr lang="tr-TR" dirty="0" err="1" smtClean="0"/>
              <a:t>activating</a:t>
            </a:r>
            <a:r>
              <a:rPr lang="tr-TR" dirty="0" smtClean="0"/>
              <a:t> protein (GAP) ile gerçekleşir. NF-1 bir </a:t>
            </a:r>
            <a:r>
              <a:rPr lang="tr-TR" dirty="0" err="1" smtClean="0"/>
              <a:t>Ras</a:t>
            </a:r>
            <a:r>
              <a:rPr lang="tr-TR" dirty="0" smtClean="0"/>
              <a:t>-GTP-</a:t>
            </a:r>
            <a:r>
              <a:rPr lang="tr-TR" dirty="0" err="1" smtClean="0"/>
              <a:t>ase’dir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NF-1’de oluşacak mutasyonlar sürekli aktif </a:t>
            </a:r>
            <a:r>
              <a:rPr lang="tr-TR" dirty="0" err="1" smtClean="0"/>
              <a:t>Ras</a:t>
            </a:r>
            <a:r>
              <a:rPr lang="tr-TR" dirty="0" smtClean="0"/>
              <a:t> anlamına gelir ve sürekli hücre bölünmesi gerçekleşir.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821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Kolon Kanseri ve APC geni</a:t>
            </a:r>
            <a:endParaRPr lang="tr-TR" sz="36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054752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Kolon Kanseri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Her ne kadar kolon kanserlerinin büyük çoğunluğu </a:t>
            </a:r>
            <a:r>
              <a:rPr lang="tr-TR" sz="2400" dirty="0" err="1" smtClean="0"/>
              <a:t>sporadik</a:t>
            </a:r>
            <a:r>
              <a:rPr lang="tr-TR" sz="2400" dirty="0" smtClean="0"/>
              <a:t> olarak tanımlansa da (&gt;95%), hastaların bir grubunda </a:t>
            </a:r>
            <a:r>
              <a:rPr lang="tr-TR" sz="2400" dirty="0" err="1" smtClean="0"/>
              <a:t>kalıtılmış</a:t>
            </a:r>
            <a:r>
              <a:rPr lang="tr-TR" sz="2400" dirty="0" smtClean="0"/>
              <a:t> </a:t>
            </a:r>
            <a:r>
              <a:rPr lang="tr-TR" sz="2400" dirty="0" err="1" smtClean="0"/>
              <a:t>aleller</a:t>
            </a:r>
            <a:r>
              <a:rPr lang="tr-TR" sz="2400" dirty="0" smtClean="0"/>
              <a:t> olduğu bilinmektedir.</a:t>
            </a:r>
          </a:p>
          <a:p>
            <a:r>
              <a:rPr lang="tr-TR" sz="2400" dirty="0" smtClean="0"/>
              <a:t>Kalıtımsal </a:t>
            </a:r>
            <a:r>
              <a:rPr lang="tr-TR" sz="2400" dirty="0" err="1" smtClean="0"/>
              <a:t>kolın</a:t>
            </a:r>
            <a:r>
              <a:rPr lang="tr-TR" sz="2400" dirty="0" smtClean="0"/>
              <a:t> kanseri sendromuna </a:t>
            </a:r>
            <a:r>
              <a:rPr lang="tr-TR" sz="2400" dirty="0" err="1" smtClean="0"/>
              <a:t>Familial</a:t>
            </a:r>
            <a:r>
              <a:rPr lang="tr-TR" sz="2400" dirty="0" smtClean="0"/>
              <a:t> </a:t>
            </a:r>
            <a:r>
              <a:rPr lang="tr-TR" sz="2400" dirty="0" err="1" smtClean="0"/>
              <a:t>adenomatous</a:t>
            </a:r>
            <a:r>
              <a:rPr lang="tr-TR" sz="2400" dirty="0" smtClean="0"/>
              <a:t> </a:t>
            </a:r>
            <a:r>
              <a:rPr lang="tr-TR" sz="2400" dirty="0" err="1" smtClean="0"/>
              <a:t>polyposis</a:t>
            </a:r>
            <a:r>
              <a:rPr lang="tr-TR" sz="2400" dirty="0" smtClean="0"/>
              <a:t> (FAP) denir.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394047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 descr="figure_07_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55800"/>
            <a:ext cx="8531225" cy="294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155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 descr="figure_07_24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14400"/>
            <a:ext cx="5071335" cy="513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5680935" y="1066800"/>
            <a:ext cx="33106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/>
              <a:t>Beta-</a:t>
            </a:r>
            <a:r>
              <a:rPr lang="tr-TR" sz="1600" b="1" dirty="0" err="1"/>
              <a:t>C</a:t>
            </a:r>
            <a:r>
              <a:rPr lang="tr-TR" sz="1600" b="1" dirty="0" err="1" smtClean="0"/>
              <a:t>atenin</a:t>
            </a:r>
            <a:r>
              <a:rPr lang="tr-TR" sz="1600" b="1" dirty="0" smtClean="0"/>
              <a:t> ve kolon hücrelerinin oluşumu. </a:t>
            </a:r>
            <a:endParaRPr lang="tr-TR" sz="1600" b="1" dirty="0"/>
          </a:p>
        </p:txBody>
      </p:sp>
    </p:spTree>
    <p:extLst>
      <p:ext uri="{BB962C8B-B14F-4D97-AF65-F5344CB8AC3E}">
        <p14:creationId xmlns:p14="http://schemas.microsoft.com/office/powerpoint/2010/main" val="413155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2" descr="figure_07_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" y="317500"/>
            <a:ext cx="7453313" cy="623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820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 descr="figure_07_26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939800"/>
            <a:ext cx="8513763" cy="499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381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figure_03_04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57200"/>
            <a:ext cx="8077200" cy="4869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685800" y="5638800"/>
            <a:ext cx="815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Bebek </a:t>
            </a:r>
            <a:r>
              <a:rPr lang="tr-TR" dirty="0" err="1"/>
              <a:t>hamster</a:t>
            </a:r>
            <a:r>
              <a:rPr lang="tr-TR" dirty="0"/>
              <a:t> böbrek </a:t>
            </a:r>
            <a:r>
              <a:rPr lang="tr-TR" dirty="0" smtClean="0"/>
              <a:t>hücrelerini </a:t>
            </a:r>
            <a:r>
              <a:rPr lang="tr-TR" dirty="0" err="1" smtClean="0"/>
              <a:t>enfekte</a:t>
            </a:r>
            <a:r>
              <a:rPr lang="tr-TR" dirty="0" smtClean="0"/>
              <a:t> etmiş </a:t>
            </a:r>
            <a:r>
              <a:rPr lang="tr-TR" dirty="0" err="1" smtClean="0"/>
              <a:t>HIV’in</a:t>
            </a:r>
            <a:r>
              <a:rPr lang="tr-TR" dirty="0" smtClean="0"/>
              <a:t> </a:t>
            </a:r>
            <a:r>
              <a:rPr lang="tr-TR" dirty="0" err="1" smtClean="0"/>
              <a:t>Scanning</a:t>
            </a:r>
            <a:r>
              <a:rPr lang="tr-TR" dirty="0" smtClean="0"/>
              <a:t> </a:t>
            </a:r>
            <a:r>
              <a:rPr lang="tr-TR" dirty="0" err="1" smtClean="0"/>
              <a:t>electron</a:t>
            </a:r>
            <a:r>
              <a:rPr lang="tr-TR" dirty="0" smtClean="0"/>
              <a:t> </a:t>
            </a:r>
            <a:r>
              <a:rPr lang="tr-TR" dirty="0" err="1" smtClean="0"/>
              <a:t>microscope</a:t>
            </a:r>
            <a:r>
              <a:rPr lang="tr-TR" dirty="0" smtClean="0"/>
              <a:t> görüntüsü.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152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Picture 2" descr="figure_07_26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1803400"/>
            <a:ext cx="8524875" cy="325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955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1948</TotalTime>
  <Words>1667</Words>
  <Application>Microsoft Office PowerPoint</Application>
  <PresentationFormat>Ekran Gösterisi (4:3)</PresentationFormat>
  <Paragraphs>191</Paragraphs>
  <Slides>90</Slides>
  <Notes>66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90</vt:i4>
      </vt:variant>
    </vt:vector>
  </HeadingPairs>
  <TitlesOfParts>
    <vt:vector size="93" baseType="lpstr">
      <vt:lpstr>Arial</vt:lpstr>
      <vt:lpstr>Calibri</vt:lpstr>
      <vt:lpstr>Ofis Teması</vt:lpstr>
      <vt:lpstr>Tümör Virüsleri, Onkogenler ve Tümör baskılayıcı genler</vt:lpstr>
      <vt:lpstr>Tümör virüsleri</vt:lpstr>
      <vt:lpstr>Virüsler…</vt:lpstr>
      <vt:lpstr>PowerPoint Sunusu</vt:lpstr>
      <vt:lpstr>PowerPoint Sunusu</vt:lpstr>
      <vt:lpstr>PowerPoint Sunusu</vt:lpstr>
      <vt:lpstr>Virüs çalışmaları yeniden başladı…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Onkogenler</vt:lpstr>
      <vt:lpstr>Kanserin sebebi ne?</vt:lpstr>
      <vt:lpstr>Kanserin sebebi ne?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myc Onkogeni</vt:lpstr>
      <vt:lpstr>PowerPoint Sunusu</vt:lpstr>
      <vt:lpstr>PowerPoint Sunusu</vt:lpstr>
      <vt:lpstr>myc Onkogeni</vt:lpstr>
      <vt:lpstr>PowerPoint Sunusu</vt:lpstr>
      <vt:lpstr>myc Onkogeni</vt:lpstr>
      <vt:lpstr>PowerPoint Sunusu</vt:lpstr>
      <vt:lpstr>PowerPoint Sunusu</vt:lpstr>
      <vt:lpstr>PowerPoint Sunusu</vt:lpstr>
      <vt:lpstr>PowerPoint Sunusu</vt:lpstr>
      <vt:lpstr>PowerPoint Sunusu</vt:lpstr>
      <vt:lpstr>Tümör baskılayıcı genler</vt:lpstr>
      <vt:lpstr>Tümör Baskılayıcı Genler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İki hit hipotezi ve LOH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Tümör baskılayıcı genlerin inaktivasyonunda promotor metillenmesi önemli bir mekanizmadır</vt:lpstr>
      <vt:lpstr>PowerPoint Sunusu</vt:lpstr>
      <vt:lpstr>PowerPoint Sunusu</vt:lpstr>
      <vt:lpstr>PowerPoint Sunusu</vt:lpstr>
      <vt:lpstr>NF1 proteini Ras sinyal yolağını negatif yönde düzenler</vt:lpstr>
      <vt:lpstr>NF1</vt:lpstr>
      <vt:lpstr>PowerPoint Sunusu</vt:lpstr>
      <vt:lpstr>Kolon Kanseri ve APC geni</vt:lpstr>
      <vt:lpstr>Kolon Kanseri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Onkogenler, Tümör baskılayıcı genler ve Tümör Virüsleri</dc:title>
  <dc:creator>Bala Gür Dedeoğlu</dc:creator>
  <cp:lastModifiedBy>Bala GÜR DEDEOĞLU</cp:lastModifiedBy>
  <cp:revision>82</cp:revision>
  <dcterms:created xsi:type="dcterms:W3CDTF">2015-10-12T06:39:13Z</dcterms:created>
  <dcterms:modified xsi:type="dcterms:W3CDTF">2016-10-20T13:59:18Z</dcterms:modified>
</cp:coreProperties>
</file>