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0"/>
  </p:notesMasterIdLst>
  <p:sldIdLst>
    <p:sldId id="420" r:id="rId3"/>
    <p:sldId id="425" r:id="rId4"/>
    <p:sldId id="430" r:id="rId5"/>
    <p:sldId id="426" r:id="rId6"/>
    <p:sldId id="427" r:id="rId7"/>
    <p:sldId id="429" r:id="rId8"/>
    <p:sldId id="42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3A7C7-BE85-4E2E-94C0-014FD5C67ACE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44A-383B-462A-A82A-42035C1D3E37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01C-4CE4-4E9C-9296-C101781A2C55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935A5-F290-4799-B685-0EAE4776606D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BC3F0-F188-4DA3-ABEB-236279D2A018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1D986-4007-441D-93F6-8065975B15D4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59D9C-FDC9-4974-9CCD-A52108EAB7EC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724B-6EA3-40D2-B136-28F2CF15ED78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7236-6E51-4B20-989C-ED75DF59FF5C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2F6E2-D49D-47A5-AE7B-BE7B86C729A8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44A79-B2D5-4CEB-B3F4-C7AAFBC803DC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8E2B-C879-487D-B6D1-42FE7974C4ED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776E-7ADA-4B6D-B7AB-5A7F2517E476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95C2-0AB5-4886-9B82-6EAD6DFFF835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1AFAB-9C0C-4954-BA4E-33089D7A582D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33775-E618-44A0-9752-5812D4438886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81AB-38BE-4897-8841-1EE1069F6C47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3CD2-7F3C-4141-9F25-164BE6D4F44E}" type="datetime1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FD0B1-15E6-4F15-B001-AD1B99545FA6}" type="datetime1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5D04-5364-424A-90C3-055BE3B1C753}" type="datetime1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B25C-D804-4011-90A1-9C4C7F7440B5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19491-8435-4B2D-9774-6019261BBBA4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3D85E-5CF4-495D-A72E-E5A2DFC6B69D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E64DBF6-C8B7-405F-98D8-2BA33DADFBD5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Onuncu Hafta: </a:t>
            </a:r>
          </a:p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Ilke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</a:t>
            </a:r>
            <a:r>
              <a:rPr lang="tr-TR" sz="6000" dirty="0">
                <a:solidFill>
                  <a:prstClr val="black"/>
                </a:solidFill>
                <a:latin typeface="Vladimir Script" panose="03050402040407070305" pitchFamily="66" charset="0"/>
              </a:rPr>
              <a:t>4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: Çevre </a:t>
            </a:r>
            <a:r>
              <a:rPr lang="tr-TR" sz="6000" dirty="0">
                <a:solidFill>
                  <a:prstClr val="black"/>
                </a:solidFill>
                <a:latin typeface="Vladimir Script" panose="03050402040407070305" pitchFamily="66" charset="0"/>
              </a:rPr>
              <a:t>içinde, çevre hakkında ve çevre </a:t>
            </a:r>
            <a:r>
              <a:rPr lang="tr-TR" sz="6000">
                <a:solidFill>
                  <a:prstClr val="black"/>
                </a:solidFill>
                <a:latin typeface="Vladimir Script" panose="03050402040407070305" pitchFamily="66" charset="0"/>
              </a:rPr>
              <a:t>için </a:t>
            </a:r>
            <a:r>
              <a:rPr lang="tr-TR" sz="6000" smtClean="0">
                <a:solidFill>
                  <a:prstClr val="black"/>
                </a:solidFill>
                <a:latin typeface="Vladimir Script" panose="03050402040407070305" pitchFamily="66" charset="0"/>
              </a:rPr>
              <a:t>öğrenmek</a:t>
            </a:r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184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439982"/>
          </a:xfrm>
        </p:spPr>
        <p:txBody>
          <a:bodyPr>
            <a:normAutofit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2984938"/>
            <a:ext cx="10363200" cy="3034861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smtClean="0"/>
              <a:t> </a:t>
            </a:r>
            <a:r>
              <a:rPr lang="tr-TR" sz="3600" dirty="0" smtClean="0">
                <a:solidFill>
                  <a:srgbClr val="00B0F0"/>
                </a:solidFill>
              </a:rPr>
              <a:t>Çevre eğitimi; pek çok zaman çevre içinde, çevre hakkında, çevre için eğitim olarak tanımlanır. Çünkü …</a:t>
            </a:r>
            <a:endParaRPr lang="tr-TR" sz="3600" dirty="0">
              <a:solidFill>
                <a:srgbClr val="00B0F0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1492469" y="642919"/>
            <a:ext cx="8246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bilindik çevre </a:t>
            </a:r>
            <a:r>
              <a:rPr lang="tr-TR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eğitimi </a:t>
            </a:r>
            <a:r>
              <a:rPr lang="tr-TR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ilkesi</a:t>
            </a:r>
            <a:endParaRPr lang="tr-TR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2965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900855" y="1272662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tr-TR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</a:rPr>
              <a:t>*</a:t>
            </a:r>
            <a:r>
              <a:rPr kumimoji="0" lang="tr-TR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Çevre İçinde        </a:t>
            </a:r>
            <a:r>
              <a:rPr kumimoji="0" lang="tr-TR" sz="4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</a:t>
            </a:r>
            <a:r>
              <a:rPr kumimoji="0" lang="tr-TR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     </a:t>
            </a:r>
            <a:r>
              <a:rPr kumimoji="0" lang="tr-TR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</a:rPr>
              <a:t>Doğaya </a:t>
            </a:r>
            <a:r>
              <a:rPr kumimoji="0" lang="tr-TR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</a:rPr>
              <a:t>dokunarak,</a:t>
            </a:r>
            <a:endParaRPr kumimoji="0" lang="tr-TR" sz="2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endParaRPr kumimoji="0" lang="tr-TR" sz="2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tr-TR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</a:rPr>
              <a:t>**</a:t>
            </a:r>
            <a:r>
              <a:rPr kumimoji="0" lang="tr-TR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Çevre Hakkında                   </a:t>
            </a:r>
            <a:r>
              <a:rPr kumimoji="0" lang="tr-TR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</a:rPr>
              <a:t>İnsanın doğayla olan ilişkisini </a:t>
            </a:r>
            <a:r>
              <a:rPr kumimoji="0" lang="tr-TR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</a:rPr>
              <a:t>kavrayarak,</a:t>
            </a:r>
            <a:endParaRPr kumimoji="0" lang="tr-TR" sz="2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tr-TR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</a:rPr>
              <a:t>***</a:t>
            </a:r>
            <a:r>
              <a:rPr kumimoji="0" lang="tr-TR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Çevre İçin </a:t>
            </a:r>
            <a:r>
              <a:rPr kumimoji="0" lang="tr-TR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             </a:t>
            </a:r>
            <a:r>
              <a:rPr kumimoji="0" lang="tr-TR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</a:rPr>
              <a:t>Doğal </a:t>
            </a:r>
            <a:r>
              <a:rPr kumimoji="0" lang="tr-TR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</a:rPr>
              <a:t>çevrenin niteliğini korumaya ve iyileştirmeye </a:t>
            </a:r>
            <a:r>
              <a:rPr kumimoji="0" lang="tr-TR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</a:rPr>
              <a:t>yönelik,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lang="tr-TR" sz="2600" kern="0" dirty="0" smtClean="0">
                <a:solidFill>
                  <a:srgbClr val="0070C0"/>
                </a:solidFill>
                <a:latin typeface="Perpetua"/>
              </a:rPr>
              <a:t>öğrenme.</a:t>
            </a: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</a:endParaRPr>
          </a:p>
        </p:txBody>
      </p:sp>
      <p:sp>
        <p:nvSpPr>
          <p:cNvPr id="3" name="Sağ Ok 2"/>
          <p:cNvSpPr/>
          <p:nvPr/>
        </p:nvSpPr>
        <p:spPr>
          <a:xfrm>
            <a:off x="5117592" y="149394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ağ Ok 3"/>
          <p:cNvSpPr/>
          <p:nvPr/>
        </p:nvSpPr>
        <p:spPr>
          <a:xfrm>
            <a:off x="5606796" y="245771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ağ Ok 4"/>
          <p:cNvSpPr/>
          <p:nvPr/>
        </p:nvSpPr>
        <p:spPr>
          <a:xfrm>
            <a:off x="4970447" y="336244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015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439982"/>
          </a:xfrm>
        </p:spPr>
        <p:txBody>
          <a:bodyPr>
            <a:normAutofit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2984938"/>
            <a:ext cx="10363200" cy="3034861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smtClean="0"/>
              <a:t> </a:t>
            </a:r>
          </a:p>
          <a:p>
            <a:pPr marL="0" indent="0" algn="ctr">
              <a:buNone/>
            </a:pPr>
            <a:r>
              <a:rPr lang="tr-TR" sz="3600" dirty="0" smtClean="0">
                <a:solidFill>
                  <a:srgbClr val="00B0F0"/>
                </a:solidFill>
              </a:rPr>
              <a:t>*Öncelikle kitabın değil doğanın incelenmesi,</a:t>
            </a:r>
          </a:p>
          <a:p>
            <a:pPr marL="0" indent="0" algn="ctr">
              <a:buNone/>
            </a:pPr>
            <a:r>
              <a:rPr lang="tr-TR" sz="3600" dirty="0" smtClean="0">
                <a:solidFill>
                  <a:srgbClr val="00B0F0"/>
                </a:solidFill>
              </a:rPr>
              <a:t>*Araştırıcı, keşfedici yaklaşımlar,</a:t>
            </a:r>
          </a:p>
          <a:p>
            <a:pPr marL="0" indent="0" algn="ctr">
              <a:buNone/>
            </a:pPr>
            <a:r>
              <a:rPr lang="tr-TR" sz="3600" dirty="0" smtClean="0">
                <a:solidFill>
                  <a:srgbClr val="00B0F0"/>
                </a:solidFill>
              </a:rPr>
              <a:t>*Doğrudan çevreyle ve çevre sorunlarıyla ilgili yaşantılar yoluyla çevreyle ilgili bilgi ve becerileri geliştirme.</a:t>
            </a:r>
            <a:endParaRPr lang="tr-TR" sz="3600" dirty="0">
              <a:solidFill>
                <a:srgbClr val="00B0F0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1492469" y="642919"/>
            <a:ext cx="82468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Çevre içinde eğitim: </a:t>
            </a:r>
            <a:r>
              <a:rPr lang="tr-TR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Çevre öğrenmenin kaynağıdır</a:t>
            </a:r>
            <a:endParaRPr lang="tr-TR" sz="36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4449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199" y="274638"/>
            <a:ext cx="9774621" cy="1911514"/>
          </a:xfrm>
        </p:spPr>
        <p:txBody>
          <a:bodyPr>
            <a:normAutofit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3457903"/>
            <a:ext cx="10363200" cy="2561896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smtClean="0"/>
              <a:t> </a:t>
            </a:r>
            <a:r>
              <a:rPr lang="tr-TR" sz="3600" dirty="0" smtClean="0">
                <a:solidFill>
                  <a:srgbClr val="00B0F0"/>
                </a:solidFill>
              </a:rPr>
              <a:t>*Ekosistemin özelliklerinin keşfedilmesi,</a:t>
            </a:r>
          </a:p>
          <a:p>
            <a:pPr marL="0" indent="0" algn="ctr">
              <a:buNone/>
            </a:pPr>
            <a:r>
              <a:rPr lang="tr-TR" sz="3600" dirty="0" smtClean="0">
                <a:solidFill>
                  <a:srgbClr val="00B0F0"/>
                </a:solidFill>
              </a:rPr>
              <a:t>*İnsanın doğayla olan ilişkilerinin </a:t>
            </a:r>
            <a:r>
              <a:rPr lang="tr-TR" sz="3600" dirty="0" err="1" smtClean="0">
                <a:solidFill>
                  <a:srgbClr val="00B0F0"/>
                </a:solidFill>
              </a:rPr>
              <a:t>kavranılması</a:t>
            </a:r>
            <a:r>
              <a:rPr lang="tr-TR" sz="3600" dirty="0">
                <a:solidFill>
                  <a:srgbClr val="00B0F0"/>
                </a:solidFill>
              </a:rPr>
              <a:t>.</a:t>
            </a:r>
            <a:endParaRPr lang="tr-TR" sz="3600" dirty="0">
              <a:solidFill>
                <a:srgbClr val="00B0F0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1492469" y="642919"/>
            <a:ext cx="82468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Çevre hakkında eğitim: </a:t>
            </a:r>
            <a:r>
              <a:rPr lang="tr-TR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Doğa, çevre eğitiminin odak noktasını oluşturur</a:t>
            </a:r>
            <a:endParaRPr lang="tr-TR" sz="36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5597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199" y="274638"/>
            <a:ext cx="9774621" cy="1911514"/>
          </a:xfrm>
        </p:spPr>
        <p:txBody>
          <a:bodyPr>
            <a:normAutofit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2554433"/>
            <a:ext cx="10363200" cy="3465366"/>
          </a:xfrm>
        </p:spPr>
        <p:txBody>
          <a:bodyPr/>
          <a:lstStyle/>
          <a:p>
            <a:pPr marL="0" indent="0" algn="ctr">
              <a:buNone/>
            </a:pPr>
            <a:r>
              <a:rPr lang="tr-TR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Çevre eğitimi, doğal çevrenin niteliğini korumaya ve iyileştirmeye yönelik </a:t>
            </a:r>
            <a:r>
              <a:rPr lang="tr-TR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olmalıdır:</a:t>
            </a:r>
          </a:p>
          <a:p>
            <a:pPr marL="0" indent="0" algn="ctr">
              <a:buNone/>
            </a:pPr>
            <a:r>
              <a:rPr lang="tr-TR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*Çevreye yönelik ilginin artması,</a:t>
            </a:r>
          </a:p>
          <a:p>
            <a:pPr marL="0" indent="0" algn="ctr">
              <a:buNone/>
            </a:pPr>
            <a:r>
              <a:rPr lang="tr-TR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*Kişisel bir çevre anlayışının oluşması,</a:t>
            </a:r>
          </a:p>
          <a:p>
            <a:pPr marL="0" indent="0" algn="ctr">
              <a:buNone/>
            </a:pPr>
            <a:r>
              <a:rPr lang="tr-TR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*Çevre ahlakının gelişmesi.</a:t>
            </a:r>
          </a:p>
          <a:p>
            <a:pPr marL="0" indent="0" algn="ctr">
              <a:buNone/>
            </a:pPr>
            <a:endParaRPr lang="tr-TR" sz="36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600" dirty="0">
              <a:solidFill>
                <a:srgbClr val="00B0F0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1492469" y="642919"/>
            <a:ext cx="90704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Çevre için eğitim: </a:t>
            </a:r>
            <a:r>
              <a:rPr lang="tr-TR" sz="3600" b="1" dirty="0">
                <a:solidFill>
                  <a:srgbClr val="00B0F0"/>
                </a:solidFill>
              </a:rPr>
              <a:t>Çevre eğitimi niçin yapılmalı?</a:t>
            </a:r>
            <a:br>
              <a:rPr lang="tr-TR" sz="3600" b="1" dirty="0">
                <a:solidFill>
                  <a:srgbClr val="00B0F0"/>
                </a:solidFill>
              </a:rPr>
            </a:br>
            <a:endParaRPr lang="tr-TR" sz="36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190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washingtondnr.files.wordpress.com/2009/05/studentswatershed-0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921" y="785611"/>
            <a:ext cx="7997780" cy="5460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448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1043</TotalTime>
  <Words>211</Words>
  <Application>Microsoft Office PowerPoint</Application>
  <PresentationFormat>Geniş ekran</PresentationFormat>
  <Paragraphs>33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Perpetua</vt:lpstr>
      <vt:lpstr>Times New Roman</vt:lpstr>
      <vt:lpstr>Vladimir Script</vt:lpstr>
      <vt:lpstr>Wingdings 2</vt:lpstr>
      <vt:lpstr>Office Teması</vt:lpstr>
      <vt:lpstr>2_Hisse Senedi</vt:lpstr>
      <vt:lpstr>PowerPoint Sunusu</vt:lpstr>
      <vt:lpstr> </vt:lpstr>
      <vt:lpstr>PowerPoint Sunusu</vt:lpstr>
      <vt:lpstr> </vt:lpstr>
      <vt:lpstr> </vt:lpstr>
      <vt:lpstr> 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115</cp:revision>
  <dcterms:created xsi:type="dcterms:W3CDTF">2016-02-29T19:43:42Z</dcterms:created>
  <dcterms:modified xsi:type="dcterms:W3CDTF">2018-04-02T10:31:21Z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