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7E8643-7EF2-D84D-81CF-02EF3DA7BD5D}"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F0C2B6-8F12-8C48-83A1-C6F84F548050}" type="slidenum">
              <a:rPr lang="tr-TR" smtClean="0"/>
              <a:t>‹#›</a:t>
            </a:fld>
            <a:endParaRPr lang="tr-TR"/>
          </a:p>
        </p:txBody>
      </p:sp>
    </p:spTree>
    <p:extLst>
      <p:ext uri="{BB962C8B-B14F-4D97-AF65-F5344CB8AC3E}">
        <p14:creationId xmlns:p14="http://schemas.microsoft.com/office/powerpoint/2010/main" val="3066792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5C13C57B-A120-0F40-8F89-30B969C9176B}"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3268080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7C37200-527E-9B40-B055-2DA7948BD60B}"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21900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C73EA2E-BF52-E048-8B04-7999EE8B92B1}"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210102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05B4355-5D0B-3E4D-87F2-80470E3F2DE6}"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1142016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329A3A76-A58A-2547-937B-96E81495BB3D}"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512263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F8FCC622-BE60-914D-A4B4-A3A024CDE542}"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347611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47696D21-7451-1D47-A569-5B32AC56AEB1}"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1145733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67F21DE-B43F-3F43-8F21-386A0FDC739B}"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2007631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61332D0-92E0-094A-AC54-77CED65C2EC7}"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994163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E1B910AC-EF3D-5C4E-94F5-8E9CD1FF0E8A}"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1488028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DD380800-4115-144F-B993-E8A76A2C2E57}"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F5176D67-5A71-F44B-8CD4-3052B7F9CB22}" type="slidenum">
              <a:rPr lang="tr-TR" smtClean="0"/>
              <a:t>‹#›</a:t>
            </a:fld>
            <a:endParaRPr lang="tr-TR"/>
          </a:p>
        </p:txBody>
      </p:sp>
    </p:spTree>
    <p:extLst>
      <p:ext uri="{BB962C8B-B14F-4D97-AF65-F5344CB8AC3E}">
        <p14:creationId xmlns:p14="http://schemas.microsoft.com/office/powerpoint/2010/main" val="1840585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69D1FE-B9A5-4843-A507-18E8E8EAD70C}"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176D67-5A71-F44B-8CD4-3052B7F9CB22}" type="slidenum">
              <a:rPr lang="tr-TR" smtClean="0"/>
              <a:t>‹#›</a:t>
            </a:fld>
            <a:endParaRPr lang="tr-TR"/>
          </a:p>
        </p:txBody>
      </p:sp>
    </p:spTree>
    <p:extLst>
      <p:ext uri="{BB962C8B-B14F-4D97-AF65-F5344CB8AC3E}">
        <p14:creationId xmlns:p14="http://schemas.microsoft.com/office/powerpoint/2010/main" val="2008358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Ddq09-Ot8nU"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238806"/>
            <a:ext cx="10348356" cy="913101"/>
          </a:xfrm>
        </p:spPr>
        <p:txBody>
          <a:bodyPr>
            <a:normAutofit/>
          </a:bodyPr>
          <a:lstStyle/>
          <a:p>
            <a:pPr algn="ctr"/>
            <a:r>
              <a:rPr lang="tr-TR" sz="2800" b="1" dirty="0">
                <a:solidFill>
                  <a:srgbClr val="C00000"/>
                </a:solidFill>
                <a:latin typeface="+mn-lt"/>
              </a:rPr>
              <a:t>Kurgu 2 </a:t>
            </a:r>
          </a:p>
        </p:txBody>
      </p:sp>
      <p:sp>
        <p:nvSpPr>
          <p:cNvPr id="3" name="İçerik Yer Tutucusu 2"/>
          <p:cNvSpPr>
            <a:spLocks noGrp="1"/>
          </p:cNvSpPr>
          <p:nvPr>
            <p:ph idx="1"/>
          </p:nvPr>
        </p:nvSpPr>
        <p:spPr>
          <a:xfrm>
            <a:off x="838200" y="1326862"/>
            <a:ext cx="10515600" cy="4351338"/>
          </a:xfrm>
        </p:spPr>
        <p:txBody>
          <a:bodyPr>
            <a:normAutofit fontScale="92500" lnSpcReduction="10000"/>
          </a:bodyPr>
          <a:lstStyle/>
          <a:p>
            <a:r>
              <a:rPr lang="tr-TR" sz="2400" dirty="0"/>
              <a:t>Kurgu bir çekimin diğer çekimle olan koordinasyonudur. İki çekimi birbirine bağlamada en çok kullanılan yöntem </a:t>
            </a:r>
            <a:r>
              <a:rPr lang="tr-TR" sz="2400" b="1" dirty="0"/>
              <a:t>kesme</a:t>
            </a:r>
            <a:r>
              <a:rPr lang="tr-TR" sz="2400" dirty="0"/>
              <a:t> olsa da çekimlerin birleştirilmesi pek çok farklı yöntemle yapılabilir:</a:t>
            </a:r>
          </a:p>
          <a:p>
            <a:pPr marL="0" indent="0">
              <a:buNone/>
            </a:pPr>
            <a:r>
              <a:rPr lang="tr-TR" dirty="0"/>
              <a:t>	</a:t>
            </a:r>
            <a:r>
              <a:rPr lang="tr-TR" sz="2400" b="1" dirty="0"/>
              <a:t>Kararma</a:t>
            </a:r>
            <a:r>
              <a:rPr lang="tr-TR" sz="2400" dirty="0"/>
              <a:t>: Bir çekimin sonunu aşama aşama siyaha doğru aktarır.</a:t>
            </a:r>
          </a:p>
          <a:p>
            <a:pPr marL="0" indent="0">
              <a:buNone/>
            </a:pPr>
            <a:r>
              <a:rPr lang="tr-TR" sz="2400" dirty="0"/>
              <a:t>	</a:t>
            </a:r>
            <a:r>
              <a:rPr lang="tr-TR" sz="2400" b="1" dirty="0"/>
              <a:t>Açılma</a:t>
            </a:r>
            <a:r>
              <a:rPr lang="tr-TR" sz="2400" dirty="0"/>
              <a:t>: Çekimi siyahtan çıkararak aşama aşama ışıklandırır.</a:t>
            </a:r>
          </a:p>
          <a:p>
            <a:pPr marL="0" indent="0">
              <a:buNone/>
            </a:pPr>
            <a:r>
              <a:rPr lang="tr-TR" sz="2400" dirty="0"/>
              <a:t>	</a:t>
            </a:r>
            <a:r>
              <a:rPr lang="tr-TR" sz="2400" b="1" dirty="0"/>
              <a:t>Zincirleme</a:t>
            </a:r>
            <a:r>
              <a:rPr lang="tr-TR" sz="2400" dirty="0"/>
              <a:t>: A çekiminin sonuyla B çekiminin başını kısa süre için iç içe 	geçirir.</a:t>
            </a:r>
          </a:p>
          <a:p>
            <a:pPr marL="0" indent="0">
              <a:buNone/>
            </a:pPr>
            <a:r>
              <a:rPr lang="tr-TR" sz="2400" dirty="0"/>
              <a:t>	</a:t>
            </a:r>
            <a:r>
              <a:rPr lang="tr-TR" sz="2400" b="1" dirty="0"/>
              <a:t>Silinme</a:t>
            </a:r>
            <a:r>
              <a:rPr lang="tr-TR" sz="2400" dirty="0"/>
              <a:t>: B çekimi ekran üzerinde hareket eden bir çizgiyle birlikte A çekiminin 	yerini alır. Burada her iki görüntü de kısa süre için ekranda kalır, ancak zincirlemede 	olduğu gibi iç içe girmez.</a:t>
            </a:r>
          </a:p>
          <a:p>
            <a:pPr marL="0" indent="0">
              <a:buNone/>
            </a:pPr>
            <a:r>
              <a:rPr lang="tr-TR" sz="2400" dirty="0"/>
              <a:t>Tüm bunlar optik efektlerdir ve kurgucu tarafından laboratuvar ortamında veya dijital işleme vasıtasıyla filme eklenirler.</a:t>
            </a:r>
          </a:p>
          <a:p>
            <a:pPr marL="0" indent="0">
              <a:buNone/>
            </a:pPr>
            <a:r>
              <a:rPr lang="tr-TR" sz="2400" dirty="0"/>
              <a:t>						(</a:t>
            </a:r>
            <a:r>
              <a:rPr lang="tr-TR" sz="2400" dirty="0" err="1"/>
              <a:t>Bordwell</a:t>
            </a:r>
            <a:r>
              <a:rPr lang="tr-TR" sz="2400" dirty="0"/>
              <a:t> &amp; </a:t>
            </a:r>
            <a:r>
              <a:rPr lang="tr-TR" sz="2400" dirty="0" err="1"/>
              <a:t>Thompson</a:t>
            </a:r>
            <a:r>
              <a:rPr lang="tr-TR" sz="2400" dirty="0"/>
              <a:t>, 2011, s.223-224)</a:t>
            </a:r>
          </a:p>
        </p:txBody>
      </p:sp>
      <p:sp>
        <p:nvSpPr>
          <p:cNvPr id="4" name="Alt Bilgi Yer Tutucusu 3">
            <a:extLst>
              <a:ext uri="{FF2B5EF4-FFF2-40B4-BE49-F238E27FC236}">
                <a16:creationId xmlns:a16="http://schemas.microsoft.com/office/drawing/2014/main" id="{9AD6C621-322F-0944-8EE7-80316AA9D09F}"/>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803844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95857" cy="1048039"/>
          </a:xfrm>
        </p:spPr>
        <p:txBody>
          <a:bodyPr>
            <a:normAutofit/>
          </a:bodyPr>
          <a:lstStyle/>
          <a:p>
            <a:pPr algn="ctr"/>
            <a:r>
              <a:rPr lang="tr-TR" sz="2800" b="1" dirty="0">
                <a:solidFill>
                  <a:srgbClr val="C00000"/>
                </a:solidFill>
                <a:latin typeface="+mn-lt"/>
              </a:rPr>
              <a:t>Film Kurgusunun Boyutları</a:t>
            </a:r>
          </a:p>
        </p:txBody>
      </p:sp>
      <p:sp>
        <p:nvSpPr>
          <p:cNvPr id="3" name="İçerik Yer Tutucusu 2"/>
          <p:cNvSpPr>
            <a:spLocks noGrp="1"/>
          </p:cNvSpPr>
          <p:nvPr>
            <p:ph idx="1"/>
          </p:nvPr>
        </p:nvSpPr>
        <p:spPr>
          <a:xfrm>
            <a:off x="838200" y="1413164"/>
            <a:ext cx="10515600" cy="4351338"/>
          </a:xfrm>
        </p:spPr>
        <p:txBody>
          <a:bodyPr/>
          <a:lstStyle/>
          <a:p>
            <a:r>
              <a:rPr lang="tr-TR" sz="2400" dirty="0"/>
              <a:t>Kurgu sinemacılara 4 temel alanda seçme ve denetim imkanı sağlar:</a:t>
            </a:r>
          </a:p>
          <a:p>
            <a:pPr marL="0" indent="0">
              <a:buNone/>
            </a:pPr>
            <a:r>
              <a:rPr lang="tr-TR" sz="2400" dirty="0"/>
              <a:t>	</a:t>
            </a:r>
          </a:p>
          <a:p>
            <a:pPr marL="0" indent="0">
              <a:buNone/>
            </a:pPr>
            <a:r>
              <a:rPr lang="tr-TR" sz="2400" b="1" dirty="0"/>
              <a:t>	1</a:t>
            </a:r>
            <a:r>
              <a:rPr lang="tr-TR" sz="2400" dirty="0"/>
              <a:t>. A çekimi ile B çekimi arasındaki grafik ilişkileri</a:t>
            </a:r>
          </a:p>
          <a:p>
            <a:pPr marL="0" indent="0">
              <a:buNone/>
            </a:pPr>
            <a:r>
              <a:rPr lang="tr-TR" sz="2400" dirty="0"/>
              <a:t>	</a:t>
            </a:r>
            <a:r>
              <a:rPr lang="tr-TR" sz="2400" b="1" dirty="0"/>
              <a:t>2</a:t>
            </a:r>
            <a:r>
              <a:rPr lang="tr-TR" sz="2400" dirty="0"/>
              <a:t>. A çekimi ile B çekimi arasındaki ritmik ilişkiler</a:t>
            </a:r>
          </a:p>
          <a:p>
            <a:pPr marL="0" indent="0">
              <a:buNone/>
            </a:pPr>
            <a:r>
              <a:rPr lang="tr-TR" sz="2400" dirty="0"/>
              <a:t>	</a:t>
            </a:r>
            <a:r>
              <a:rPr lang="tr-TR" sz="2400" b="1" dirty="0"/>
              <a:t>3</a:t>
            </a:r>
            <a:r>
              <a:rPr lang="tr-TR" sz="2400" dirty="0"/>
              <a:t>. A çekimi ile B çekimi arasındaki mekânsal ilişkiler</a:t>
            </a:r>
          </a:p>
          <a:p>
            <a:pPr marL="0" indent="0">
              <a:buNone/>
            </a:pPr>
            <a:r>
              <a:rPr lang="tr-TR" sz="2400" dirty="0"/>
              <a:t>	</a:t>
            </a:r>
            <a:r>
              <a:rPr lang="tr-TR" sz="2400" b="1" dirty="0"/>
              <a:t>4</a:t>
            </a:r>
            <a:r>
              <a:rPr lang="tr-TR" sz="2400" dirty="0"/>
              <a:t>. A çekimi ile B çekimi arasındaki zamansal ilişkiler</a:t>
            </a:r>
          </a:p>
          <a:p>
            <a:pPr marL="0" indent="0">
              <a:buNone/>
            </a:pPr>
            <a:endParaRPr lang="tr-TR" sz="2400" dirty="0"/>
          </a:p>
          <a:p>
            <a:pPr marL="0" indent="0">
              <a:buNone/>
            </a:pPr>
            <a:r>
              <a:rPr lang="tr-TR" sz="2400" dirty="0"/>
              <a:t>Ritmik ve grafik ilişkiler her filmin kurgusunda mevcuttur. Mekânsal ve zamansal ilişkiler ise soyut biçimi tercih eden filmlerin kurgusu içinde dikkate alınmasalar da sinema filmlerinin büyük çoğunluğunun kurgusunda görülebilir.</a:t>
            </a:r>
          </a:p>
        </p:txBody>
      </p:sp>
      <p:sp>
        <p:nvSpPr>
          <p:cNvPr id="4" name="Alt Bilgi Yer Tutucusu 3">
            <a:extLst>
              <a:ext uri="{FF2B5EF4-FFF2-40B4-BE49-F238E27FC236}">
                <a16:creationId xmlns:a16="http://schemas.microsoft.com/office/drawing/2014/main" id="{6CC0B3D5-C8FB-4C47-851E-0F2F30D2AB5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146705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419608" cy="941161"/>
          </a:xfrm>
        </p:spPr>
        <p:txBody>
          <a:bodyPr>
            <a:normAutofit/>
          </a:bodyPr>
          <a:lstStyle/>
          <a:p>
            <a:pPr algn="ctr"/>
            <a:r>
              <a:rPr lang="tr-TR" sz="2800" b="1" dirty="0">
                <a:solidFill>
                  <a:srgbClr val="C00000"/>
                </a:solidFill>
                <a:latin typeface="+mn-lt"/>
              </a:rPr>
              <a:t>Sovyet Montajı</a:t>
            </a:r>
          </a:p>
        </p:txBody>
      </p:sp>
      <p:sp>
        <p:nvSpPr>
          <p:cNvPr id="3" name="İçerik Yer Tutucusu 2"/>
          <p:cNvSpPr>
            <a:spLocks noGrp="1"/>
          </p:cNvSpPr>
          <p:nvPr>
            <p:ph idx="1"/>
          </p:nvPr>
        </p:nvSpPr>
        <p:spPr>
          <a:xfrm>
            <a:off x="838200" y="1306286"/>
            <a:ext cx="10515600" cy="4351338"/>
          </a:xfrm>
        </p:spPr>
        <p:txBody>
          <a:bodyPr>
            <a:normAutofit/>
          </a:bodyPr>
          <a:lstStyle/>
          <a:p>
            <a:r>
              <a:rPr lang="tr-TR" sz="2400" dirty="0"/>
              <a:t>Griffith’in öncülüğünü yaptığı devamlılık kurgusuna alternatif olarak 1920’lerde Sovyet sinemacılar farklı bir noktadan yola çıktılar ve aynı dönemdeki pek çok sanatçı gibi devrime ve onun yönelimine uygun bir sinema arayışı içine girdiler. </a:t>
            </a:r>
          </a:p>
          <a:p>
            <a:r>
              <a:rPr lang="tr-TR" sz="2400" dirty="0"/>
              <a:t>Asıl amaç, bu geniş olanaklara sahip aracın devrimin hizmetinde kullanılması, yeni bir dünya görüşünün ve buna uygun yaşam biçiminin geniş kitlelere benimsetilmesiydi.</a:t>
            </a:r>
          </a:p>
          <a:p>
            <a:r>
              <a:rPr lang="tr-TR" sz="2400" dirty="0"/>
              <a:t>Döneme damgasını  vuran </a:t>
            </a:r>
            <a:r>
              <a:rPr lang="tr-TR" sz="2400" dirty="0" err="1"/>
              <a:t>Kuleshov</a:t>
            </a:r>
            <a:r>
              <a:rPr lang="tr-TR" sz="2400" dirty="0"/>
              <a:t>, </a:t>
            </a:r>
            <a:r>
              <a:rPr lang="tr-TR" sz="2400" dirty="0" err="1"/>
              <a:t>Vertov</a:t>
            </a:r>
            <a:r>
              <a:rPr lang="tr-TR" sz="2400" dirty="0"/>
              <a:t>, </a:t>
            </a:r>
            <a:r>
              <a:rPr lang="tr-TR" sz="2400" dirty="0" err="1"/>
              <a:t>Pudovkin</a:t>
            </a:r>
            <a:r>
              <a:rPr lang="tr-TR" sz="2400" dirty="0"/>
              <a:t>, </a:t>
            </a:r>
            <a:r>
              <a:rPr lang="tr-TR" sz="2400" dirty="0" err="1"/>
              <a:t>Eisenstein</a:t>
            </a:r>
            <a:r>
              <a:rPr lang="tr-TR" sz="2400" dirty="0"/>
              <a:t> ve </a:t>
            </a:r>
            <a:r>
              <a:rPr lang="tr-TR" sz="2400" dirty="0" err="1"/>
              <a:t>Dovzhenko</a:t>
            </a:r>
            <a:r>
              <a:rPr lang="tr-TR" sz="2400" dirty="0"/>
              <a:t> için sinema sanatının temeli montajdı. Griffith’in filmleri parçalara ayrıldı, kurgu tarzı çözüldü, anlamın ve duygusal atmosferin nasıl gerçekleştiği incelendi. </a:t>
            </a:r>
          </a:p>
          <a:p>
            <a:pPr marL="0" indent="0">
              <a:buNone/>
            </a:pPr>
            <a:endParaRPr lang="tr-TR" sz="2400" dirty="0"/>
          </a:p>
          <a:p>
            <a:pPr marL="0" indent="0">
              <a:buNone/>
            </a:pPr>
            <a:r>
              <a:rPr lang="tr-TR" sz="2400" dirty="0"/>
              <a:t>(</a:t>
            </a:r>
            <a:r>
              <a:rPr lang="tr-TR" sz="2400" dirty="0" err="1"/>
              <a:t>Abisel</a:t>
            </a:r>
            <a:r>
              <a:rPr lang="tr-TR" sz="2400" dirty="0"/>
              <a:t>, 2000-2001, s. 45-46)</a:t>
            </a:r>
          </a:p>
        </p:txBody>
      </p:sp>
      <p:sp>
        <p:nvSpPr>
          <p:cNvPr id="4" name="Alt Bilgi Yer Tutucusu 3">
            <a:extLst>
              <a:ext uri="{FF2B5EF4-FFF2-40B4-BE49-F238E27FC236}">
                <a16:creationId xmlns:a16="http://schemas.microsoft.com/office/drawing/2014/main" id="{AE20D939-F737-0E48-997C-64AC5D5F992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59632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27214" y="507630"/>
            <a:ext cx="10106891" cy="774906"/>
          </a:xfrm>
        </p:spPr>
        <p:txBody>
          <a:bodyPr>
            <a:normAutofit/>
          </a:bodyPr>
          <a:lstStyle/>
          <a:p>
            <a:pPr algn="ctr"/>
            <a:r>
              <a:rPr lang="tr-TR" sz="2800" b="1" dirty="0" err="1">
                <a:solidFill>
                  <a:srgbClr val="C00000"/>
                </a:solidFill>
                <a:latin typeface="+mn-lt"/>
              </a:rPr>
              <a:t>Kuleshov</a:t>
            </a:r>
            <a:r>
              <a:rPr lang="tr-TR" sz="2800" b="1" dirty="0">
                <a:solidFill>
                  <a:srgbClr val="C00000"/>
                </a:solidFill>
                <a:latin typeface="+mn-lt"/>
              </a:rPr>
              <a:t> Deneyleri ve İnşacı Montaj</a:t>
            </a:r>
          </a:p>
        </p:txBody>
      </p:sp>
      <p:sp>
        <p:nvSpPr>
          <p:cNvPr id="3" name="İçerik Yer Tutucusu 2"/>
          <p:cNvSpPr>
            <a:spLocks noGrp="1"/>
          </p:cNvSpPr>
          <p:nvPr>
            <p:ph idx="1"/>
          </p:nvPr>
        </p:nvSpPr>
        <p:spPr>
          <a:xfrm>
            <a:off x="807522" y="1638795"/>
            <a:ext cx="10546277" cy="4013860"/>
          </a:xfrm>
        </p:spPr>
        <p:txBody>
          <a:bodyPr>
            <a:normAutofit fontScale="85000" lnSpcReduction="20000"/>
          </a:bodyPr>
          <a:lstStyle/>
          <a:p>
            <a:pPr algn="just"/>
            <a:r>
              <a:rPr lang="tr-TR" sz="2400" dirty="0" err="1"/>
              <a:t>Pudovkin’in</a:t>
            </a:r>
            <a:r>
              <a:rPr lang="tr-TR" sz="2400" dirty="0"/>
              <a:t> de bir süre çalıştığı </a:t>
            </a:r>
            <a:r>
              <a:rPr lang="tr-TR" sz="2400" dirty="0" err="1"/>
              <a:t>Kuleshov</a:t>
            </a:r>
            <a:r>
              <a:rPr lang="tr-TR" sz="2400" dirty="0"/>
              <a:t> işliğinde (atölyesinde) önemli deneyler yapıldı. Yan yana gelen çekimlerin etkileşerek anlamlar yarattığı kanıtlandı. Bunlardan biri, farklı mekanlarda ve ayrı zamanlarda yapılan çekimlerin bilinçli bir şekilde bir araya getiriliğinde farklı bir filmsel gerçeklik yarattığıydı. </a:t>
            </a:r>
          </a:p>
          <a:p>
            <a:pPr algn="just"/>
            <a:r>
              <a:rPr lang="tr-TR" sz="2400" dirty="0"/>
              <a:t>Başka bir deney ise, bir oyuncunun baş çekiminin üç ayrı nesneyle ardı ardına eklenmesine dayanıyordu. Aynı baş çekiminin ardından farklı nesnelerin eklenmesi, farklı anlamlar çıkardı.</a:t>
            </a:r>
          </a:p>
          <a:p>
            <a:pPr algn="just"/>
            <a:r>
              <a:rPr lang="tr-TR" sz="2400" dirty="0" err="1"/>
              <a:t>Pudovkin</a:t>
            </a:r>
            <a:r>
              <a:rPr lang="tr-TR" sz="2400" dirty="0"/>
              <a:t> hayranlığını belirttiği Griffith’in, yakın çekimleri yetersiz kullandığını vurgulayarak, bir kısmına plastik malzeme adını verdiği ayrıntı çekimlerin de tüm çekimler gibi bir araya gelişlere yeni bir şeyler katması gerektiğini savunuyordu. </a:t>
            </a:r>
          </a:p>
          <a:p>
            <a:pPr algn="just"/>
            <a:r>
              <a:rPr lang="tr-TR" sz="2400" dirty="0" err="1"/>
              <a:t>Pudovkin’e</a:t>
            </a:r>
            <a:r>
              <a:rPr lang="tr-TR" sz="2400" dirty="0"/>
              <a:t> göre çekimlerden oluşan bir filmsel bölüm görüntülenmez, inşa edilir. Bu nedenle montaj anlayışı inşacı montaj olarak adlandırılır. Devamlılık önemini yitirir, eylem içeren sahnelerin ve genel çekimlerin gerçekçiliğinden uzaklaşılarak özgün bir evren kurulur.</a:t>
            </a:r>
          </a:p>
          <a:p>
            <a:pPr algn="just"/>
            <a:endParaRPr lang="tr-TR" sz="2400" dirty="0"/>
          </a:p>
          <a:p>
            <a:pPr marL="0" indent="0" algn="just">
              <a:buNone/>
            </a:pPr>
            <a:r>
              <a:rPr lang="tr-TR" sz="2400" dirty="0"/>
              <a:t>								(</a:t>
            </a:r>
            <a:r>
              <a:rPr lang="tr-TR" sz="2400" dirty="0" err="1"/>
              <a:t>Abisel</a:t>
            </a:r>
            <a:r>
              <a:rPr lang="tr-TR" sz="2400" dirty="0"/>
              <a:t>, 2000-2001, s. 46-47)</a:t>
            </a:r>
          </a:p>
        </p:txBody>
      </p:sp>
      <p:sp>
        <p:nvSpPr>
          <p:cNvPr id="4" name="Alt Bilgi Yer Tutucusu 3">
            <a:extLst>
              <a:ext uri="{FF2B5EF4-FFF2-40B4-BE49-F238E27FC236}">
                <a16:creationId xmlns:a16="http://schemas.microsoft.com/office/drawing/2014/main" id="{BE108C0F-24A9-DD4B-B47F-742D79D11F13}"/>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82360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265229" cy="905535"/>
          </a:xfrm>
        </p:spPr>
        <p:txBody>
          <a:bodyPr>
            <a:normAutofit/>
          </a:bodyPr>
          <a:lstStyle/>
          <a:p>
            <a:pPr algn="ctr"/>
            <a:r>
              <a:rPr lang="tr-TR" sz="2800" b="1" dirty="0" err="1">
                <a:solidFill>
                  <a:srgbClr val="C00000"/>
                </a:solidFill>
                <a:latin typeface="+mn-lt"/>
              </a:rPr>
              <a:t>Eisenstein</a:t>
            </a:r>
            <a:r>
              <a:rPr lang="tr-TR" sz="2800" b="1" dirty="0">
                <a:solidFill>
                  <a:srgbClr val="C00000"/>
                </a:solidFill>
                <a:latin typeface="+mn-lt"/>
              </a:rPr>
              <a:t> ve Diyalektik Kurgu</a:t>
            </a:r>
          </a:p>
        </p:txBody>
      </p:sp>
      <p:sp>
        <p:nvSpPr>
          <p:cNvPr id="3" name="İçerik Yer Tutucusu 2"/>
          <p:cNvSpPr>
            <a:spLocks noGrp="1"/>
          </p:cNvSpPr>
          <p:nvPr>
            <p:ph idx="1"/>
          </p:nvPr>
        </p:nvSpPr>
        <p:spPr>
          <a:xfrm>
            <a:off x="713014" y="1504991"/>
            <a:ext cx="10515600" cy="4351338"/>
          </a:xfrm>
        </p:spPr>
        <p:txBody>
          <a:bodyPr>
            <a:normAutofit fontScale="92500"/>
          </a:bodyPr>
          <a:lstStyle/>
          <a:p>
            <a:pPr algn="just"/>
            <a:r>
              <a:rPr lang="tr-TR" sz="2400" dirty="0" err="1"/>
              <a:t>Eisenstein</a:t>
            </a:r>
            <a:r>
              <a:rPr lang="tr-TR" sz="2400" dirty="0"/>
              <a:t> </a:t>
            </a:r>
            <a:r>
              <a:rPr lang="tr-TR" sz="2400" i="1" dirty="0" err="1"/>
              <a:t>diyalektik</a:t>
            </a:r>
            <a:r>
              <a:rPr lang="tr-TR" sz="2400" dirty="0" err="1"/>
              <a:t>’in</a:t>
            </a:r>
            <a:r>
              <a:rPr lang="tr-TR" sz="2400" dirty="0"/>
              <a:t> her yaratıcı eylem biçimine uygulanabilecek genel ilkeleri sunduğunu kabul ediyordu. Sabit görünen her olgu, diyalektiğe göre, içinde kendi sonunu hazırlayan bir çekirdek gibi antitezini taşır ve iki halin yani zıtların çatışmasından yeni bir sentez (ya da oluşum) ortaya çıkar. Karşıtlıklar arası çatışma hareketi ve değişimi doğurur. </a:t>
            </a:r>
            <a:r>
              <a:rPr lang="tr-TR" sz="2400" dirty="0" err="1"/>
              <a:t>Eisenstein’ın</a:t>
            </a:r>
            <a:r>
              <a:rPr lang="tr-TR" sz="2400" dirty="0"/>
              <a:t> montaj anlayışı da bu temel üzerine inşa edilmiştir. </a:t>
            </a:r>
          </a:p>
          <a:p>
            <a:pPr algn="just"/>
            <a:r>
              <a:rPr lang="tr-TR" sz="2400" dirty="0"/>
              <a:t>Buna göre çekim montajın en küçük filmsel birimidir. Her çekim kendinden önceki ve sonrakiyle zıtlaşarak çatışma içine girer ve bunun sonunda ortaya çıkan, iki çekimin toplamı değil yepyeni bir şeydir. Çekimler arası geçişler ince bağlantılarla elde edilen bir devamlılığı içerecek şekilde yumuşak değil, sert ve çatışmacıdır. Ritmi yaratan da işte bu patlamalı bir araya gelişlerdir. </a:t>
            </a:r>
            <a:r>
              <a:rPr lang="tr-TR" sz="2400" dirty="0" err="1"/>
              <a:t>Eisenstein</a:t>
            </a:r>
            <a:r>
              <a:rPr lang="tr-TR" sz="2400" dirty="0"/>
              <a:t>, Japon yazısında ve </a:t>
            </a:r>
            <a:r>
              <a:rPr lang="tr-TR" sz="2400" dirty="0" err="1"/>
              <a:t>Heiku</a:t>
            </a:r>
            <a:r>
              <a:rPr lang="tr-TR" sz="2400" dirty="0"/>
              <a:t> şiirinin imge kullanımında, ilgisiz imgelerin yan yana gelişlerinin kendi anlamlarının dışına taşarak yeni kavramlar doğurmasını montaj kuramını açıklarken örnek olarak kullanmıştır.</a:t>
            </a:r>
          </a:p>
          <a:p>
            <a:pPr marL="0" indent="0" algn="just">
              <a:buNone/>
            </a:pPr>
            <a:r>
              <a:rPr lang="tr-TR" sz="2400" dirty="0"/>
              <a:t>							(</a:t>
            </a:r>
            <a:r>
              <a:rPr lang="tr-TR" sz="2400" dirty="0" err="1"/>
              <a:t>Abisel</a:t>
            </a:r>
            <a:r>
              <a:rPr lang="tr-TR" sz="2400" dirty="0"/>
              <a:t>, 2000-2001, s. 47)</a:t>
            </a:r>
          </a:p>
        </p:txBody>
      </p:sp>
      <p:sp>
        <p:nvSpPr>
          <p:cNvPr id="4" name="Alt Bilgi Yer Tutucusu 3">
            <a:extLst>
              <a:ext uri="{FF2B5EF4-FFF2-40B4-BE49-F238E27FC236}">
                <a16:creationId xmlns:a16="http://schemas.microsoft.com/office/drawing/2014/main" id="{2E0869B2-5C9C-8549-961D-1158B7B46DED}"/>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37123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73776" y="365125"/>
            <a:ext cx="10380023" cy="869909"/>
          </a:xfrm>
        </p:spPr>
        <p:txBody>
          <a:bodyPr>
            <a:normAutofit/>
          </a:bodyPr>
          <a:lstStyle/>
          <a:p>
            <a:pPr algn="ctr"/>
            <a:r>
              <a:rPr lang="tr-TR" sz="2800" b="1" dirty="0" err="1">
                <a:solidFill>
                  <a:srgbClr val="C00000"/>
                </a:solidFill>
                <a:latin typeface="+mn-lt"/>
              </a:rPr>
              <a:t>Bazin</a:t>
            </a:r>
            <a:r>
              <a:rPr lang="tr-TR" sz="2800" b="1" dirty="0">
                <a:solidFill>
                  <a:srgbClr val="C00000"/>
                </a:solidFill>
                <a:latin typeface="+mn-lt"/>
              </a:rPr>
              <a:t> ve Eleştiriler</a:t>
            </a:r>
          </a:p>
        </p:txBody>
      </p:sp>
      <p:sp>
        <p:nvSpPr>
          <p:cNvPr id="3" name="İçerik Yer Tutucusu 2"/>
          <p:cNvSpPr>
            <a:spLocks noGrp="1"/>
          </p:cNvSpPr>
          <p:nvPr>
            <p:ph idx="1"/>
          </p:nvPr>
        </p:nvSpPr>
        <p:spPr>
          <a:xfrm>
            <a:off x="838199" y="1448790"/>
            <a:ext cx="10515600" cy="4351338"/>
          </a:xfrm>
        </p:spPr>
        <p:txBody>
          <a:bodyPr>
            <a:normAutofit fontScale="92500" lnSpcReduction="20000"/>
          </a:bodyPr>
          <a:lstStyle/>
          <a:p>
            <a:pPr algn="just"/>
            <a:r>
              <a:rPr lang="tr-TR" sz="2400" dirty="0"/>
              <a:t>Sovyet montajına ciddi eleştiri yönelten ve Fransa’nın en itibarlı sinema dergisi </a:t>
            </a:r>
            <a:r>
              <a:rPr lang="tr-TR" sz="2400" i="1" dirty="0" err="1"/>
              <a:t>Cahiers</a:t>
            </a:r>
            <a:r>
              <a:rPr lang="tr-TR" sz="2400" dirty="0"/>
              <a:t> </a:t>
            </a:r>
            <a:r>
              <a:rPr lang="tr-TR" sz="2400" i="1" dirty="0" err="1"/>
              <a:t>du</a:t>
            </a:r>
            <a:r>
              <a:rPr lang="tr-TR" sz="2400" dirty="0"/>
              <a:t> </a:t>
            </a:r>
            <a:r>
              <a:rPr lang="tr-TR" sz="2400" i="1" dirty="0" err="1"/>
              <a:t>Cinema</a:t>
            </a:r>
            <a:r>
              <a:rPr lang="tr-TR" sz="2400" dirty="0" err="1"/>
              <a:t>’nın</a:t>
            </a:r>
            <a:r>
              <a:rPr lang="tr-TR" sz="2400" dirty="0"/>
              <a:t> kurucusu olan </a:t>
            </a:r>
            <a:r>
              <a:rPr lang="tr-TR" sz="2400" dirty="0" err="1"/>
              <a:t>Bazin</a:t>
            </a:r>
            <a:r>
              <a:rPr lang="tr-TR" sz="2400" dirty="0"/>
              <a:t>, </a:t>
            </a:r>
            <a:r>
              <a:rPr lang="tr-TR" sz="2400" dirty="0" err="1"/>
              <a:t>fotografik</a:t>
            </a:r>
            <a:r>
              <a:rPr lang="tr-TR" sz="2400" dirty="0"/>
              <a:t> görüntünün gerçekliği mekanik olarak aslına en yakın biçimde tespit edişine büyük önem verir. </a:t>
            </a:r>
            <a:r>
              <a:rPr lang="tr-TR" sz="2400" dirty="0" err="1"/>
              <a:t>Bazin’e</a:t>
            </a:r>
            <a:r>
              <a:rPr lang="tr-TR" sz="2400" dirty="0"/>
              <a:t> göre yaşamın ve filmin gerilimi, ritmi gerçekliğin içinde gizlidir ve yine gerçekliğe, gerçek zaman ve mekân sürekliliğine sadık kalındığında onun içinden ve kendiliğinden doğacaktır. </a:t>
            </a:r>
          </a:p>
          <a:p>
            <a:pPr marL="0" indent="0" algn="just">
              <a:buNone/>
            </a:pPr>
            <a:endParaRPr lang="tr-TR" sz="2400" dirty="0"/>
          </a:p>
          <a:p>
            <a:pPr algn="just"/>
            <a:r>
              <a:rPr lang="tr-TR" sz="2400" dirty="0" err="1"/>
              <a:t>Bazin</a:t>
            </a:r>
            <a:r>
              <a:rPr lang="tr-TR" sz="2400" dirty="0"/>
              <a:t>, kameranın gerçekliğin karmaşası ve belirsizliği içinde dolaşarak dünyaya açılan bir pencere gibi kullanılmasından yanadır. Kamera, dünyayı resmetme sürecinde, insanın varlığını ve yeteneklerini büyük ölçüde aradan çıkarmıştır. </a:t>
            </a:r>
            <a:r>
              <a:rPr lang="tr-TR" sz="2400" dirty="0" err="1"/>
              <a:t>Bazin’e</a:t>
            </a:r>
            <a:r>
              <a:rPr lang="tr-TR" sz="2400" dirty="0"/>
              <a:t> göre bu fırsat değerlendirilmeli, fiziki dünyanın gerçekliğinde sırlar, geniş ölçekli uzun çekimlerle sergilenmelidir. Seyircinin gerçeklikteki belirsizlikleri özgür biçimde keşfetmesi önemli olduğundan, biçimci tematik montaja, her an her şeyin birbiriyle etkileşim içinde olduğu gerçekliğin karmaşasını bozduğu gerekçesiyle karşı çıkar.</a:t>
            </a:r>
          </a:p>
          <a:p>
            <a:pPr algn="just"/>
            <a:endParaRPr lang="tr-TR" sz="2400" dirty="0"/>
          </a:p>
          <a:p>
            <a:pPr marL="0" indent="0" algn="just">
              <a:buNone/>
            </a:pPr>
            <a:r>
              <a:rPr lang="tr-TR" sz="2400" dirty="0"/>
              <a:t>								(</a:t>
            </a:r>
            <a:r>
              <a:rPr lang="tr-TR" sz="2400" dirty="0" err="1"/>
              <a:t>Abisel</a:t>
            </a:r>
            <a:r>
              <a:rPr lang="tr-TR" sz="2400" dirty="0"/>
              <a:t>, 2000-2001, s. 49)</a:t>
            </a:r>
          </a:p>
        </p:txBody>
      </p:sp>
      <p:sp>
        <p:nvSpPr>
          <p:cNvPr id="4" name="Alt Bilgi Yer Tutucusu 3">
            <a:extLst>
              <a:ext uri="{FF2B5EF4-FFF2-40B4-BE49-F238E27FC236}">
                <a16:creationId xmlns:a16="http://schemas.microsoft.com/office/drawing/2014/main" id="{67B095B4-EC74-0940-8CC6-EAF41172A4F1}"/>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74401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a:solidFill>
                  <a:srgbClr val="C00000"/>
                </a:solidFill>
                <a:latin typeface="+mn-lt"/>
                <a:cs typeface="Times New Roman" panose="02020603050405020304" pitchFamily="18" charset="0"/>
              </a:rPr>
              <a:t>Derste İzlenecek </a:t>
            </a:r>
            <a:r>
              <a:rPr lang="tr-TR" sz="2800" b="1" dirty="0">
                <a:solidFill>
                  <a:srgbClr val="C00000"/>
                </a:solidFill>
                <a:latin typeface="+mn-lt"/>
                <a:cs typeface="Times New Roman" panose="02020603050405020304" pitchFamily="18" charset="0"/>
              </a:rPr>
              <a:t>Film:</a:t>
            </a:r>
            <a:endParaRPr lang="tr-TR" sz="2800" b="1" dirty="0">
              <a:solidFill>
                <a:srgbClr val="C00000"/>
              </a:solidFill>
              <a:latin typeface="+mn-lt"/>
            </a:endParaRPr>
          </a:p>
        </p:txBody>
      </p:sp>
      <p:sp>
        <p:nvSpPr>
          <p:cNvPr id="3" name="İçerik Yer Tutucusu 2"/>
          <p:cNvSpPr>
            <a:spLocks noGrp="1"/>
          </p:cNvSpPr>
          <p:nvPr>
            <p:ph idx="1"/>
          </p:nvPr>
        </p:nvSpPr>
        <p:spPr>
          <a:xfrm>
            <a:off x="838200" y="1825625"/>
            <a:ext cx="10277104" cy="2817627"/>
          </a:xfrm>
        </p:spPr>
        <p:txBody>
          <a:bodyPr/>
          <a:lstStyle/>
          <a:p>
            <a:r>
              <a:rPr lang="tr-TR" dirty="0" err="1"/>
              <a:t>Potemkin</a:t>
            </a:r>
            <a:r>
              <a:rPr lang="tr-TR" dirty="0"/>
              <a:t> Zırhlısı (</a:t>
            </a:r>
            <a:r>
              <a:rPr lang="tr-TR" dirty="0" err="1"/>
              <a:t>Sergei</a:t>
            </a:r>
            <a:r>
              <a:rPr lang="tr-TR" dirty="0"/>
              <a:t> </a:t>
            </a:r>
            <a:r>
              <a:rPr lang="tr-TR" dirty="0" err="1"/>
              <a:t>Eisenstein</a:t>
            </a:r>
            <a:r>
              <a:rPr lang="tr-TR" dirty="0"/>
              <a:t>, 1925)</a:t>
            </a:r>
          </a:p>
          <a:p>
            <a:endParaRPr lang="tr-TR" dirty="0"/>
          </a:p>
          <a:p>
            <a:r>
              <a:rPr lang="tr-TR" dirty="0">
                <a:hlinkClick r:id="rId2"/>
              </a:rPr>
              <a:t>https://www.youtube.com/watch?v=Ddq09-Ot8nU</a:t>
            </a:r>
            <a:r>
              <a:rPr lang="tr-TR" dirty="0"/>
              <a:t> (tamamı var)</a:t>
            </a:r>
          </a:p>
        </p:txBody>
      </p:sp>
      <p:sp>
        <p:nvSpPr>
          <p:cNvPr id="4" name="Alt Bilgi Yer Tutucusu 3">
            <a:extLst>
              <a:ext uri="{FF2B5EF4-FFF2-40B4-BE49-F238E27FC236}">
                <a16:creationId xmlns:a16="http://schemas.microsoft.com/office/drawing/2014/main" id="{EEA3A8FD-9095-8242-937A-5EC2B2BEFF97}"/>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8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745135"/>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dirty="0">
              <a:solidFill>
                <a:srgbClr val="C00000"/>
              </a:solidFill>
              <a:latin typeface="+mn-lt"/>
            </a:endParaRPr>
          </a:p>
        </p:txBody>
      </p:sp>
      <p:sp>
        <p:nvSpPr>
          <p:cNvPr id="3" name="İçerik Yer Tutucusu 2"/>
          <p:cNvSpPr>
            <a:spLocks noGrp="1"/>
          </p:cNvSpPr>
          <p:nvPr>
            <p:ph idx="1"/>
          </p:nvPr>
        </p:nvSpPr>
        <p:spPr/>
        <p:txBody>
          <a:bodyPr/>
          <a:lstStyle/>
          <a:p>
            <a:endParaRPr lang="tr-TR" dirty="0"/>
          </a:p>
          <a:p>
            <a:endParaRPr lang="tr-TR" dirty="0"/>
          </a:p>
          <a:p>
            <a:r>
              <a:rPr lang="tr-TR" i="1" dirty="0"/>
              <a:t>Film </a:t>
            </a:r>
            <a:r>
              <a:rPr lang="tr-TR" i="1" dirty="0" err="1"/>
              <a:t>Sanatı</a:t>
            </a:r>
            <a:r>
              <a:rPr lang="tr-TR" dirty="0" err="1"/>
              <a:t>’ndan</a:t>
            </a:r>
            <a:r>
              <a:rPr lang="tr-TR" dirty="0"/>
              <a:t> 6.Bölüm (218-260). </a:t>
            </a:r>
          </a:p>
          <a:p>
            <a:r>
              <a:rPr lang="tr-TR" i="1" dirty="0"/>
              <a:t>Sessiz </a:t>
            </a:r>
            <a:r>
              <a:rPr lang="tr-TR" i="1" dirty="0" err="1"/>
              <a:t>Sinema</a:t>
            </a:r>
            <a:r>
              <a:rPr lang="tr-TR" dirty="0" err="1"/>
              <a:t>’dan</a:t>
            </a:r>
            <a:r>
              <a:rPr lang="tr-TR" dirty="0"/>
              <a:t> Sovyet sineması (montaj) ile ilgili bölüm.</a:t>
            </a:r>
          </a:p>
        </p:txBody>
      </p:sp>
      <p:sp>
        <p:nvSpPr>
          <p:cNvPr id="4" name="Alt Bilgi Yer Tutucusu 3">
            <a:extLst>
              <a:ext uri="{FF2B5EF4-FFF2-40B4-BE49-F238E27FC236}">
                <a16:creationId xmlns:a16="http://schemas.microsoft.com/office/drawing/2014/main" id="{8617E06C-56E9-154F-831D-E15563B56B6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26075302"/>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4181</TotalTime>
  <Words>975</Words>
  <Application>Microsoft Macintosh PowerPoint</Application>
  <PresentationFormat>Geniş ekran</PresentationFormat>
  <Paragraphs>57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Kurgu 2 </vt:lpstr>
      <vt:lpstr>Film Kurgusunun Boyutları</vt:lpstr>
      <vt:lpstr>Sovyet Montajı</vt:lpstr>
      <vt:lpstr>Kuleshov Deneyleri ve İnşacı Montaj</vt:lpstr>
      <vt:lpstr>Eisenstein ve Diyalektik Kurgu</vt:lpstr>
      <vt:lpstr>Bazin ve Eleştiriler</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Kurgu </dc:title>
  <dc:creator>Microsoft Office Kullanıcısı</dc:creator>
  <cp:lastModifiedBy>Microsoft Office User</cp:lastModifiedBy>
  <cp:revision>24</cp:revision>
  <dcterms:created xsi:type="dcterms:W3CDTF">2020-01-10T14:14:05Z</dcterms:created>
  <dcterms:modified xsi:type="dcterms:W3CDTF">2020-03-23T09:55:56Z</dcterms:modified>
</cp:coreProperties>
</file>