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780" r:id="rId3"/>
  </p:sldMasterIdLst>
  <p:notesMasterIdLst>
    <p:notesMasterId r:id="rId54"/>
  </p:notesMasterIdLst>
  <p:sldIdLst>
    <p:sldId id="256" r:id="rId4"/>
    <p:sldId id="362" r:id="rId5"/>
    <p:sldId id="363" r:id="rId6"/>
    <p:sldId id="364" r:id="rId7"/>
    <p:sldId id="365" r:id="rId8"/>
    <p:sldId id="366" r:id="rId9"/>
    <p:sldId id="367" r:id="rId10"/>
    <p:sldId id="368" r:id="rId11"/>
    <p:sldId id="369" r:id="rId12"/>
    <p:sldId id="370" r:id="rId13"/>
    <p:sldId id="371" r:id="rId14"/>
    <p:sldId id="372" r:id="rId15"/>
    <p:sldId id="373" r:id="rId16"/>
    <p:sldId id="374" r:id="rId17"/>
    <p:sldId id="375" r:id="rId18"/>
    <p:sldId id="376" r:id="rId19"/>
    <p:sldId id="377" r:id="rId20"/>
    <p:sldId id="378" r:id="rId21"/>
    <p:sldId id="379" r:id="rId22"/>
    <p:sldId id="380" r:id="rId23"/>
    <p:sldId id="381" r:id="rId24"/>
    <p:sldId id="382" r:id="rId25"/>
    <p:sldId id="383" r:id="rId26"/>
    <p:sldId id="384" r:id="rId27"/>
    <p:sldId id="385" r:id="rId28"/>
    <p:sldId id="386" r:id="rId29"/>
    <p:sldId id="387" r:id="rId30"/>
    <p:sldId id="388" r:id="rId31"/>
    <p:sldId id="389" r:id="rId32"/>
    <p:sldId id="390" r:id="rId33"/>
    <p:sldId id="391" r:id="rId34"/>
    <p:sldId id="392" r:id="rId35"/>
    <p:sldId id="393" r:id="rId36"/>
    <p:sldId id="394" r:id="rId37"/>
    <p:sldId id="395" r:id="rId38"/>
    <p:sldId id="396" r:id="rId39"/>
    <p:sldId id="397" r:id="rId40"/>
    <p:sldId id="398" r:id="rId41"/>
    <p:sldId id="399" r:id="rId42"/>
    <p:sldId id="400" r:id="rId43"/>
    <p:sldId id="401" r:id="rId44"/>
    <p:sldId id="402" r:id="rId45"/>
    <p:sldId id="403" r:id="rId46"/>
    <p:sldId id="404" r:id="rId47"/>
    <p:sldId id="405" r:id="rId48"/>
    <p:sldId id="406" r:id="rId49"/>
    <p:sldId id="407" r:id="rId50"/>
    <p:sldId id="408" r:id="rId51"/>
    <p:sldId id="409" r:id="rId52"/>
    <p:sldId id="411" r:id="rId5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/>
    <p:restoredTop sz="94600"/>
  </p:normalViewPr>
  <p:slideViewPr>
    <p:cSldViewPr snapToGrid="0"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slide" Target="slides/slide38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viewProps" Target="viewProps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3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6EDA42F-F6AE-449B-99B3-B59BBEF42C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6590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9F34B5-1EE3-4E55-A7D5-B5712B17A7B5}" type="slidenum">
              <a:rPr lang="en-US"/>
              <a:pPr/>
              <a:t>33</a:t>
            </a:fld>
            <a:endParaRPr lang="en-US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1925" y="2130425"/>
            <a:ext cx="48006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B9FA5D8-7FFC-4A74-8F65-ACF9F91384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6B404-55E4-47D8-9F9D-FCC4BE300C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3220F-A2B2-400A-B6A9-75731937EB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tr-TR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55613" y="2130425"/>
            <a:ext cx="7313612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55613" y="3886200"/>
            <a:ext cx="7313612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F16D911-B36A-45D9-AD42-DCB0718276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D4DB5-9900-43AF-A035-1BC0D4195D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20B6F-4465-4E47-9D51-283DE80BEC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5613" y="1600200"/>
            <a:ext cx="40370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698C08-6CEA-4436-8B19-290034C63F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6ED6F3-F9C8-42CD-8082-4C294AA39E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51FDA4-D394-450C-BEF5-389FDCFC56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71AB3C-0F76-4EED-AE3F-460B82E9C1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4AB0FD-491B-4777-ACF4-9008025D4E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115BB-C368-49DD-8DF7-C4523E1750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5D04E-C1A0-49F7-A75F-C1432A606C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F0567D-2E9E-478C-A987-B1DA1257C6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6225" y="274638"/>
            <a:ext cx="2055813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5613" y="274638"/>
            <a:ext cx="6018212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C2231-66FA-4AAA-B96E-1061879666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9FA5D8-7FFC-4A74-8F65-ACF9F913844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3115BB-C368-49DD-8DF7-C4523E17508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67D6D3-D81E-46FF-82A8-5B07D44D9A1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0AC33F-7FC8-484C-B9AC-97621A9F9D9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0D78C6-FE5E-43B9-BB9F-578AE7CF88F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EBEE66-D83C-44DD-86BE-1178050A3B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26BDCE-91D9-47A1-A352-B1DABC5D487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67D6D3-D81E-46FF-82A8-5B07D44D9A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0F8826-B911-4D25-87E2-FAD1B6AD440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5F4721-29CE-4BE8-91B1-2E9FD80A064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46B404-55E4-47D8-9F9D-FCC4BE300C3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3220F-A2B2-400A-B6A9-75731937EBB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0AC33F-7FC8-484C-B9AC-97621A9F9D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0D78C6-FE5E-43B9-BB9F-578AE7CF88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EBEE66-D83C-44DD-86BE-1178050A3B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26BDCE-91D9-47A1-A352-B1DABC5D48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F8826-B911-4D25-87E2-FAD1B6AD44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5F4721-29CE-4BE8-91B1-2E9FD80A06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3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9CFF9FFF-19A4-4CB4-B5EA-FF4F4067A4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tr-TR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455613" y="274638"/>
            <a:ext cx="82264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455613" y="1600200"/>
            <a:ext cx="822642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1D706CFB-5E7D-4D44-8386-9C87D62B3A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CFF9FFF-19A4-4CB4-B5EA-FF4F4067A4E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838200" indent="-838200" algn="ctr">
              <a:buClr>
                <a:srgbClr val="FFFFFF"/>
              </a:buClr>
            </a:pPr>
            <a:r>
              <a:rPr lang="tr-TR" sz="3200" b="1"/>
              <a:t>AİLE SAĞLIK İLİŞKİSİ</a:t>
            </a:r>
            <a:r>
              <a:rPr lang="tr-TR" sz="2800"/>
              <a:t> </a:t>
            </a: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Clr>
                <a:srgbClr val="FFFFFF"/>
              </a:buClr>
            </a:pPr>
            <a:r>
              <a:rPr lang="tr-TR" sz="2400"/>
              <a:t>Yrd. Doç. Dr. Gülsen Ceyhun</a:t>
            </a:r>
          </a:p>
          <a:p>
            <a:pPr algn="ctr">
              <a:spcBef>
                <a:spcPct val="20000"/>
              </a:spcBef>
              <a:buClr>
                <a:srgbClr val="FFFFFF"/>
              </a:buClr>
            </a:pPr>
            <a:r>
              <a:rPr lang="tr-TR" sz="2400"/>
              <a:t>AÜTF Aile Hekimliği Anabilim Dalı</a:t>
            </a:r>
          </a:p>
        </p:txBody>
      </p:sp>
      <p:pic>
        <p:nvPicPr>
          <p:cNvPr id="5124" name="Picture 7" descr="AÜTF Amblem Büyü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362075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/>
        </p:nvSpPr>
        <p:spPr bwMode="auto">
          <a:xfrm>
            <a:off x="685800" y="838200"/>
            <a:ext cx="7772400" cy="914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/>
            <a:r>
              <a:rPr lang="tr-TR" sz="3600" b="1">
                <a:solidFill>
                  <a:schemeClr val="tx2"/>
                </a:solidFill>
                <a:latin typeface="Times New Roman" charset="0"/>
              </a:rPr>
              <a:t>AİLENİN GELİŞİM EVRELERİ- II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eaLnBrk="0" hangingPunct="0"/>
            <a:r>
              <a:rPr lang="tr-TR" sz="3200" b="1">
                <a:solidFill>
                  <a:schemeClr val="tx2"/>
                </a:solidFill>
                <a:latin typeface="Times New Roman" charset="0"/>
              </a:rPr>
              <a:t>5-Ergen Çocuğu Olan Aileler; </a:t>
            </a:r>
            <a:r>
              <a:rPr lang="tr-TR" sz="3200">
                <a:solidFill>
                  <a:schemeClr val="tx2"/>
                </a:solidFill>
                <a:latin typeface="Times New Roman" charset="0"/>
              </a:rPr>
              <a:t>13-20 Yaş çocuğu olan (7 Yıl)</a:t>
            </a:r>
          </a:p>
          <a:p>
            <a:pPr eaLnBrk="0" hangingPunct="0"/>
            <a:r>
              <a:rPr lang="tr-TR" sz="3200" b="1">
                <a:solidFill>
                  <a:schemeClr val="tx2"/>
                </a:solidFill>
                <a:latin typeface="Times New Roman" charset="0"/>
              </a:rPr>
              <a:t>6-Erişkin Çocuğu Olan Aileler; </a:t>
            </a:r>
            <a:r>
              <a:rPr lang="tr-TR" sz="3200">
                <a:solidFill>
                  <a:schemeClr val="tx2"/>
                </a:solidFill>
                <a:latin typeface="Times New Roman" charset="0"/>
              </a:rPr>
              <a:t>Gönderme yılları (8 Yıl)</a:t>
            </a:r>
          </a:p>
          <a:p>
            <a:pPr eaLnBrk="0" hangingPunct="0"/>
            <a:r>
              <a:rPr lang="tr-TR" sz="3200" b="1">
                <a:solidFill>
                  <a:schemeClr val="tx2"/>
                </a:solidFill>
                <a:latin typeface="Times New Roman" charset="0"/>
              </a:rPr>
              <a:t>7-Orta Yaşlı Ebeveynler; </a:t>
            </a:r>
            <a:r>
              <a:rPr lang="tr-TR" sz="3200">
                <a:solidFill>
                  <a:schemeClr val="tx2"/>
                </a:solidFill>
                <a:latin typeface="Times New Roman" charset="0"/>
              </a:rPr>
              <a:t>Son çocuğun evden ayrılması ile boşluğa düşme (15 YIL)</a:t>
            </a:r>
            <a:endParaRPr lang="tr-TR" sz="3200" b="1">
              <a:solidFill>
                <a:schemeClr val="tx2"/>
              </a:solidFill>
              <a:latin typeface="Times New Roman" charset="0"/>
            </a:endParaRPr>
          </a:p>
          <a:p>
            <a:pPr eaLnBrk="0" hangingPunct="0"/>
            <a:r>
              <a:rPr lang="tr-TR" sz="3200" b="1">
                <a:solidFill>
                  <a:schemeClr val="tx2"/>
                </a:solidFill>
                <a:latin typeface="Times New Roman" charset="0"/>
              </a:rPr>
              <a:t>8-Yaşlanan Aile Üyeleri; </a:t>
            </a:r>
            <a:r>
              <a:rPr lang="tr-TR" sz="3200">
                <a:solidFill>
                  <a:schemeClr val="tx2"/>
                </a:solidFill>
                <a:latin typeface="Times New Roman" charset="0"/>
              </a:rPr>
              <a:t>Emeklilik, eşlerin ölümü  (10-15 YIL)</a:t>
            </a:r>
          </a:p>
          <a:p>
            <a:pPr eaLnBrk="0" hangingPunct="0"/>
            <a:endParaRPr lang="tr-TR" sz="3200" b="1">
              <a:solidFill>
                <a:schemeClr val="tx2"/>
              </a:solidFill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5638800"/>
          </a:xfrm>
        </p:spPr>
        <p:txBody>
          <a:bodyPr/>
          <a:lstStyle/>
          <a:p>
            <a:pPr eaLnBrk="1" hangingPunct="1"/>
            <a:r>
              <a:rPr lang="tr-TR" b="1" smtClean="0"/>
              <a:t>AİLENİN SAĞLIK VE HASTALIĞA ETKİLERİ</a:t>
            </a:r>
            <a:endParaRPr lang="tr-TR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/>
        </p:nvSpPr>
        <p:spPr bwMode="auto">
          <a:xfrm>
            <a:off x="685800" y="228600"/>
            <a:ext cx="7772400" cy="1371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/>
            <a:r>
              <a:rPr lang="tr-TR" sz="3600" b="1">
                <a:solidFill>
                  <a:schemeClr val="tx2"/>
                </a:solidFill>
                <a:latin typeface="Times New Roman" charset="0"/>
              </a:rPr>
              <a:t>AİLENİN SAĞLIK VE HASTALIĞA ETKİLERİ</a:t>
            </a:r>
            <a:endParaRPr lang="tr-TR" sz="4000" b="1">
              <a:solidFill>
                <a:srgbClr val="FFFF66"/>
              </a:solidFill>
              <a:latin typeface="Times New Roman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/>
        </p:nvSpPr>
        <p:spPr bwMode="auto">
          <a:xfrm>
            <a:off x="533400" y="1600200"/>
            <a:ext cx="7924800" cy="5257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eaLnBrk="0" hangingPunct="0"/>
            <a:r>
              <a:rPr lang="tr-TR" sz="2800">
                <a:solidFill>
                  <a:schemeClr val="tx2"/>
                </a:solidFill>
                <a:latin typeface="Times New Roman" charset="0"/>
              </a:rPr>
              <a:t>		</a:t>
            </a:r>
          </a:p>
          <a:p>
            <a:pPr eaLnBrk="0" hangingPunct="0"/>
            <a:endParaRPr lang="tr-TR" sz="2800">
              <a:solidFill>
                <a:schemeClr val="tx2"/>
              </a:solidFill>
              <a:latin typeface="Times New Roman" charset="0"/>
            </a:endParaRPr>
          </a:p>
          <a:p>
            <a:pPr eaLnBrk="0" hangingPunct="0"/>
            <a:r>
              <a:rPr lang="tr-TR" sz="2800">
                <a:solidFill>
                  <a:schemeClr val="tx2"/>
                </a:solidFill>
                <a:latin typeface="Times New Roman" charset="0"/>
              </a:rPr>
              <a:t>2-BİYOLOJİK ETKİLERİ</a:t>
            </a:r>
          </a:p>
          <a:p>
            <a:pPr eaLnBrk="0" hangingPunct="0"/>
            <a:endParaRPr lang="tr-TR" sz="2800">
              <a:solidFill>
                <a:schemeClr val="tx2"/>
              </a:solidFill>
              <a:latin typeface="Times New Roman" charset="0"/>
            </a:endParaRPr>
          </a:p>
          <a:p>
            <a:pPr eaLnBrk="0" hangingPunct="0"/>
            <a:r>
              <a:rPr lang="tr-TR" sz="2800">
                <a:solidFill>
                  <a:schemeClr val="tx2"/>
                </a:solidFill>
                <a:latin typeface="Times New Roman" charset="0"/>
              </a:rPr>
              <a:t>3-PSİKOLOJİK ETKİLERİ </a:t>
            </a:r>
          </a:p>
          <a:p>
            <a:pPr eaLnBrk="0" hangingPunct="0"/>
            <a:endParaRPr lang="tr-TR" sz="2800">
              <a:solidFill>
                <a:schemeClr val="tx2"/>
              </a:solidFill>
              <a:latin typeface="Times New Roman" charset="0"/>
            </a:endParaRPr>
          </a:p>
          <a:p>
            <a:pPr eaLnBrk="0" hangingPunct="0"/>
            <a:r>
              <a:rPr lang="tr-TR" sz="2800">
                <a:solidFill>
                  <a:schemeClr val="tx2"/>
                </a:solidFill>
                <a:latin typeface="Times New Roman" charset="0"/>
              </a:rPr>
              <a:t>4-SOSYAL ETKİLERİ</a:t>
            </a:r>
          </a:p>
          <a:p>
            <a:pPr eaLnBrk="0" hangingPunct="0"/>
            <a:endParaRPr lang="tr-TR" sz="2800">
              <a:solidFill>
                <a:schemeClr val="tx2"/>
              </a:solidFill>
              <a:latin typeface="Times New Roman" charset="0"/>
            </a:endParaRPr>
          </a:p>
          <a:p>
            <a:pPr eaLnBrk="0" hangingPunct="0"/>
            <a:r>
              <a:rPr lang="tr-TR" sz="2800">
                <a:solidFill>
                  <a:schemeClr val="tx2"/>
                </a:solidFill>
                <a:latin typeface="Times New Roman" charset="0"/>
              </a:rPr>
              <a:t>5-KÜLTÜREL ETKİLERİ</a:t>
            </a:r>
          </a:p>
          <a:p>
            <a:pPr eaLnBrk="0" hangingPunct="0"/>
            <a:endParaRPr lang="tr-TR" sz="2800">
              <a:solidFill>
                <a:schemeClr val="tx2"/>
              </a:solidFill>
              <a:latin typeface="Times New Roman" charset="0"/>
            </a:endParaRPr>
          </a:p>
          <a:p>
            <a:pPr eaLnBrk="0" hangingPunct="0"/>
            <a:r>
              <a:rPr lang="tr-TR" sz="2800">
                <a:solidFill>
                  <a:schemeClr val="tx2"/>
                </a:solidFill>
                <a:latin typeface="Times New Roman" charset="0"/>
              </a:rPr>
              <a:t>6-EKONOMİK ETKİLERİ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57200"/>
            <a:ext cx="7772400" cy="1143000"/>
          </a:xfrm>
        </p:spPr>
        <p:txBody>
          <a:bodyPr/>
          <a:lstStyle/>
          <a:p>
            <a:pPr eaLnBrk="1" hangingPunct="1"/>
            <a:r>
              <a:rPr lang="tr-TR" smtClean="0"/>
              <a:t>                                                   </a:t>
            </a: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7924800" cy="4724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sz="2000" dirty="0" smtClean="0"/>
              <a:t> 	1-GENETİK ETKİLER</a:t>
            </a:r>
            <a:endParaRPr lang="tr-TR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09600"/>
            <a:ext cx="7924800" cy="5562600"/>
          </a:xfrm>
        </p:spPr>
        <p:txBody>
          <a:bodyPr/>
          <a:lstStyle/>
          <a:p>
            <a:pPr eaLnBrk="1" hangingPunct="1"/>
            <a:r>
              <a:rPr lang="tr-TR" b="1" smtClean="0"/>
              <a:t>BİYOLOJİK ETKİLER</a:t>
            </a:r>
            <a:endParaRPr lang="tr-TR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106488" y="274638"/>
            <a:ext cx="7913687" cy="1143000"/>
          </a:xfrm>
        </p:spPr>
        <p:txBody>
          <a:bodyPr/>
          <a:lstStyle/>
          <a:p>
            <a:pPr eaLnBrk="1" hangingPunct="1"/>
            <a:r>
              <a:rPr lang="tr-TR" sz="2800" b="1" smtClean="0"/>
              <a:t>BİYOLOJİK ETKİLER</a:t>
            </a:r>
            <a:endParaRPr lang="tr-TR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1416050" y="1600200"/>
            <a:ext cx="7604125" cy="4525963"/>
          </a:xfrm>
        </p:spPr>
        <p:txBody>
          <a:bodyPr>
            <a:normAutofit lnSpcReduction="10000"/>
          </a:bodyPr>
          <a:lstStyle/>
          <a:p>
            <a:pPr eaLnBrk="1" hangingPunct="1"/>
            <a:endParaRPr lang="tr-TR" smtClean="0"/>
          </a:p>
          <a:p>
            <a:pPr eaLnBrk="1" hangingPunct="1"/>
            <a:r>
              <a:rPr lang="tr-TR" smtClean="0"/>
              <a:t>Beslenme</a:t>
            </a:r>
          </a:p>
          <a:p>
            <a:pPr eaLnBrk="1" hangingPunct="1"/>
            <a:r>
              <a:rPr lang="tr-TR" smtClean="0"/>
              <a:t>Hijyen</a:t>
            </a:r>
          </a:p>
          <a:p>
            <a:pPr eaLnBrk="1" hangingPunct="1"/>
            <a:r>
              <a:rPr lang="tr-TR" smtClean="0"/>
              <a:t>Yeterli bakım ve ilgi</a:t>
            </a:r>
          </a:p>
          <a:p>
            <a:pPr eaLnBrk="1" hangingPunct="1"/>
            <a:r>
              <a:rPr lang="tr-TR" smtClean="0"/>
              <a:t>Konut şartları</a:t>
            </a:r>
          </a:p>
          <a:p>
            <a:pPr eaLnBrk="1" hangingPunct="1"/>
            <a:r>
              <a:rPr lang="tr-TR" smtClean="0"/>
              <a:t>Ailenin kalabalık oluşu</a:t>
            </a:r>
          </a:p>
          <a:p>
            <a:pPr eaLnBrk="1" hangingPunct="1"/>
            <a:r>
              <a:rPr lang="tr-TR" smtClean="0"/>
              <a:t>Enfeksiyon hastalıklarının yayılması</a:t>
            </a:r>
          </a:p>
          <a:p>
            <a:pPr eaLnBrk="1" hangingPunct="1"/>
            <a:r>
              <a:rPr lang="tr-TR" smtClean="0"/>
              <a:t>Kazalar</a:t>
            </a:r>
          </a:p>
          <a:p>
            <a:pPr eaLnBrk="1" hangingPunct="1"/>
            <a:endParaRPr lang="tr-TR" smtClean="0"/>
          </a:p>
          <a:p>
            <a:pPr eaLnBrk="1" hangingPunct="1"/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153400" cy="5410200"/>
          </a:xfrm>
        </p:spPr>
        <p:txBody>
          <a:bodyPr/>
          <a:lstStyle/>
          <a:p>
            <a:pPr eaLnBrk="1" hangingPunct="1"/>
            <a:r>
              <a:rPr lang="tr-TR" b="1" smtClean="0"/>
              <a:t>PSİKOLOJİK ETKİLER</a:t>
            </a:r>
            <a:endParaRPr lang="tr-TR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979488" y="274638"/>
            <a:ext cx="8040687" cy="1143000"/>
          </a:xfrm>
        </p:spPr>
        <p:txBody>
          <a:bodyPr/>
          <a:lstStyle/>
          <a:p>
            <a:pPr eaLnBrk="1" hangingPunct="1"/>
            <a:r>
              <a:rPr lang="tr-TR" sz="2800" b="1" smtClean="0"/>
              <a:t>PSİKOLOJİK ETKİLER- I</a:t>
            </a:r>
            <a:endParaRPr lang="tr-TR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966788" y="1600200"/>
            <a:ext cx="8053387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smtClean="0"/>
              <a:t> </a:t>
            </a:r>
            <a:r>
              <a:rPr lang="tr-TR" b="1" smtClean="0"/>
              <a:t>OLUMLU ETKİLER</a:t>
            </a:r>
            <a:r>
              <a:rPr lang="tr-TR" smtClean="0"/>
              <a:t>;</a:t>
            </a:r>
          </a:p>
          <a:p>
            <a:pPr eaLnBrk="1" hangingPunct="1"/>
            <a:r>
              <a:rPr lang="tr-TR" smtClean="0"/>
              <a:t>Aile bireyleri arasında karşılıklı sevgi ve saygı</a:t>
            </a:r>
          </a:p>
          <a:p>
            <a:pPr eaLnBrk="1" hangingPunct="1"/>
            <a:r>
              <a:rPr lang="tr-TR" smtClean="0"/>
              <a:t>Yeterli benlik saygısı</a:t>
            </a:r>
          </a:p>
          <a:p>
            <a:pPr eaLnBrk="1" hangingPunct="1"/>
            <a:r>
              <a:rPr lang="tr-TR" smtClean="0"/>
              <a:t>Aile içi iyi iletişim</a:t>
            </a:r>
          </a:p>
          <a:p>
            <a:pPr eaLnBrk="1" hangingPunct="1"/>
            <a:r>
              <a:rPr lang="tr-TR" smtClean="0"/>
              <a:t>Olumlu duygusal aktarım</a:t>
            </a:r>
          </a:p>
          <a:p>
            <a:pPr eaLnBrk="1" hangingPunct="1"/>
            <a:r>
              <a:rPr lang="tr-TR" smtClean="0"/>
              <a:t>Psikolojik destek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804863" y="274638"/>
            <a:ext cx="8215312" cy="755650"/>
          </a:xfrm>
        </p:spPr>
        <p:txBody>
          <a:bodyPr/>
          <a:lstStyle/>
          <a:p>
            <a:pPr eaLnBrk="1" hangingPunct="1"/>
            <a:r>
              <a:rPr lang="tr-TR" sz="2800" b="1" smtClean="0"/>
              <a:t>PSİKOLOJİK ETKİLER- II</a:t>
            </a:r>
            <a:endParaRPr lang="tr-TR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792163" y="1600200"/>
            <a:ext cx="8228012" cy="4525963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Tx/>
              <a:buNone/>
            </a:pPr>
            <a:r>
              <a:rPr lang="tr-TR" b="1" smtClean="0"/>
              <a:t>OLUMSUZ ETKİLER;</a:t>
            </a:r>
            <a:endParaRPr lang="tr-TR" smtClean="0"/>
          </a:p>
          <a:p>
            <a:pPr eaLnBrk="1" hangingPunct="1"/>
            <a:endParaRPr lang="tr-TR" smtClean="0"/>
          </a:p>
          <a:p>
            <a:pPr eaLnBrk="1" hangingPunct="1"/>
            <a:endParaRPr lang="tr-TR" smtClean="0"/>
          </a:p>
          <a:p>
            <a:pPr eaLnBrk="1" hangingPunct="1"/>
            <a:r>
              <a:rPr lang="tr-TR" smtClean="0"/>
              <a:t>Duygusal yoksunluk</a:t>
            </a:r>
          </a:p>
          <a:p>
            <a:pPr eaLnBrk="1" hangingPunct="1"/>
            <a:r>
              <a:rPr lang="tr-TR" smtClean="0"/>
              <a:t>Benlik saygısının azalması</a:t>
            </a:r>
          </a:p>
          <a:p>
            <a:pPr eaLnBrk="1" hangingPunct="1"/>
            <a:r>
              <a:rPr lang="tr-TR" smtClean="0"/>
              <a:t>Aile içi şiddet</a:t>
            </a:r>
          </a:p>
          <a:p>
            <a:pPr eaLnBrk="1" hangingPunct="1"/>
            <a:r>
              <a:rPr lang="tr-TR" smtClean="0"/>
              <a:t>Kişilik bozuklukları</a:t>
            </a:r>
          </a:p>
          <a:p>
            <a:pPr eaLnBrk="1" hangingPunct="1"/>
            <a:r>
              <a:rPr lang="tr-TR" smtClean="0"/>
              <a:t>Depresyon</a:t>
            </a:r>
          </a:p>
          <a:p>
            <a:pPr eaLnBrk="1" hangingPunct="1"/>
            <a:r>
              <a:rPr lang="tr-TR" smtClean="0"/>
              <a:t>İntihar                         </a:t>
            </a:r>
          </a:p>
          <a:p>
            <a:pPr eaLnBrk="1" hangingPunct="1"/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5562600"/>
          </a:xfrm>
        </p:spPr>
        <p:txBody>
          <a:bodyPr/>
          <a:lstStyle/>
          <a:p>
            <a:pPr eaLnBrk="1" hangingPunct="1"/>
            <a:r>
              <a:rPr lang="tr-TR" b="1" smtClean="0"/>
              <a:t>SOSYAL ETKİLER</a:t>
            </a:r>
            <a:endParaRPr lang="tr-TR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7696200" cy="838200"/>
          </a:xfrm>
        </p:spPr>
        <p:txBody>
          <a:bodyPr/>
          <a:lstStyle/>
          <a:p>
            <a:pPr eaLnBrk="1" hangingPunct="1"/>
            <a:r>
              <a:rPr lang="tr-TR" sz="2800" b="1" smtClean="0"/>
              <a:t>SOSYAL ETKİLER</a:t>
            </a:r>
            <a:endParaRPr lang="tr-TR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057400"/>
            <a:ext cx="7772400" cy="4495800"/>
          </a:xfrm>
        </p:spPr>
        <p:txBody>
          <a:bodyPr/>
          <a:lstStyle/>
          <a:p>
            <a:pPr eaLnBrk="1" hangingPunct="1"/>
            <a:r>
              <a:rPr lang="tr-TR" smtClean="0"/>
              <a:t>Aile içi sosyal iletişim</a:t>
            </a:r>
          </a:p>
          <a:p>
            <a:pPr eaLnBrk="1" hangingPunct="1"/>
            <a:endParaRPr lang="tr-TR" smtClean="0"/>
          </a:p>
          <a:p>
            <a:pPr eaLnBrk="1" hangingPunct="1"/>
            <a:r>
              <a:rPr lang="tr-TR" smtClean="0"/>
              <a:t>Ailenin çevresiyle olan  sosyal iletişimi</a:t>
            </a:r>
          </a:p>
          <a:p>
            <a:pPr eaLnBrk="1" hangingPunct="1"/>
            <a:endParaRPr lang="tr-TR" smtClean="0"/>
          </a:p>
          <a:p>
            <a:pPr eaLnBrk="1" hangingPunct="1"/>
            <a:r>
              <a:rPr lang="tr-TR" smtClean="0"/>
              <a:t>Sosyal destek</a:t>
            </a:r>
          </a:p>
          <a:p>
            <a:pPr eaLnBrk="1" hangingPunct="1"/>
            <a:endParaRPr lang="tr-TR" smtClean="0"/>
          </a:p>
          <a:p>
            <a:pPr eaLnBrk="1" hangingPunct="1"/>
            <a:r>
              <a:rPr lang="tr-TR" smtClean="0"/>
              <a:t>Sosyal güvence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667000"/>
            <a:ext cx="7772400" cy="1143000"/>
          </a:xfrm>
        </p:spPr>
        <p:txBody>
          <a:bodyPr/>
          <a:lstStyle/>
          <a:p>
            <a:pPr eaLnBrk="1" hangingPunct="1"/>
            <a:r>
              <a:rPr lang="tr-TR" sz="4400" b="1" smtClean="0"/>
              <a:t>AİLE NEDİR?</a:t>
            </a:r>
            <a:endParaRPr lang="tr-TR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7848600" cy="5410200"/>
          </a:xfrm>
        </p:spPr>
        <p:txBody>
          <a:bodyPr/>
          <a:lstStyle/>
          <a:p>
            <a:pPr eaLnBrk="1" hangingPunct="1"/>
            <a:r>
              <a:rPr lang="tr-TR" b="1" smtClean="0"/>
              <a:t>KÜLTÜREL ETKİLER</a:t>
            </a:r>
            <a:endParaRPr lang="tr-TR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01663" y="274638"/>
            <a:ext cx="8418512" cy="908050"/>
          </a:xfrm>
        </p:spPr>
        <p:txBody>
          <a:bodyPr/>
          <a:lstStyle/>
          <a:p>
            <a:pPr eaLnBrk="1" hangingPunct="1"/>
            <a:r>
              <a:rPr lang="tr-TR" sz="2800" b="1" smtClean="0"/>
              <a:t>KÜLTÜREL ETKİLER</a:t>
            </a:r>
            <a:endParaRPr lang="tr-TR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588963" y="1851025"/>
            <a:ext cx="8431212" cy="42751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tr-TR" smtClean="0"/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Ailenin sağlığa bakışı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Ailenin hastalığa yaklaşımı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Ailenin sağlık personeline bakış açısı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Ailenin sağlık ekibi ile uyumu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Ailenin kültürel değerleri ve inançları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Ailenin içinde yaşadığı toplumun kültürel değerleri </a:t>
            </a:r>
          </a:p>
          <a:p>
            <a:pPr eaLnBrk="1" hangingPunct="1">
              <a:lnSpc>
                <a:spcPct val="90000"/>
              </a:lnSpc>
            </a:pPr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09600"/>
            <a:ext cx="7924800" cy="5181600"/>
          </a:xfrm>
        </p:spPr>
        <p:txBody>
          <a:bodyPr/>
          <a:lstStyle/>
          <a:p>
            <a:pPr eaLnBrk="1" hangingPunct="1"/>
            <a:r>
              <a:rPr lang="tr-TR" b="1" smtClean="0"/>
              <a:t>EKONOMİK ETKİLER</a:t>
            </a:r>
            <a:endParaRPr lang="tr-TR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7772400" cy="1066800"/>
          </a:xfrm>
        </p:spPr>
        <p:txBody>
          <a:bodyPr/>
          <a:lstStyle/>
          <a:p>
            <a:pPr eaLnBrk="1" hangingPunct="1"/>
            <a:r>
              <a:rPr lang="tr-TR" sz="2400" b="1" smtClean="0"/>
              <a:t>EKONOMİK ETKİLER</a:t>
            </a:r>
            <a:endParaRPr lang="tr-TR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133600"/>
            <a:ext cx="7848600" cy="3962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mtClean="0"/>
              <a:t>Sağlık kurumlarına ulaşım</a:t>
            </a:r>
          </a:p>
          <a:p>
            <a:pPr eaLnBrk="1" hangingPunct="1">
              <a:lnSpc>
                <a:spcPct val="90000"/>
              </a:lnSpc>
            </a:pPr>
            <a:endParaRPr lang="tr-TR" smtClean="0"/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Sağlık personeline ulaşım</a:t>
            </a:r>
          </a:p>
          <a:p>
            <a:pPr eaLnBrk="1" hangingPunct="1">
              <a:lnSpc>
                <a:spcPct val="90000"/>
              </a:lnSpc>
            </a:pPr>
            <a:endParaRPr lang="tr-TR" smtClean="0"/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Tedaviye uyum</a:t>
            </a:r>
          </a:p>
          <a:p>
            <a:pPr eaLnBrk="1" hangingPunct="1">
              <a:lnSpc>
                <a:spcPct val="90000"/>
              </a:lnSpc>
            </a:pPr>
            <a:endParaRPr lang="tr-TR" smtClean="0"/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Eğitim</a:t>
            </a:r>
          </a:p>
          <a:p>
            <a:pPr eaLnBrk="1" hangingPunct="1">
              <a:lnSpc>
                <a:spcPct val="90000"/>
              </a:lnSpc>
            </a:pPr>
            <a:endParaRPr lang="tr-TR" smtClean="0"/>
          </a:p>
          <a:p>
            <a:pPr eaLnBrk="1" hangingPunct="1">
              <a:lnSpc>
                <a:spcPct val="90000"/>
              </a:lnSpc>
            </a:pPr>
            <a:endParaRPr lang="tr-TR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7848600" cy="5181600"/>
          </a:xfrm>
        </p:spPr>
        <p:txBody>
          <a:bodyPr/>
          <a:lstStyle/>
          <a:p>
            <a:pPr eaLnBrk="1" hangingPunct="1"/>
            <a:r>
              <a:rPr lang="tr-TR" b="1" smtClean="0"/>
              <a:t>AİLEDE KRİZ VE TRAVMALR</a:t>
            </a:r>
            <a:endParaRPr lang="tr-TR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"/>
            <a:ext cx="8001000" cy="1371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z="2400" b="1" smtClean="0"/>
              <a:t/>
            </a:r>
            <a:br>
              <a:rPr lang="tr-TR" sz="2400" b="1" smtClean="0"/>
            </a:br>
            <a:r>
              <a:rPr lang="tr-TR" sz="2400" b="1" smtClean="0"/>
              <a:t>AİLEDE KRİZ VE TRAVMALAR- I</a:t>
            </a:r>
            <a:r>
              <a:rPr lang="tr-TR" sz="2400" smtClean="0"/>
              <a:t/>
            </a:r>
            <a:br>
              <a:rPr lang="tr-TR" sz="2400" smtClean="0"/>
            </a:br>
            <a:endParaRPr lang="tr-TR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447800"/>
            <a:ext cx="6781800" cy="5867400"/>
          </a:xfrm>
        </p:spPr>
        <p:txBody>
          <a:bodyPr/>
          <a:lstStyle/>
          <a:p>
            <a:pPr eaLnBrk="1" hangingPunct="1"/>
            <a:endParaRPr lang="tr-TR" b="1" smtClean="0"/>
          </a:p>
          <a:p>
            <a:pPr eaLnBrk="1" hangingPunct="1">
              <a:buFontTx/>
              <a:buChar char="•"/>
            </a:pPr>
            <a:r>
              <a:rPr lang="tr-TR" sz="2000" smtClean="0"/>
              <a:t> </a:t>
            </a:r>
            <a:r>
              <a:rPr lang="tr-TR" sz="2000" b="1" smtClean="0"/>
              <a:t>Hastanede yatma</a:t>
            </a:r>
          </a:p>
          <a:p>
            <a:pPr eaLnBrk="1" hangingPunct="1">
              <a:buFontTx/>
              <a:buChar char="•"/>
            </a:pPr>
            <a:r>
              <a:rPr lang="tr-TR" sz="2000" b="1" smtClean="0"/>
              <a:t> Çocuğun kaybı</a:t>
            </a:r>
          </a:p>
          <a:p>
            <a:pPr eaLnBrk="1" hangingPunct="1">
              <a:buFontTx/>
              <a:buChar char="•"/>
            </a:pPr>
            <a:r>
              <a:rPr lang="tr-TR" sz="2000" b="1" smtClean="0"/>
              <a:t> Yakınların kaybı</a:t>
            </a:r>
          </a:p>
          <a:p>
            <a:pPr eaLnBrk="1" hangingPunct="1">
              <a:buFontTx/>
              <a:buChar char="•"/>
            </a:pPr>
            <a:r>
              <a:rPr lang="tr-TR" sz="2000" b="1" smtClean="0"/>
              <a:t> Uzamış ayrılık</a:t>
            </a:r>
          </a:p>
          <a:p>
            <a:pPr eaLnBrk="1" hangingPunct="1">
              <a:buFontTx/>
              <a:buChar char="•"/>
            </a:pPr>
            <a:r>
              <a:rPr lang="tr-TR" sz="2000" b="1" smtClean="0"/>
              <a:t> Cazibenin bozulması</a:t>
            </a:r>
          </a:p>
          <a:p>
            <a:pPr eaLnBrk="1" hangingPunct="1">
              <a:buFontTx/>
              <a:buChar char="•"/>
            </a:pPr>
            <a:r>
              <a:rPr lang="tr-TR" sz="2000" b="1" smtClean="0"/>
              <a:t>  Zina			</a:t>
            </a:r>
          </a:p>
          <a:p>
            <a:pPr eaLnBrk="1" hangingPunct="1">
              <a:buFontTx/>
              <a:buChar char="•"/>
            </a:pPr>
            <a:r>
              <a:rPr lang="tr-TR" sz="2000" b="1" smtClean="0"/>
              <a:t>  İşsizliğin uzaması		</a:t>
            </a:r>
          </a:p>
          <a:p>
            <a:pPr eaLnBrk="1" hangingPunct="1">
              <a:buFontTx/>
              <a:buChar char="•"/>
            </a:pPr>
            <a:r>
              <a:rPr lang="tr-TR" sz="2000" b="1" smtClean="0"/>
              <a:t>  Gelişen şiddetli geçimsizlik</a:t>
            </a:r>
            <a:endParaRPr lang="tr-TR" sz="2000" smtClean="0"/>
          </a:p>
          <a:p>
            <a:pPr eaLnBrk="1" hangingPunct="1"/>
            <a:endParaRPr lang="tr-TR" sz="2000" smtClean="0"/>
          </a:p>
          <a:p>
            <a:pPr eaLnBrk="1" hangingPunct="1"/>
            <a:r>
              <a:rPr lang="tr-TR" sz="2000" smtClean="0"/>
              <a:t>	 					</a:t>
            </a:r>
          </a:p>
          <a:p>
            <a:pPr eaLnBrk="1" hangingPunct="1"/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0"/>
            <a:ext cx="7848600" cy="1066800"/>
          </a:xfrm>
        </p:spPr>
        <p:txBody>
          <a:bodyPr/>
          <a:lstStyle/>
          <a:p>
            <a:pPr eaLnBrk="1" hangingPunct="1"/>
            <a:r>
              <a:rPr lang="tr-TR" sz="2400" b="1" smtClean="0"/>
              <a:t>AİLEDE KRİZ VE TRAVMALAR - II</a:t>
            </a:r>
            <a:endParaRPr lang="tr-TR" sz="2000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828800"/>
            <a:ext cx="7086600" cy="4572000"/>
          </a:xfrm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tr-TR" sz="1800" b="1" smtClean="0"/>
              <a:t> </a:t>
            </a:r>
            <a:r>
              <a:rPr lang="tr-TR" sz="2000" b="1" smtClean="0"/>
              <a:t>Yüksek bir göreve gelme nedeni ile yeni duruma uyum sağlama</a:t>
            </a:r>
          </a:p>
          <a:p>
            <a:pPr eaLnBrk="1" hangingPunct="1">
              <a:buFontTx/>
              <a:buChar char="•"/>
            </a:pPr>
            <a:r>
              <a:rPr lang="tr-TR" sz="2000" smtClean="0"/>
              <a:t> </a:t>
            </a:r>
            <a:r>
              <a:rPr lang="tr-TR" sz="2000" b="1" smtClean="0"/>
              <a:t>Akrabaların aileye girmesi</a:t>
            </a:r>
          </a:p>
          <a:p>
            <a:pPr eaLnBrk="1" hangingPunct="1">
              <a:buFontTx/>
              <a:buChar char="•"/>
            </a:pPr>
            <a:r>
              <a:rPr lang="tr-TR" sz="2000" b="1" smtClean="0"/>
              <a:t> Evi terk etme</a:t>
            </a:r>
          </a:p>
          <a:p>
            <a:pPr eaLnBrk="1" hangingPunct="1">
              <a:buFontTx/>
              <a:buChar char="•"/>
            </a:pPr>
            <a:r>
              <a:rPr lang="tr-TR" sz="2000" b="1" smtClean="0"/>
              <a:t> Boşanma</a:t>
            </a:r>
          </a:p>
          <a:p>
            <a:pPr eaLnBrk="1" hangingPunct="1">
              <a:buFontTx/>
              <a:buChar char="•"/>
            </a:pPr>
            <a:r>
              <a:rPr lang="tr-TR" sz="2000" b="1" smtClean="0"/>
              <a:t> Üvey anne / Üvey babanın aileye girmesi</a:t>
            </a:r>
          </a:p>
          <a:p>
            <a:pPr eaLnBrk="1" hangingPunct="1">
              <a:buFontTx/>
              <a:buChar char="•"/>
            </a:pPr>
            <a:r>
              <a:rPr lang="tr-TR" sz="2000" b="1" smtClean="0"/>
              <a:t>Hapis yatma, tutukluluk</a:t>
            </a:r>
          </a:p>
          <a:p>
            <a:pPr eaLnBrk="1" hangingPunct="1">
              <a:buFontTx/>
              <a:buChar char="•"/>
            </a:pPr>
            <a:r>
              <a:rPr lang="tr-TR" sz="2000" b="1" smtClean="0"/>
              <a:t> İntihar</a:t>
            </a:r>
          </a:p>
          <a:p>
            <a:pPr eaLnBrk="1" hangingPunct="1">
              <a:buFontTx/>
              <a:buChar char="•"/>
            </a:pPr>
            <a:endParaRPr lang="tr-TR" sz="1800" smtClean="0"/>
          </a:p>
          <a:p>
            <a:pPr eaLnBrk="1" hangingPunct="1">
              <a:buFontTx/>
              <a:buChar char="•"/>
            </a:pPr>
            <a:endParaRPr lang="tr-TR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7848600" cy="5410200"/>
          </a:xfrm>
        </p:spPr>
        <p:txBody>
          <a:bodyPr/>
          <a:lstStyle/>
          <a:p>
            <a:pPr eaLnBrk="1" hangingPunct="1"/>
            <a:r>
              <a:rPr lang="tr-TR" sz="3600" b="1" smtClean="0"/>
              <a:t>AİLE YAPISINA İLİŞKİN DİNAMİKLER</a:t>
            </a:r>
            <a:endParaRPr lang="tr-TR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001000" cy="2133600"/>
          </a:xfrm>
        </p:spPr>
        <p:txBody>
          <a:bodyPr/>
          <a:lstStyle/>
          <a:p>
            <a:pPr eaLnBrk="1" hangingPunct="1"/>
            <a:r>
              <a:rPr lang="tr-TR" sz="2800" b="1" smtClean="0"/>
              <a:t>AİLE YAPISINA İLİŞKİN DİNAMİKLER</a:t>
            </a:r>
            <a:endParaRPr lang="tr-TR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438400"/>
            <a:ext cx="8001000" cy="3810000"/>
          </a:xfrm>
        </p:spPr>
        <p:txBody>
          <a:bodyPr/>
          <a:lstStyle/>
          <a:p>
            <a:pPr eaLnBrk="1" hangingPunct="1"/>
            <a:endParaRPr lang="tr-TR" smtClean="0"/>
          </a:p>
          <a:p>
            <a:pPr eaLnBrk="1" hangingPunct="1"/>
            <a:r>
              <a:rPr lang="tr-TR" smtClean="0"/>
              <a:t>Kimler ailedendir, kimler değildir?</a:t>
            </a:r>
          </a:p>
          <a:p>
            <a:pPr eaLnBrk="1" hangingPunct="1"/>
            <a:r>
              <a:rPr lang="tr-TR" smtClean="0"/>
              <a:t>Ailenin dış etkilere tepki gösterme derecesi nedir?</a:t>
            </a:r>
          </a:p>
          <a:p>
            <a:pPr eaLnBrk="1" hangingPunct="1"/>
            <a:r>
              <a:rPr lang="tr-TR" smtClean="0"/>
              <a:t>Ailede ne gibi alt sistemler vardır ve nasıl işletilmektedir?</a:t>
            </a:r>
          </a:p>
          <a:p>
            <a:pPr eaLnBrk="1" hangingPunct="1"/>
            <a:endParaRPr lang="tr-TR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066800"/>
            <a:ext cx="7696200" cy="4343400"/>
          </a:xfrm>
        </p:spPr>
        <p:txBody>
          <a:bodyPr/>
          <a:lstStyle/>
          <a:p>
            <a:pPr eaLnBrk="1" hangingPunct="1"/>
            <a:r>
              <a:rPr lang="tr-TR" sz="3600" b="1" smtClean="0"/>
              <a:t>AİLE İÇİ ETKİLEŞİME İLİŞKİN DİNAMİKLER</a:t>
            </a:r>
            <a:endParaRPr lang="tr-TR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66800"/>
            <a:ext cx="7772400" cy="1600200"/>
          </a:xfrm>
        </p:spPr>
        <p:txBody>
          <a:bodyPr/>
          <a:lstStyle/>
          <a:p>
            <a:pPr eaLnBrk="1" hangingPunct="1"/>
            <a:r>
              <a:rPr lang="tr-TR" b="1" smtClean="0"/>
              <a:t>AİLENİN TANIMI</a:t>
            </a:r>
            <a:endParaRPr lang="tr-TR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048000"/>
            <a:ext cx="7696200" cy="3048000"/>
          </a:xfrm>
        </p:spPr>
        <p:txBody>
          <a:bodyPr/>
          <a:lstStyle/>
          <a:p>
            <a:pPr eaLnBrk="1" hangingPunct="1"/>
            <a:r>
              <a:rPr lang="tr-TR" b="1" smtClean="0"/>
              <a:t>“</a:t>
            </a:r>
            <a:r>
              <a:rPr lang="tr-TR" smtClean="0"/>
              <a:t> Aile uzun yıllar devam eden ve sürekli ev halkı bulunduran, biyolojik veya güçlü etkileşim ve güven nedeni ile birbirine bağlılığın, ilişkinin ortaya çıkardığı en küçük sosyal sistemdir.</a:t>
            </a:r>
            <a:r>
              <a:rPr lang="tr-TR" b="1" smtClean="0"/>
              <a:t>”</a:t>
            </a:r>
            <a:endParaRPr lang="tr-TR" smtClean="0"/>
          </a:p>
          <a:p>
            <a:pPr eaLnBrk="1" hangingPunct="1"/>
            <a:endParaRPr lang="tr-TR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685800"/>
            <a:ext cx="7620000" cy="838200"/>
          </a:xfrm>
        </p:spPr>
        <p:txBody>
          <a:bodyPr/>
          <a:lstStyle/>
          <a:p>
            <a:pPr eaLnBrk="1" hangingPunct="1"/>
            <a:r>
              <a:rPr lang="tr-TR" sz="2400" b="1" smtClean="0"/>
              <a:t>AİLE İÇİ ETKİLEŞİME İLİŞKİN DİNAMİKLER- I</a:t>
            </a:r>
            <a:endParaRPr lang="tr-TR" sz="2400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2209800"/>
            <a:ext cx="7924800" cy="3962400"/>
          </a:xfrm>
        </p:spPr>
        <p:txBody>
          <a:bodyPr/>
          <a:lstStyle/>
          <a:p>
            <a:pPr eaLnBrk="1" hangingPunct="1"/>
            <a:r>
              <a:rPr lang="tr-TR" sz="2000" smtClean="0"/>
              <a:t>Aile üyeleri birbirlerinin davranışlarını nasıl etkilemektedir?</a:t>
            </a:r>
          </a:p>
          <a:p>
            <a:pPr eaLnBrk="1" hangingPunct="1"/>
            <a:endParaRPr lang="tr-TR" sz="2000" smtClean="0"/>
          </a:p>
          <a:p>
            <a:pPr eaLnBrk="1" hangingPunct="1"/>
            <a:r>
              <a:rPr lang="tr-TR" sz="2000" smtClean="0"/>
              <a:t>Aile içi duygu paylaşımı nasıldır, duygular nasıl yönetiliyor?</a:t>
            </a:r>
          </a:p>
          <a:p>
            <a:pPr eaLnBrk="1" hangingPunct="1"/>
            <a:endParaRPr lang="tr-TR" sz="2000" smtClean="0"/>
          </a:p>
          <a:p>
            <a:pPr eaLnBrk="1" hangingPunct="1"/>
            <a:r>
              <a:rPr lang="tr-TR" sz="2000" smtClean="0"/>
              <a:t>Aile üyeleri birbirleriyle nasıl iletişim kurmaktadır?</a:t>
            </a:r>
          </a:p>
          <a:p>
            <a:pPr eaLnBrk="1" hangingPunct="1"/>
            <a:endParaRPr lang="tr-TR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295400"/>
          </a:xfrm>
        </p:spPr>
        <p:txBody>
          <a:bodyPr/>
          <a:lstStyle/>
          <a:p>
            <a:pPr eaLnBrk="1" hangingPunct="1"/>
            <a:r>
              <a:rPr lang="tr-TR" sz="2400" b="1" smtClean="0"/>
              <a:t>AİLE İÇİ ETKİLEŞİME İLİŞKİN DİNAMİKLER-II</a:t>
            </a:r>
            <a:endParaRPr lang="tr-TR" sz="2400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05000"/>
            <a:ext cx="7772400" cy="4648200"/>
          </a:xfrm>
        </p:spPr>
        <p:txBody>
          <a:bodyPr/>
          <a:lstStyle/>
          <a:p>
            <a:pPr eaLnBrk="1" hangingPunct="1"/>
            <a:r>
              <a:rPr lang="tr-TR" smtClean="0"/>
              <a:t>Ailedeki değerler ve inançlar nelerdir?</a:t>
            </a:r>
          </a:p>
          <a:p>
            <a:pPr eaLnBrk="1" hangingPunct="1"/>
            <a:endParaRPr lang="tr-TR" smtClean="0"/>
          </a:p>
          <a:p>
            <a:pPr eaLnBrk="1" hangingPunct="1"/>
            <a:r>
              <a:rPr lang="tr-TR" smtClean="0"/>
              <a:t>Başlangıçta yalnızca bir bireye ait gibi görünen bir davranışa tüm ailenin katkısı nedir?</a:t>
            </a:r>
          </a:p>
          <a:p>
            <a:pPr eaLnBrk="1" hangingPunct="1"/>
            <a:endParaRPr lang="tr-TR" smtClean="0"/>
          </a:p>
          <a:p>
            <a:pPr eaLnBrk="1" hangingPunct="1"/>
            <a:r>
              <a:rPr lang="tr-TR" smtClean="0"/>
              <a:t>Aile disfonksiyonel bir davranış kalıbını terk ederse yerini ne alacaktır?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pPr eaLnBrk="1" hangingPunct="1"/>
            <a:r>
              <a:rPr lang="tr-TR" sz="4000" b="1" smtClean="0"/>
              <a:t>AİLE İÇİ ŞİDDET   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524000"/>
            <a:ext cx="7772400" cy="1066800"/>
          </a:xfrm>
        </p:spPr>
        <p:txBody>
          <a:bodyPr/>
          <a:lstStyle/>
          <a:p>
            <a:pPr eaLnBrk="1" hangingPunct="1"/>
            <a:r>
              <a:rPr lang="tr-TR" b="1" smtClean="0"/>
              <a:t>AİLE İÇİ ŞİDDET</a:t>
            </a:r>
            <a:endParaRPr lang="tr-TR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3124200"/>
            <a:ext cx="6324600" cy="3276600"/>
          </a:xfrm>
        </p:spPr>
        <p:txBody>
          <a:bodyPr>
            <a:normAutofit/>
          </a:bodyPr>
          <a:lstStyle/>
          <a:p>
            <a:pPr eaLnBrk="1" hangingPunct="1"/>
            <a:r>
              <a:rPr lang="tr-TR" smtClean="0"/>
              <a:t>‘Aile fertlerinden birisinin, bir diğer aile ferdinin doğuştan varolan </a:t>
            </a:r>
            <a:r>
              <a:rPr lang="tr-TR" b="1" smtClean="0"/>
              <a:t>maddi </a:t>
            </a:r>
            <a:r>
              <a:rPr lang="tr-TR" smtClean="0"/>
              <a:t>ve</a:t>
            </a:r>
            <a:r>
              <a:rPr lang="tr-TR" b="1" smtClean="0"/>
              <a:t> manevi </a:t>
            </a:r>
            <a:r>
              <a:rPr lang="tr-TR" smtClean="0"/>
              <a:t>değerlerine karşı kabul edilmeyen ve istenmeyen müdahalesidir.’</a:t>
            </a:r>
          </a:p>
          <a:p>
            <a:pPr eaLnBrk="1" hangingPunct="1"/>
            <a:r>
              <a:rPr lang="tr-TR" smtClean="0"/>
              <a:t>   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15913" y="609600"/>
            <a:ext cx="8828087" cy="1295400"/>
          </a:xfrm>
        </p:spPr>
        <p:txBody>
          <a:bodyPr/>
          <a:lstStyle/>
          <a:p>
            <a:pPr algn="ctr" eaLnBrk="1" hangingPunct="1"/>
            <a:r>
              <a:rPr lang="tr-TR" sz="2400" b="1" smtClean="0"/>
              <a:t>AİLE İÇİ ŞİDDET TİPLERİ</a:t>
            </a:r>
            <a:endParaRPr lang="tr-TR" sz="4000" b="1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768350" y="2689225"/>
            <a:ext cx="8810625" cy="3436938"/>
          </a:xfrm>
        </p:spPr>
        <p:txBody>
          <a:bodyPr/>
          <a:lstStyle/>
          <a:p>
            <a:pPr eaLnBrk="1" hangingPunct="1"/>
            <a:r>
              <a:rPr lang="tr-TR" smtClean="0"/>
              <a:t>Duygusal  ve Fiziksel Olarak İhmal</a:t>
            </a:r>
          </a:p>
          <a:p>
            <a:pPr eaLnBrk="1" hangingPunct="1"/>
            <a:r>
              <a:rPr lang="tr-TR" smtClean="0"/>
              <a:t>Duygusal Şiddet</a:t>
            </a:r>
          </a:p>
          <a:p>
            <a:pPr eaLnBrk="1" hangingPunct="1"/>
            <a:r>
              <a:rPr lang="tr-TR" smtClean="0"/>
              <a:t>Fiziksel Şiddet</a:t>
            </a:r>
          </a:p>
          <a:p>
            <a:pPr eaLnBrk="1" hangingPunct="1"/>
            <a:r>
              <a:rPr lang="tr-TR" smtClean="0"/>
              <a:t>Cinsel Şiddet</a:t>
            </a:r>
          </a:p>
          <a:p>
            <a:pPr eaLnBrk="1" hangingPunct="1"/>
            <a:r>
              <a:rPr lang="tr-TR" smtClean="0"/>
              <a:t>Ekonomik Şiddet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7772400" cy="1304925"/>
          </a:xfrm>
        </p:spPr>
        <p:txBody>
          <a:bodyPr/>
          <a:lstStyle/>
          <a:p>
            <a:pPr eaLnBrk="1" hangingPunct="1"/>
            <a:r>
              <a:rPr lang="tr-TR" sz="2400" b="1" smtClean="0"/>
              <a:t>AİLE İÇİ ŞİDDET İLE EN FAZLA KARŞILAŞANLAR</a:t>
            </a:r>
            <a:r>
              <a:rPr lang="tr-TR" smtClean="0"/>
              <a:t> 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1447800" y="3048000"/>
            <a:ext cx="7696200" cy="3810000"/>
          </a:xfrm>
        </p:spPr>
        <p:txBody>
          <a:bodyPr/>
          <a:lstStyle/>
          <a:p>
            <a:pPr eaLnBrk="1" hangingPunct="1"/>
            <a:r>
              <a:rPr lang="tr-TR" sz="2800" smtClean="0"/>
              <a:t>Çocuklar</a:t>
            </a:r>
          </a:p>
          <a:p>
            <a:pPr eaLnBrk="1" hangingPunct="1"/>
            <a:r>
              <a:rPr lang="tr-TR" sz="2800" smtClean="0"/>
              <a:t>Kadınlar</a:t>
            </a:r>
          </a:p>
          <a:p>
            <a:pPr eaLnBrk="1" hangingPunct="1"/>
            <a:r>
              <a:rPr lang="tr-TR" sz="2800" smtClean="0"/>
              <a:t>Yaşlılar</a:t>
            </a:r>
          </a:p>
          <a:p>
            <a:pPr eaLnBrk="1" hangingPunct="1"/>
            <a:r>
              <a:rPr lang="tr-TR" sz="2800" smtClean="0"/>
              <a:t>Özürlüler</a:t>
            </a:r>
          </a:p>
          <a:p>
            <a:pPr eaLnBrk="1" hangingPunct="1"/>
            <a:r>
              <a:rPr lang="tr-TR" sz="2800" smtClean="0"/>
              <a:t>Psikiyatrik hastalık</a:t>
            </a:r>
            <a:endParaRPr lang="tr-TR" smtClean="0"/>
          </a:p>
          <a:p>
            <a:pPr eaLnBrk="1" hangingPunct="1"/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609600"/>
            <a:ext cx="7620000" cy="4267200"/>
          </a:xfrm>
        </p:spPr>
        <p:txBody>
          <a:bodyPr/>
          <a:lstStyle/>
          <a:p>
            <a:pPr eaLnBrk="1" hangingPunct="1"/>
            <a:r>
              <a:rPr lang="tr-TR" b="1" smtClean="0"/>
              <a:t>RİSK FAKTÖRLERİ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447800"/>
          </a:xfrm>
        </p:spPr>
        <p:txBody>
          <a:bodyPr/>
          <a:lstStyle/>
          <a:p>
            <a:pPr eaLnBrk="1" hangingPunct="1"/>
            <a:r>
              <a:rPr lang="tr-TR" sz="2800" b="1" smtClean="0"/>
              <a:t>AİLE İÇİ ŞİDDETTE RİSK FAKTÖRLERİ- I</a:t>
            </a:r>
            <a:endParaRPr lang="tr-TR" smtClean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74725" y="2187575"/>
            <a:ext cx="8169275" cy="3938588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Tx/>
              <a:buNone/>
            </a:pPr>
            <a:endParaRPr lang="tr-TR" b="1" smtClean="0"/>
          </a:p>
          <a:p>
            <a:pPr eaLnBrk="1" hangingPunct="1">
              <a:buFontTx/>
              <a:buNone/>
            </a:pPr>
            <a:r>
              <a:rPr lang="tr-TR" b="1" smtClean="0"/>
              <a:t>TOPLUMA AİT</a:t>
            </a:r>
          </a:p>
          <a:p>
            <a:pPr eaLnBrk="1" hangingPunct="1"/>
            <a:endParaRPr lang="tr-TR" smtClean="0"/>
          </a:p>
          <a:p>
            <a:pPr eaLnBrk="1" hangingPunct="1"/>
            <a:r>
              <a:rPr lang="tr-TR" smtClean="0"/>
              <a:t>Yüksek suç oranı</a:t>
            </a:r>
          </a:p>
          <a:p>
            <a:pPr eaLnBrk="1" hangingPunct="1"/>
            <a:r>
              <a:rPr lang="tr-TR" smtClean="0"/>
              <a:t>Sosyal hizmetleri yetersiz ve az olması</a:t>
            </a:r>
          </a:p>
          <a:p>
            <a:pPr eaLnBrk="1" hangingPunct="1"/>
            <a:r>
              <a:rPr lang="tr-TR" smtClean="0"/>
              <a:t>Yüksek yoksulluk oranı</a:t>
            </a:r>
          </a:p>
          <a:p>
            <a:pPr eaLnBrk="1" hangingPunct="1"/>
            <a:r>
              <a:rPr lang="tr-TR" smtClean="0"/>
              <a:t>Yüksek işsizlik oranı</a:t>
            </a:r>
          </a:p>
          <a:p>
            <a:pPr eaLnBrk="1" hangingPunct="1"/>
            <a:r>
              <a:rPr lang="tr-TR" smtClean="0"/>
              <a:t>Kültürel şiddet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8153400" cy="1600200"/>
          </a:xfrm>
        </p:spPr>
        <p:txBody>
          <a:bodyPr/>
          <a:lstStyle/>
          <a:p>
            <a:pPr eaLnBrk="1" hangingPunct="1"/>
            <a:r>
              <a:rPr lang="tr-TR" sz="2400" b="1" smtClean="0"/>
              <a:t>AİLE İÇİ ŞİDDETTE RİSK FAKTÖRLERİ- II</a:t>
            </a:r>
            <a:endParaRPr lang="tr-TR" smtClean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2209800"/>
            <a:ext cx="7924800" cy="3886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000" b="1" smtClean="0"/>
              <a:t>ANNE- BABAYA AİT</a:t>
            </a:r>
            <a:endParaRPr lang="tr-TR" sz="2000" smtClean="0"/>
          </a:p>
          <a:p>
            <a:pPr eaLnBrk="1" hangingPunct="1">
              <a:lnSpc>
                <a:spcPct val="90000"/>
              </a:lnSpc>
            </a:pPr>
            <a:endParaRPr lang="tr-TR" sz="2000" smtClean="0"/>
          </a:p>
          <a:p>
            <a:pPr eaLnBrk="1" hangingPunct="1">
              <a:lnSpc>
                <a:spcPct val="90000"/>
              </a:lnSpc>
            </a:pPr>
            <a:endParaRPr lang="tr-TR" sz="2000" smtClean="0"/>
          </a:p>
          <a:p>
            <a:pPr eaLnBrk="1" hangingPunct="1">
              <a:lnSpc>
                <a:spcPct val="90000"/>
              </a:lnSpc>
            </a:pPr>
            <a:r>
              <a:rPr lang="tr-TR" sz="2000" smtClean="0"/>
              <a:t>Çocukken fiziksel veya cinsel tacize uğrama </a:t>
            </a:r>
          </a:p>
          <a:p>
            <a:pPr eaLnBrk="1" hangingPunct="1">
              <a:lnSpc>
                <a:spcPct val="90000"/>
              </a:lnSpc>
            </a:pPr>
            <a:r>
              <a:rPr lang="tr-TR" sz="2000" smtClean="0"/>
              <a:t>Genç anne baba</a:t>
            </a:r>
          </a:p>
          <a:p>
            <a:pPr eaLnBrk="1" hangingPunct="1">
              <a:lnSpc>
                <a:spcPct val="90000"/>
              </a:lnSpc>
            </a:pPr>
            <a:r>
              <a:rPr lang="tr-TR" sz="2000" smtClean="0"/>
              <a:t>Tek ebeveyn</a:t>
            </a:r>
          </a:p>
          <a:p>
            <a:pPr eaLnBrk="1" hangingPunct="1">
              <a:lnSpc>
                <a:spcPct val="90000"/>
              </a:lnSpc>
            </a:pPr>
            <a:r>
              <a:rPr lang="tr-TR" sz="2000" smtClean="0"/>
              <a:t>Duygusal olarak olgunlaşmama</a:t>
            </a:r>
          </a:p>
          <a:p>
            <a:pPr eaLnBrk="1" hangingPunct="1">
              <a:lnSpc>
                <a:spcPct val="90000"/>
              </a:lnSpc>
            </a:pPr>
            <a:r>
              <a:rPr lang="tr-TR" sz="2000" smtClean="0"/>
              <a:t>Düşük benlik saygısı</a:t>
            </a:r>
          </a:p>
          <a:p>
            <a:pPr eaLnBrk="1" hangingPunct="1">
              <a:lnSpc>
                <a:spcPct val="90000"/>
              </a:lnSpc>
            </a:pPr>
            <a:r>
              <a:rPr lang="tr-TR" sz="2000" smtClean="0"/>
              <a:t>Madde kullanım öyküsü</a:t>
            </a:r>
          </a:p>
          <a:p>
            <a:pPr eaLnBrk="1" hangingPunct="1">
              <a:lnSpc>
                <a:spcPct val="90000"/>
              </a:lnSpc>
            </a:pPr>
            <a:r>
              <a:rPr lang="tr-TR" sz="2000" smtClean="0"/>
              <a:t>Çocuk istismarı öyküsü  </a:t>
            </a:r>
          </a:p>
          <a:p>
            <a:pPr eaLnBrk="1" hangingPunct="1">
              <a:lnSpc>
                <a:spcPct val="90000"/>
              </a:lnSpc>
            </a:pPr>
            <a:endParaRPr lang="tr-TR" sz="2000" smtClean="0"/>
          </a:p>
          <a:p>
            <a:pPr eaLnBrk="1" hangingPunct="1">
              <a:lnSpc>
                <a:spcPct val="90000"/>
              </a:lnSpc>
            </a:pPr>
            <a:endParaRPr lang="tr-TR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85800"/>
            <a:ext cx="7772400" cy="1143000"/>
          </a:xfrm>
        </p:spPr>
        <p:txBody>
          <a:bodyPr/>
          <a:lstStyle/>
          <a:p>
            <a:pPr eaLnBrk="1" hangingPunct="1"/>
            <a:r>
              <a:rPr lang="tr-TR" sz="2400" b="1" smtClean="0"/>
              <a:t>ANNE BABAYA AİT RİSK FAKTÖRLERİ- II</a:t>
            </a:r>
            <a:endParaRPr lang="tr-TR" smtClean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428625" y="1851025"/>
            <a:ext cx="8591550" cy="4275138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endParaRPr lang="tr-TR" smtClean="0"/>
          </a:p>
          <a:p>
            <a:pPr eaLnBrk="1" hangingPunct="1">
              <a:lnSpc>
                <a:spcPct val="90000"/>
              </a:lnSpc>
            </a:pPr>
            <a:endParaRPr lang="tr-TR" smtClean="0"/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Sosyal destek azlığı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Ebeveyn yeteneklerinin gelişmemesi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Yeni bir çocuğa hazır olmama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Birden fazla küçük çocuk sahibi olma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Depresyon veya diğer mental hastalık öyküsü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İstenmeyen gebelik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62000"/>
            <a:ext cx="8153400" cy="685800"/>
          </a:xfrm>
        </p:spPr>
        <p:txBody>
          <a:bodyPr/>
          <a:lstStyle/>
          <a:p>
            <a:pPr eaLnBrk="1" hangingPunct="1"/>
            <a:r>
              <a:rPr lang="tr-TR" sz="2800" b="1" smtClean="0"/>
              <a:t>AİLE  TİPLERİ</a:t>
            </a:r>
            <a:endParaRPr lang="tr-TR" sz="2400" b="1" smtClean="0">
              <a:solidFill>
                <a:srgbClr val="CC0099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305800" cy="7315200"/>
          </a:xfrm>
        </p:spPr>
        <p:txBody>
          <a:bodyPr/>
          <a:lstStyle/>
          <a:p>
            <a:pPr eaLnBrk="1" hangingPunct="1"/>
            <a:r>
              <a:rPr lang="tr-TR" smtClean="0">
                <a:solidFill>
                  <a:schemeClr val="tx2"/>
                </a:solidFill>
              </a:rPr>
              <a:t>Karı ve kocadan oluşan çocuksuz çiftler</a:t>
            </a:r>
          </a:p>
          <a:p>
            <a:pPr eaLnBrk="1" hangingPunct="1"/>
            <a:r>
              <a:rPr lang="tr-TR" smtClean="0">
                <a:solidFill>
                  <a:schemeClr val="tx2"/>
                </a:solidFill>
              </a:rPr>
              <a:t>Karı, koca ve çocuklardan oluşan çekirdek aile</a:t>
            </a:r>
          </a:p>
          <a:p>
            <a:pPr eaLnBrk="1" hangingPunct="1"/>
            <a:r>
              <a:rPr lang="tr-TR" smtClean="0">
                <a:solidFill>
                  <a:schemeClr val="tx2"/>
                </a:solidFill>
              </a:rPr>
              <a:t>Tek ebeveynli aileler</a:t>
            </a:r>
          </a:p>
          <a:p>
            <a:pPr eaLnBrk="1" hangingPunct="1"/>
            <a:r>
              <a:rPr lang="tr-TR" smtClean="0">
                <a:solidFill>
                  <a:schemeClr val="tx2"/>
                </a:solidFill>
              </a:rPr>
              <a:t>Evlat edinilen çocuklar ve karı-kocadan oluşan aileler</a:t>
            </a:r>
          </a:p>
          <a:p>
            <a:pPr eaLnBrk="1" hangingPunct="1"/>
            <a:r>
              <a:rPr lang="tr-TR" smtClean="0">
                <a:solidFill>
                  <a:schemeClr val="tx2"/>
                </a:solidFill>
              </a:rPr>
              <a:t>Yeniden kurulmuş aileler</a:t>
            </a:r>
          </a:p>
          <a:p>
            <a:pPr eaLnBrk="1" hangingPunct="1"/>
            <a:r>
              <a:rPr lang="tr-TR" smtClean="0">
                <a:solidFill>
                  <a:schemeClr val="tx2"/>
                </a:solidFill>
              </a:rPr>
              <a:t>Geniş aileler</a:t>
            </a:r>
          </a:p>
          <a:p>
            <a:pPr eaLnBrk="1" hangingPunct="1"/>
            <a:endParaRPr lang="tr-TR" sz="2000" b="1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39738" y="274638"/>
            <a:ext cx="8580437" cy="1060450"/>
          </a:xfrm>
        </p:spPr>
        <p:txBody>
          <a:bodyPr/>
          <a:lstStyle/>
          <a:p>
            <a:pPr eaLnBrk="1" hangingPunct="1"/>
            <a:r>
              <a:rPr lang="tr-TR" sz="2400" b="1" smtClean="0"/>
              <a:t>AİLE İÇİ ŞİDDETTE RİSK FAKTÖRLERİ- III</a:t>
            </a:r>
            <a:endParaRPr lang="tr-TR" smtClean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33600"/>
            <a:ext cx="7924800" cy="38862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b="1" dirty="0" smtClean="0"/>
              <a:t>3- ÇOCUĞA AİT</a:t>
            </a:r>
          </a:p>
          <a:p>
            <a:pPr eaLnBrk="1" hangingPunct="1">
              <a:lnSpc>
                <a:spcPct val="90000"/>
              </a:lnSpc>
              <a:buNone/>
            </a:pPr>
            <a:endParaRPr lang="tr-TR" dirty="0" smtClean="0"/>
          </a:p>
          <a:p>
            <a:pPr eaLnBrk="1" hangingPunct="1">
              <a:lnSpc>
                <a:spcPct val="90000"/>
              </a:lnSpc>
            </a:pPr>
            <a:endParaRPr lang="tr-TR" dirty="0" smtClean="0"/>
          </a:p>
          <a:p>
            <a:pPr eaLnBrk="1" hangingPunct="1">
              <a:lnSpc>
                <a:spcPct val="90000"/>
              </a:lnSpc>
            </a:pPr>
            <a:r>
              <a:rPr lang="tr-TR" dirty="0" err="1" smtClean="0"/>
              <a:t>Prematürite</a:t>
            </a:r>
            <a:endParaRPr lang="tr-TR" dirty="0" smtClean="0"/>
          </a:p>
          <a:p>
            <a:pPr eaLnBrk="1" hangingPunct="1">
              <a:lnSpc>
                <a:spcPct val="90000"/>
              </a:lnSpc>
            </a:pPr>
            <a:r>
              <a:rPr lang="tr-TR" dirty="0" smtClean="0"/>
              <a:t>Düşük doğum ağırlıklı bebek</a:t>
            </a:r>
          </a:p>
          <a:p>
            <a:pPr eaLnBrk="1" hangingPunct="1">
              <a:lnSpc>
                <a:spcPct val="90000"/>
              </a:lnSpc>
            </a:pPr>
            <a:r>
              <a:rPr lang="tr-TR" dirty="0" smtClean="0"/>
              <a:t>Özürlü bebek   </a:t>
            </a:r>
          </a:p>
          <a:p>
            <a:pPr eaLnBrk="1" hangingPunct="1">
              <a:lnSpc>
                <a:spcPct val="90000"/>
              </a:lnSpc>
            </a:pPr>
            <a:r>
              <a:rPr lang="tr-TR" dirty="0" smtClean="0"/>
              <a:t>Beslenme problemleri</a:t>
            </a:r>
          </a:p>
          <a:p>
            <a:pPr eaLnBrk="1" hangingPunct="1">
              <a:lnSpc>
                <a:spcPct val="90000"/>
              </a:lnSpc>
            </a:pPr>
            <a:r>
              <a:rPr lang="tr-TR" dirty="0" smtClean="0"/>
              <a:t>Sürekli ağlama  </a:t>
            </a:r>
          </a:p>
          <a:p>
            <a:pPr eaLnBrk="1" hangingPunct="1">
              <a:lnSpc>
                <a:spcPct val="90000"/>
              </a:lnSpc>
            </a:pPr>
            <a:r>
              <a:rPr lang="tr-TR" dirty="0" err="1" smtClean="0"/>
              <a:t>Hiperaktif</a:t>
            </a:r>
            <a:r>
              <a:rPr lang="tr-TR" dirty="0" smtClean="0"/>
              <a:t> çocuk                    </a:t>
            </a:r>
          </a:p>
          <a:p>
            <a:pPr eaLnBrk="1" hangingPunct="1">
              <a:lnSpc>
                <a:spcPct val="90000"/>
              </a:lnSpc>
            </a:pP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381000"/>
            <a:ext cx="8153400" cy="838200"/>
          </a:xfrm>
        </p:spPr>
        <p:txBody>
          <a:bodyPr/>
          <a:lstStyle/>
          <a:p>
            <a:pPr eaLnBrk="1" hangingPunct="1"/>
            <a:r>
              <a:rPr lang="tr-TR" sz="2400" b="1" smtClean="0"/>
              <a:t>AİLE İÇİ ŞİDDETTE RİSK FAKTÖRLERİ- IV</a:t>
            </a:r>
            <a:endParaRPr lang="tr-TR" sz="2400" smtClean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676400"/>
            <a:ext cx="7848600" cy="4343400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tr-TR" b="1" smtClean="0"/>
              <a:t>4- YAŞLIYA AİT- I</a:t>
            </a:r>
            <a:endParaRPr lang="tr-TR" smtClean="0"/>
          </a:p>
          <a:p>
            <a:pPr eaLnBrk="1" hangingPunct="1">
              <a:buFontTx/>
              <a:buChar char="•"/>
            </a:pPr>
            <a:endParaRPr lang="tr-TR" smtClean="0"/>
          </a:p>
          <a:p>
            <a:pPr eaLnBrk="1" hangingPunct="1">
              <a:buFontTx/>
              <a:buChar char="•"/>
            </a:pPr>
            <a:r>
              <a:rPr lang="tr-TR" smtClean="0"/>
              <a:t>İleri yaş</a:t>
            </a:r>
          </a:p>
          <a:p>
            <a:pPr eaLnBrk="1" hangingPunct="1">
              <a:buFontTx/>
              <a:buChar char="•"/>
            </a:pPr>
            <a:r>
              <a:rPr lang="tr-TR" smtClean="0"/>
              <a:t>Kaynaklara ulaşım güçlüğü</a:t>
            </a:r>
          </a:p>
          <a:p>
            <a:pPr eaLnBrk="1" hangingPunct="1">
              <a:buFontTx/>
              <a:buChar char="•"/>
            </a:pPr>
            <a:r>
              <a:rPr lang="tr-TR" smtClean="0"/>
              <a:t>Düşük gelir</a:t>
            </a:r>
          </a:p>
          <a:p>
            <a:pPr eaLnBrk="1" hangingPunct="1">
              <a:buFontTx/>
              <a:buChar char="•"/>
            </a:pPr>
            <a:r>
              <a:rPr lang="tr-TR" smtClean="0"/>
              <a:t>Sosyal izolasyon</a:t>
            </a:r>
          </a:p>
          <a:p>
            <a:pPr eaLnBrk="1" hangingPunct="1">
              <a:buFontTx/>
              <a:buChar char="•"/>
            </a:pPr>
            <a:r>
              <a:rPr lang="tr-TR" smtClean="0"/>
              <a:t>Azınlık statüsünde olma</a:t>
            </a:r>
          </a:p>
          <a:p>
            <a:pPr eaLnBrk="1" hangingPunct="1">
              <a:buFontTx/>
              <a:buChar char="•"/>
            </a:pPr>
            <a:r>
              <a:rPr lang="tr-TR" smtClean="0"/>
              <a:t>Yetersiz eğitim</a:t>
            </a:r>
          </a:p>
          <a:p>
            <a:pPr eaLnBrk="1" hangingPunct="1">
              <a:buFontTx/>
              <a:buChar char="•"/>
            </a:pPr>
            <a:r>
              <a:rPr lang="tr-TR" smtClean="0"/>
              <a:t>Fonksiyonel yetersizlik  </a:t>
            </a:r>
          </a:p>
          <a:p>
            <a:pPr eaLnBrk="1" hangingPunct="1">
              <a:buFontTx/>
              <a:buChar char="•"/>
            </a:pPr>
            <a:endParaRPr lang="tr-TR" smtClean="0"/>
          </a:p>
          <a:p>
            <a:pPr eaLnBrk="1" hangingPunct="1">
              <a:buFontTx/>
              <a:buChar char="•"/>
            </a:pPr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8153400" cy="1219200"/>
          </a:xfrm>
        </p:spPr>
        <p:txBody>
          <a:bodyPr/>
          <a:lstStyle/>
          <a:p>
            <a:pPr eaLnBrk="1" hangingPunct="1"/>
            <a:r>
              <a:rPr lang="tr-TR" sz="2400" b="1" smtClean="0"/>
              <a:t>YAŞLIYA AİT RİSK FAKTÖRLERİ- II</a:t>
            </a:r>
            <a:endParaRPr lang="tr-TR" smtClean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7772400" cy="3886200"/>
          </a:xfrm>
        </p:spPr>
        <p:txBody>
          <a:bodyPr/>
          <a:lstStyle/>
          <a:p>
            <a:pPr eaLnBrk="1" hangingPunct="1"/>
            <a:r>
              <a:rPr lang="tr-TR" smtClean="0"/>
              <a:t>Bakan kişinin veya yaşlı kişinin madde bağımlısı olması</a:t>
            </a:r>
          </a:p>
          <a:p>
            <a:pPr eaLnBrk="1" hangingPunct="1"/>
            <a:r>
              <a:rPr lang="tr-TR" smtClean="0"/>
              <a:t>Bakıcının sabırsızlığı ve hayal kırıklığı</a:t>
            </a:r>
          </a:p>
          <a:p>
            <a:pPr eaLnBrk="1" hangingPunct="1"/>
            <a:r>
              <a:rPr lang="tr-TR" smtClean="0"/>
              <a:t>Psikolojik bozukluklar </a:t>
            </a:r>
          </a:p>
          <a:p>
            <a:pPr eaLnBrk="1" hangingPunct="1"/>
            <a:r>
              <a:rPr lang="tr-TR" smtClean="0"/>
              <a:t>Aile içi şiddet öyküsünün olması</a:t>
            </a:r>
          </a:p>
          <a:p>
            <a:pPr eaLnBrk="1" hangingPunct="1"/>
            <a:r>
              <a:rPr lang="tr-TR" smtClean="0"/>
              <a:t>Bilişsel bozukluk</a:t>
            </a:r>
          </a:p>
          <a:p>
            <a:pPr eaLnBrk="1" hangingPunct="1"/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001000" cy="5638800"/>
          </a:xfrm>
        </p:spPr>
        <p:txBody>
          <a:bodyPr/>
          <a:lstStyle/>
          <a:p>
            <a:pPr eaLnBrk="1" hangingPunct="1"/>
            <a:r>
              <a:rPr lang="tr-TR" b="1" smtClean="0"/>
              <a:t>AİLE İÇİ ŞİDDETİN FARKEDİLMESİNDEKİ ENGELLER</a:t>
            </a:r>
            <a:endParaRPr lang="tr-TR" smtClean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696200" cy="1524000"/>
          </a:xfrm>
        </p:spPr>
        <p:txBody>
          <a:bodyPr/>
          <a:lstStyle/>
          <a:p>
            <a:pPr eaLnBrk="1" hangingPunct="1"/>
            <a:r>
              <a:rPr lang="tr-TR" sz="2000" b="1" dirty="0" smtClean="0"/>
              <a:t>AİLE İÇİ ŞİDDETİN FARKEDİLMESİNDEKİ ENGELLER</a:t>
            </a:r>
            <a:endParaRPr lang="tr-TR" dirty="0" smtClean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7772400" cy="4343400"/>
          </a:xfrm>
        </p:spPr>
        <p:txBody>
          <a:bodyPr/>
          <a:lstStyle/>
          <a:p>
            <a:pPr eaLnBrk="1" hangingPunct="1"/>
            <a:endParaRPr lang="tr-TR" sz="2000" smtClean="0"/>
          </a:p>
          <a:p>
            <a:pPr eaLnBrk="1" hangingPunct="1"/>
            <a:endParaRPr lang="tr-TR" sz="2000" smtClean="0"/>
          </a:p>
          <a:p>
            <a:pPr eaLnBrk="1" hangingPunct="1"/>
            <a:endParaRPr lang="tr-TR" sz="2000" smtClean="0"/>
          </a:p>
          <a:p>
            <a:pPr eaLnBrk="1" hangingPunct="1"/>
            <a:r>
              <a:rPr lang="tr-TR" sz="2000" smtClean="0"/>
              <a:t>Şiddetin sık olmadığına dair inanç</a:t>
            </a:r>
          </a:p>
          <a:p>
            <a:pPr eaLnBrk="1" hangingPunct="1"/>
            <a:r>
              <a:rPr lang="tr-TR" sz="2000" smtClean="0"/>
              <a:t>İlişkilerde şiddetin ‘normal’ olduğuna dair inanç</a:t>
            </a:r>
          </a:p>
          <a:p>
            <a:pPr eaLnBrk="1" hangingPunct="1"/>
            <a:r>
              <a:rPr lang="tr-TR" sz="2000" smtClean="0"/>
              <a:t>Aile içi şiddetin ‘özel’ bir konu olduğunu düşünme</a:t>
            </a:r>
          </a:p>
          <a:p>
            <a:pPr eaLnBrk="1" hangingPunct="1"/>
            <a:r>
              <a:rPr lang="tr-TR" sz="2000" smtClean="0"/>
              <a:t>Şiddete uğrayan kişilerin bundan bir şekilde sorumlu olduklarına dair şüphe</a:t>
            </a:r>
          </a:p>
          <a:p>
            <a:pPr eaLnBrk="1" hangingPunct="1"/>
            <a:r>
              <a:rPr lang="tr-TR" sz="2000" smtClean="0"/>
              <a:t>Hekimlerin aile içi şiddet kurbanları ile ilgili yeterli çalışma deneyiminin olmaması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286000"/>
            <a:ext cx="7848600" cy="1524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b="1" smtClean="0"/>
              <a:t>AİLE İÇİ ŞİDDETİN ÖNLENMESİNDE PRİMER KORUMA</a:t>
            </a:r>
            <a:endParaRPr lang="tr-TR" smtClean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514600"/>
            <a:ext cx="7543800" cy="1219200"/>
          </a:xfrm>
        </p:spPr>
        <p:txBody>
          <a:bodyPr/>
          <a:lstStyle/>
          <a:p>
            <a:pPr eaLnBrk="1" hangingPunct="1"/>
            <a:r>
              <a:rPr lang="tr-TR" smtClean="0"/>
              <a:t> </a:t>
            </a:r>
            <a:r>
              <a:rPr lang="tr-TR" sz="3600" b="1" smtClean="0"/>
              <a:t>AİLE HEKİMİNİN ROLÜ</a:t>
            </a:r>
            <a:r>
              <a:rPr lang="tr-TR" smtClean="0"/>
              <a:t> 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398463" y="274638"/>
            <a:ext cx="8621712" cy="1143000"/>
          </a:xfrm>
        </p:spPr>
        <p:txBody>
          <a:bodyPr/>
          <a:lstStyle/>
          <a:p>
            <a:pPr eaLnBrk="1" hangingPunct="1"/>
            <a:r>
              <a:rPr lang="tr-TR" sz="2800" b="1" smtClean="0"/>
              <a:t>PRİMER KORUMADA AİLE HEKİMİNİN ROLÜ</a:t>
            </a:r>
            <a:endParaRPr lang="tr-TR" smtClean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385763" y="1600200"/>
            <a:ext cx="8634412" cy="4525963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</a:pPr>
            <a:endParaRPr lang="tr-TR" smtClean="0"/>
          </a:p>
          <a:p>
            <a:pPr eaLnBrk="1" hangingPunct="1">
              <a:lnSpc>
                <a:spcPct val="90000"/>
              </a:lnSpc>
            </a:pPr>
            <a:endParaRPr lang="tr-TR" smtClean="0"/>
          </a:p>
          <a:p>
            <a:pPr eaLnBrk="1" hangingPunct="1">
              <a:lnSpc>
                <a:spcPct val="90000"/>
              </a:lnSpc>
            </a:pPr>
            <a:endParaRPr lang="tr-TR" smtClean="0"/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Risk altındakileri saptamak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Aile ve bütün bireyleri ile bireysel olarak ilgilenmek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Süreklilik nedeniyle hastaların güvenini kazanmak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Şiddet döngüsünün  erken olarak kırılmasını sağlamak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Fiziksel ve cinsel istismarı teşhis etmek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8975" y="274638"/>
            <a:ext cx="8331200" cy="1143000"/>
          </a:xfrm>
        </p:spPr>
        <p:txBody>
          <a:bodyPr/>
          <a:lstStyle/>
          <a:p>
            <a:pPr eaLnBrk="1" hangingPunct="1"/>
            <a:r>
              <a:rPr lang="tr-TR" sz="2400" b="1" smtClean="0"/>
              <a:t>PRİMER KORUMADA AİLE HEKİMİNİN ROLÜ-II</a:t>
            </a:r>
            <a:endParaRPr lang="tr-TR" smtClean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676275" y="1851025"/>
            <a:ext cx="8343900" cy="4275138"/>
          </a:xfrm>
        </p:spPr>
        <p:txBody>
          <a:bodyPr>
            <a:normAutofit lnSpcReduction="10000"/>
          </a:bodyPr>
          <a:lstStyle/>
          <a:p>
            <a:pPr eaLnBrk="1" hangingPunct="1"/>
            <a:endParaRPr lang="tr-TR" smtClean="0"/>
          </a:p>
          <a:p>
            <a:pPr eaLnBrk="1" hangingPunct="1"/>
            <a:endParaRPr lang="tr-TR" smtClean="0"/>
          </a:p>
          <a:p>
            <a:pPr eaLnBrk="1" hangingPunct="1"/>
            <a:r>
              <a:rPr lang="tr-TR" smtClean="0"/>
              <a:t>Yaşlı hastaların bakımında aileye yol göstermek</a:t>
            </a:r>
          </a:p>
          <a:p>
            <a:pPr eaLnBrk="1" hangingPunct="1"/>
            <a:r>
              <a:rPr lang="tr-TR" smtClean="0"/>
              <a:t>Aileyi ebeveyn olmaya hazırlamak</a:t>
            </a:r>
          </a:p>
          <a:p>
            <a:pPr eaLnBrk="1" hangingPunct="1"/>
            <a:r>
              <a:rPr lang="tr-TR" smtClean="0"/>
              <a:t>Kadın ve erkeğin yaşanmış fiziksel ve cinsel taciz olguları üzerinde konuşmak</a:t>
            </a:r>
          </a:p>
          <a:p>
            <a:pPr eaLnBrk="1" hangingPunct="1"/>
            <a:r>
              <a:rPr lang="tr-TR" smtClean="0"/>
              <a:t>Toplumdaki kaynaklara ulaşmada merkezi bir üs olmak  </a:t>
            </a:r>
          </a:p>
          <a:p>
            <a:pPr eaLnBrk="1" hangingPunct="1"/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800" b="1" smtClean="0"/>
              <a:t>AİLE İÇİ ŞİDDETTE TEDAVİ</a:t>
            </a:r>
            <a:endParaRPr lang="tr-TR" smtClean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2362200"/>
            <a:ext cx="7696200" cy="3886200"/>
          </a:xfrm>
        </p:spPr>
        <p:txBody>
          <a:bodyPr/>
          <a:lstStyle/>
          <a:p>
            <a:pPr eaLnBrk="1" hangingPunct="1"/>
            <a:r>
              <a:rPr lang="tr-TR" smtClean="0"/>
              <a:t>Şüphelenmek</a:t>
            </a:r>
          </a:p>
          <a:p>
            <a:pPr eaLnBrk="1" hangingPunct="1"/>
            <a:r>
              <a:rPr lang="tr-TR" smtClean="0"/>
              <a:t>Teşhis etmek</a:t>
            </a:r>
          </a:p>
          <a:p>
            <a:pPr eaLnBrk="1" hangingPunct="1"/>
            <a:r>
              <a:rPr lang="tr-TR" smtClean="0"/>
              <a:t>Laboratuar ve radyolojik tetkikler</a:t>
            </a:r>
          </a:p>
          <a:p>
            <a:pPr eaLnBrk="1" hangingPunct="1"/>
            <a:r>
              <a:rPr lang="tr-TR" smtClean="0"/>
              <a:t>Medikal tedavi</a:t>
            </a:r>
          </a:p>
          <a:p>
            <a:pPr eaLnBrk="1" hangingPunct="1"/>
            <a:r>
              <a:rPr lang="tr-TR" smtClean="0"/>
              <a:t>Psikolojik destek ve tedavi</a:t>
            </a:r>
          </a:p>
          <a:p>
            <a:pPr eaLnBrk="1" hangingPunct="1"/>
            <a:r>
              <a:rPr lang="tr-TR" smtClean="0"/>
              <a:t>Adli makamlara bildirim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90800"/>
            <a:ext cx="77724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tr-TR" sz="3600" b="1" smtClean="0"/>
              <a:t>AİLENİN İŞLEVLERİ NELERDİR?</a:t>
            </a:r>
            <a:endParaRPr lang="tr-TR" smtClean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7696200" cy="5486400"/>
          </a:xfrm>
        </p:spPr>
        <p:txBody>
          <a:bodyPr/>
          <a:lstStyle/>
          <a:p>
            <a:pPr eaLnBrk="1" hangingPunct="1"/>
            <a:r>
              <a:rPr lang="tr-TR" b="1" smtClean="0"/>
              <a:t>TEŞEKKÜRLER...</a:t>
            </a:r>
            <a:endParaRPr lang="tr-TR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153400" cy="1905000"/>
          </a:xfrm>
        </p:spPr>
        <p:txBody>
          <a:bodyPr/>
          <a:lstStyle/>
          <a:p>
            <a:pPr eaLnBrk="1" hangingPunct="1"/>
            <a:r>
              <a:rPr lang="tr-TR" sz="3600" b="1" smtClean="0"/>
              <a:t>AİLENİN   İŞLEVLERİ </a:t>
            </a:r>
            <a:endParaRPr lang="tr-TR" sz="3600" b="1" smtClean="0">
              <a:solidFill>
                <a:srgbClr val="CC0099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2514600"/>
            <a:ext cx="8534400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mtClean="0">
                <a:solidFill>
                  <a:schemeClr val="tx2"/>
                </a:solidFill>
              </a:rPr>
              <a:t>İnsan topluluklarının varlığını sürdürebilmesi için çocuk yetiştirilmesidir.</a:t>
            </a:r>
          </a:p>
          <a:p>
            <a:pPr eaLnBrk="1" hangingPunct="1">
              <a:lnSpc>
                <a:spcPct val="90000"/>
              </a:lnSpc>
            </a:pPr>
            <a:endParaRPr lang="tr-TR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tr-TR" smtClean="0">
                <a:solidFill>
                  <a:schemeClr val="tx2"/>
                </a:solidFill>
              </a:rPr>
              <a:t>Çiftlerin duygusal ve cinsel ihtiyaçlarının karşılıklı olarak ve toplumca onaylanır bir biçimde karşılanmasıdır.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10118725" y="27844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tr-TR" sz="2400">
              <a:latin typeface="Times New Roman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idx="1"/>
          </p:nvPr>
        </p:nvSpPr>
        <p:spPr>
          <a:xfrm>
            <a:off x="0" y="1143000"/>
            <a:ext cx="9144000" cy="4724400"/>
          </a:xfrm>
        </p:spPr>
        <p:txBody>
          <a:bodyPr/>
          <a:lstStyle/>
          <a:p>
            <a:pPr eaLnBrk="1" hangingPunct="1"/>
            <a:r>
              <a:rPr lang="tr-TR" sz="2800" smtClean="0">
                <a:solidFill>
                  <a:schemeClr val="tx2"/>
                </a:solidFill>
              </a:rPr>
              <a:t>Üyelerine gerektiğinde her türlü psikolojik desteği elde edebilecekleri bir güvenlik ortamı sağlamasıdır.</a:t>
            </a:r>
          </a:p>
          <a:p>
            <a:pPr eaLnBrk="1" hangingPunct="1"/>
            <a:endParaRPr lang="tr-TR" sz="2800" smtClean="0">
              <a:solidFill>
                <a:schemeClr val="tx2"/>
              </a:solidFill>
            </a:endParaRPr>
          </a:p>
          <a:p>
            <a:pPr eaLnBrk="1" hangingPunct="1"/>
            <a:r>
              <a:rPr lang="tr-TR" sz="2800" smtClean="0">
                <a:solidFill>
                  <a:schemeClr val="tx2"/>
                </a:solidFill>
              </a:rPr>
              <a:t>Bir diğer işlevi ekonomiktir. İki kişinin emek ve diğer ekonomik kaynaklarını birleştirerek yaşam standartlarını yükseltmeye çalıştıkları görülmektedir</a:t>
            </a:r>
            <a:r>
              <a:rPr lang="tr-TR" sz="2800" b="1" smtClean="0">
                <a:solidFill>
                  <a:schemeClr val="tx2"/>
                </a:solidFill>
              </a:rPr>
              <a:t>.</a:t>
            </a:r>
          </a:p>
          <a:p>
            <a:pPr eaLnBrk="1" hangingPunct="1"/>
            <a:endParaRPr lang="tr-TR" sz="2800" b="1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7696200" cy="5486400"/>
          </a:xfrm>
        </p:spPr>
        <p:txBody>
          <a:bodyPr/>
          <a:lstStyle/>
          <a:p>
            <a:pPr eaLnBrk="1" hangingPunct="1"/>
            <a:r>
              <a:rPr lang="tr-TR" b="1" smtClean="0"/>
              <a:t>AİLENİN GELİŞİM EVRELERİ</a:t>
            </a:r>
            <a:endParaRPr lang="tr-TR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/>
        </p:nvSpPr>
        <p:spPr bwMode="auto">
          <a:xfrm>
            <a:off x="685800" y="762000"/>
            <a:ext cx="7772400" cy="1219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/>
            <a:r>
              <a:rPr lang="tr-TR" sz="4400" b="1">
                <a:solidFill>
                  <a:schemeClr val="tx2"/>
                </a:solidFill>
                <a:latin typeface="Times New Roman" charset="0"/>
              </a:rPr>
              <a:t>AİLENİN GELİŞİM EVRELERİ- I</a:t>
            </a:r>
            <a:endParaRPr lang="tr-TR" sz="4000" b="1">
              <a:solidFill>
                <a:srgbClr val="FFFF66"/>
              </a:solidFill>
              <a:latin typeface="Times New Roman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/>
        </p:nvSpPr>
        <p:spPr bwMode="auto">
          <a:xfrm>
            <a:off x="609600" y="2133600"/>
            <a:ext cx="7772400" cy="419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eaLnBrk="0" hangingPunct="0"/>
            <a:r>
              <a:rPr lang="tr-TR" sz="3200" b="1">
                <a:solidFill>
                  <a:schemeClr val="tx2"/>
                </a:solidFill>
                <a:latin typeface="Times New Roman" charset="0"/>
              </a:rPr>
              <a:t>1-Yeni Evli; </a:t>
            </a:r>
            <a:r>
              <a:rPr lang="tr-TR" sz="3200">
                <a:solidFill>
                  <a:schemeClr val="tx2"/>
                </a:solidFill>
                <a:latin typeface="Times New Roman" charset="0"/>
              </a:rPr>
              <a:t>Çiftin birlikteliği , çocuk yok (2 YIL)</a:t>
            </a:r>
          </a:p>
          <a:p>
            <a:pPr eaLnBrk="0" hangingPunct="0"/>
            <a:r>
              <a:rPr lang="tr-TR" sz="3200" b="1">
                <a:solidFill>
                  <a:schemeClr val="tx2"/>
                </a:solidFill>
                <a:latin typeface="Times New Roman" charset="0"/>
              </a:rPr>
              <a:t>2-İlk Çocuğun Doğması; </a:t>
            </a:r>
            <a:r>
              <a:rPr lang="tr-TR" sz="3200">
                <a:solidFill>
                  <a:schemeClr val="tx2"/>
                </a:solidFill>
                <a:latin typeface="Times New Roman" charset="0"/>
              </a:rPr>
              <a:t>0-30 aylık çocuğu olan (2.5 YIL)</a:t>
            </a:r>
          </a:p>
          <a:p>
            <a:pPr eaLnBrk="0" hangingPunct="0"/>
            <a:r>
              <a:rPr lang="tr-TR" sz="3200" b="1">
                <a:solidFill>
                  <a:schemeClr val="tx2"/>
                </a:solidFill>
                <a:latin typeface="Times New Roman" charset="0"/>
              </a:rPr>
              <a:t>3-Okul Öncesi Çocuk; </a:t>
            </a:r>
            <a:r>
              <a:rPr lang="tr-TR" sz="3200">
                <a:solidFill>
                  <a:schemeClr val="tx2"/>
                </a:solidFill>
                <a:latin typeface="Times New Roman" charset="0"/>
              </a:rPr>
              <a:t>30 ay-6 yaş çocuğu olan (7 YIL)</a:t>
            </a:r>
          </a:p>
          <a:p>
            <a:pPr eaLnBrk="0" hangingPunct="0"/>
            <a:r>
              <a:rPr lang="tr-TR" sz="3200" b="1">
                <a:solidFill>
                  <a:schemeClr val="tx2"/>
                </a:solidFill>
                <a:latin typeface="Times New Roman" charset="0"/>
              </a:rPr>
              <a:t>4-Okul Çağı Çocuğu Olan Aileler; </a:t>
            </a:r>
            <a:r>
              <a:rPr lang="tr-TR" sz="3200">
                <a:solidFill>
                  <a:schemeClr val="tx2"/>
                </a:solidFill>
                <a:latin typeface="Times New Roman" charset="0"/>
              </a:rPr>
              <a:t>6-13 yaş çocuğu olan (7 YIL)</a:t>
            </a:r>
          </a:p>
          <a:p>
            <a:pPr eaLnBrk="0" hangingPunct="0"/>
            <a:endParaRPr lang="tr-TR" sz="3200" b="1">
              <a:solidFill>
                <a:srgbClr val="FFFF66"/>
              </a:solidFill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ext"/>
</p:tagLst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CCCC"/>
      </a:lt1>
      <a:dk2>
        <a:srgbClr val="000000"/>
      </a:dk2>
      <a:lt2>
        <a:srgbClr val="B2B2B2"/>
      </a:lt2>
      <a:accent1>
        <a:srgbClr val="8C512A"/>
      </a:accent1>
      <a:accent2>
        <a:srgbClr val="8C386B"/>
      </a:accent2>
      <a:accent3>
        <a:srgbClr val="FFE2E2"/>
      </a:accent3>
      <a:accent4>
        <a:srgbClr val="000000"/>
      </a:accent4>
      <a:accent5>
        <a:srgbClr val="C5B3AC"/>
      </a:accent5>
      <a:accent6>
        <a:srgbClr val="7E3260"/>
      </a:accent6>
      <a:hlink>
        <a:srgbClr val="8C2323"/>
      </a:hlink>
      <a:folHlink>
        <a:srgbClr val="63338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CCCC"/>
        </a:lt1>
        <a:dk2>
          <a:srgbClr val="000000"/>
        </a:dk2>
        <a:lt2>
          <a:srgbClr val="B2B2B2"/>
        </a:lt2>
        <a:accent1>
          <a:srgbClr val="B23636"/>
        </a:accent1>
        <a:accent2>
          <a:srgbClr val="A63249"/>
        </a:accent2>
        <a:accent3>
          <a:srgbClr val="FFE2E2"/>
        </a:accent3>
        <a:accent4>
          <a:srgbClr val="000000"/>
        </a:accent4>
        <a:accent5>
          <a:srgbClr val="D5AEAE"/>
        </a:accent5>
        <a:accent6>
          <a:srgbClr val="962C41"/>
        </a:accent6>
        <a:hlink>
          <a:srgbClr val="990000"/>
        </a:hlink>
        <a:folHlink>
          <a:srgbClr val="8C00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CCCC"/>
        </a:lt1>
        <a:dk2>
          <a:srgbClr val="000000"/>
        </a:dk2>
        <a:lt2>
          <a:srgbClr val="B2B2B2"/>
        </a:lt2>
        <a:accent1>
          <a:srgbClr val="8C512A"/>
        </a:accent1>
        <a:accent2>
          <a:srgbClr val="8C386B"/>
        </a:accent2>
        <a:accent3>
          <a:srgbClr val="FFE2E2"/>
        </a:accent3>
        <a:accent4>
          <a:srgbClr val="000000"/>
        </a:accent4>
        <a:accent5>
          <a:srgbClr val="C5B3AC"/>
        </a:accent5>
        <a:accent6>
          <a:srgbClr val="7E3260"/>
        </a:accent6>
        <a:hlink>
          <a:srgbClr val="8C2323"/>
        </a:hlink>
        <a:folHlink>
          <a:srgbClr val="6333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CCCC"/>
        </a:lt1>
        <a:dk2>
          <a:srgbClr val="000000"/>
        </a:dk2>
        <a:lt2>
          <a:srgbClr val="B2B2B2"/>
        </a:lt2>
        <a:accent1>
          <a:srgbClr val="00698C"/>
        </a:accent1>
        <a:accent2>
          <a:srgbClr val="A63232"/>
        </a:accent2>
        <a:accent3>
          <a:srgbClr val="FFE2E2"/>
        </a:accent3>
        <a:accent4>
          <a:srgbClr val="000000"/>
        </a:accent4>
        <a:accent5>
          <a:srgbClr val="AAB9C5"/>
        </a:accent5>
        <a:accent6>
          <a:srgbClr val="962C2C"/>
        </a:accent6>
        <a:hlink>
          <a:srgbClr val="335280"/>
        </a:hlink>
        <a:folHlink>
          <a:srgbClr val="4B592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CCCC"/>
        </a:lt1>
        <a:dk2>
          <a:srgbClr val="000000"/>
        </a:dk2>
        <a:lt2>
          <a:srgbClr val="B2B2B2"/>
        </a:lt2>
        <a:accent1>
          <a:srgbClr val="735C00"/>
        </a:accent1>
        <a:accent2>
          <a:srgbClr val="217321"/>
        </a:accent2>
        <a:accent3>
          <a:srgbClr val="FFE2E2"/>
        </a:accent3>
        <a:accent4>
          <a:srgbClr val="000000"/>
        </a:accent4>
        <a:accent5>
          <a:srgbClr val="BCB5AA"/>
        </a:accent5>
        <a:accent6>
          <a:srgbClr val="1D681D"/>
        </a:accent6>
        <a:hlink>
          <a:srgbClr val="403380"/>
        </a:hlink>
        <a:folHlink>
          <a:srgbClr val="8C232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B23636"/>
        </a:accent1>
        <a:accent2>
          <a:srgbClr val="A63249"/>
        </a:accent2>
        <a:accent3>
          <a:srgbClr val="FFFFFF"/>
        </a:accent3>
        <a:accent4>
          <a:srgbClr val="000000"/>
        </a:accent4>
        <a:accent5>
          <a:srgbClr val="D5AEAE"/>
        </a:accent5>
        <a:accent6>
          <a:srgbClr val="962C41"/>
        </a:accent6>
        <a:hlink>
          <a:srgbClr val="990000"/>
        </a:hlink>
        <a:folHlink>
          <a:srgbClr val="8C00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8C512A"/>
        </a:accent1>
        <a:accent2>
          <a:srgbClr val="8C386B"/>
        </a:accent2>
        <a:accent3>
          <a:srgbClr val="FFFFFF"/>
        </a:accent3>
        <a:accent4>
          <a:srgbClr val="000000"/>
        </a:accent4>
        <a:accent5>
          <a:srgbClr val="C5B3AC"/>
        </a:accent5>
        <a:accent6>
          <a:srgbClr val="7E3260"/>
        </a:accent6>
        <a:hlink>
          <a:srgbClr val="8C2323"/>
        </a:hlink>
        <a:folHlink>
          <a:srgbClr val="6333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698C"/>
        </a:accent1>
        <a:accent2>
          <a:srgbClr val="A63232"/>
        </a:accent2>
        <a:accent3>
          <a:srgbClr val="FFFFFF"/>
        </a:accent3>
        <a:accent4>
          <a:srgbClr val="000000"/>
        </a:accent4>
        <a:accent5>
          <a:srgbClr val="AAB9C5"/>
        </a:accent5>
        <a:accent6>
          <a:srgbClr val="962C2C"/>
        </a:accent6>
        <a:hlink>
          <a:srgbClr val="335280"/>
        </a:hlink>
        <a:folHlink>
          <a:srgbClr val="4B592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735C00"/>
        </a:accent1>
        <a:accent2>
          <a:srgbClr val="217321"/>
        </a:accent2>
        <a:accent3>
          <a:srgbClr val="FFFFFF"/>
        </a:accent3>
        <a:accent4>
          <a:srgbClr val="000000"/>
        </a:accent4>
        <a:accent5>
          <a:srgbClr val="BCB5AA"/>
        </a:accent5>
        <a:accent6>
          <a:srgbClr val="1D681D"/>
        </a:accent6>
        <a:hlink>
          <a:srgbClr val="403380"/>
        </a:hlink>
        <a:folHlink>
          <a:srgbClr val="8C232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2">
      <a:dk1>
        <a:srgbClr val="000000"/>
      </a:dk1>
      <a:lt1>
        <a:srgbClr val="FFCCCC"/>
      </a:lt1>
      <a:dk2>
        <a:srgbClr val="000000"/>
      </a:dk2>
      <a:lt2>
        <a:srgbClr val="B2B2B2"/>
      </a:lt2>
      <a:accent1>
        <a:srgbClr val="8C512A"/>
      </a:accent1>
      <a:accent2>
        <a:srgbClr val="8C386B"/>
      </a:accent2>
      <a:accent3>
        <a:srgbClr val="FFE2E2"/>
      </a:accent3>
      <a:accent4>
        <a:srgbClr val="000000"/>
      </a:accent4>
      <a:accent5>
        <a:srgbClr val="C5B3AC"/>
      </a:accent5>
      <a:accent6>
        <a:srgbClr val="7E3260"/>
      </a:accent6>
      <a:hlink>
        <a:srgbClr val="8C2323"/>
      </a:hlink>
      <a:folHlink>
        <a:srgbClr val="63338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CCCC"/>
        </a:lt1>
        <a:dk2>
          <a:srgbClr val="000000"/>
        </a:dk2>
        <a:lt2>
          <a:srgbClr val="B2B2B2"/>
        </a:lt2>
        <a:accent1>
          <a:srgbClr val="B23636"/>
        </a:accent1>
        <a:accent2>
          <a:srgbClr val="A63249"/>
        </a:accent2>
        <a:accent3>
          <a:srgbClr val="FFE2E2"/>
        </a:accent3>
        <a:accent4>
          <a:srgbClr val="000000"/>
        </a:accent4>
        <a:accent5>
          <a:srgbClr val="D5AEAE"/>
        </a:accent5>
        <a:accent6>
          <a:srgbClr val="962C41"/>
        </a:accent6>
        <a:hlink>
          <a:srgbClr val="990000"/>
        </a:hlink>
        <a:folHlink>
          <a:srgbClr val="8C00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CCCC"/>
        </a:lt1>
        <a:dk2>
          <a:srgbClr val="000000"/>
        </a:dk2>
        <a:lt2>
          <a:srgbClr val="B2B2B2"/>
        </a:lt2>
        <a:accent1>
          <a:srgbClr val="8C512A"/>
        </a:accent1>
        <a:accent2>
          <a:srgbClr val="8C386B"/>
        </a:accent2>
        <a:accent3>
          <a:srgbClr val="FFE2E2"/>
        </a:accent3>
        <a:accent4>
          <a:srgbClr val="000000"/>
        </a:accent4>
        <a:accent5>
          <a:srgbClr val="C5B3AC"/>
        </a:accent5>
        <a:accent6>
          <a:srgbClr val="7E3260"/>
        </a:accent6>
        <a:hlink>
          <a:srgbClr val="8C2323"/>
        </a:hlink>
        <a:folHlink>
          <a:srgbClr val="6333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CCCC"/>
        </a:lt1>
        <a:dk2>
          <a:srgbClr val="000000"/>
        </a:dk2>
        <a:lt2>
          <a:srgbClr val="B2B2B2"/>
        </a:lt2>
        <a:accent1>
          <a:srgbClr val="00698C"/>
        </a:accent1>
        <a:accent2>
          <a:srgbClr val="A63232"/>
        </a:accent2>
        <a:accent3>
          <a:srgbClr val="FFE2E2"/>
        </a:accent3>
        <a:accent4>
          <a:srgbClr val="000000"/>
        </a:accent4>
        <a:accent5>
          <a:srgbClr val="AAB9C5"/>
        </a:accent5>
        <a:accent6>
          <a:srgbClr val="962C2C"/>
        </a:accent6>
        <a:hlink>
          <a:srgbClr val="335280"/>
        </a:hlink>
        <a:folHlink>
          <a:srgbClr val="4B592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CCCC"/>
        </a:lt1>
        <a:dk2>
          <a:srgbClr val="000000"/>
        </a:dk2>
        <a:lt2>
          <a:srgbClr val="B2B2B2"/>
        </a:lt2>
        <a:accent1>
          <a:srgbClr val="735C00"/>
        </a:accent1>
        <a:accent2>
          <a:srgbClr val="217321"/>
        </a:accent2>
        <a:accent3>
          <a:srgbClr val="FFE2E2"/>
        </a:accent3>
        <a:accent4>
          <a:srgbClr val="000000"/>
        </a:accent4>
        <a:accent5>
          <a:srgbClr val="BCB5AA"/>
        </a:accent5>
        <a:accent6>
          <a:srgbClr val="1D681D"/>
        </a:accent6>
        <a:hlink>
          <a:srgbClr val="403380"/>
        </a:hlink>
        <a:folHlink>
          <a:srgbClr val="8C232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B23636"/>
        </a:accent1>
        <a:accent2>
          <a:srgbClr val="A63249"/>
        </a:accent2>
        <a:accent3>
          <a:srgbClr val="FFFFFF"/>
        </a:accent3>
        <a:accent4>
          <a:srgbClr val="000000"/>
        </a:accent4>
        <a:accent5>
          <a:srgbClr val="D5AEAE"/>
        </a:accent5>
        <a:accent6>
          <a:srgbClr val="962C41"/>
        </a:accent6>
        <a:hlink>
          <a:srgbClr val="990000"/>
        </a:hlink>
        <a:folHlink>
          <a:srgbClr val="8C00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8C512A"/>
        </a:accent1>
        <a:accent2>
          <a:srgbClr val="8C386B"/>
        </a:accent2>
        <a:accent3>
          <a:srgbClr val="FFFFFF"/>
        </a:accent3>
        <a:accent4>
          <a:srgbClr val="000000"/>
        </a:accent4>
        <a:accent5>
          <a:srgbClr val="C5B3AC"/>
        </a:accent5>
        <a:accent6>
          <a:srgbClr val="7E3260"/>
        </a:accent6>
        <a:hlink>
          <a:srgbClr val="8C2323"/>
        </a:hlink>
        <a:folHlink>
          <a:srgbClr val="6333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698C"/>
        </a:accent1>
        <a:accent2>
          <a:srgbClr val="A63232"/>
        </a:accent2>
        <a:accent3>
          <a:srgbClr val="FFFFFF"/>
        </a:accent3>
        <a:accent4>
          <a:srgbClr val="000000"/>
        </a:accent4>
        <a:accent5>
          <a:srgbClr val="AAB9C5"/>
        </a:accent5>
        <a:accent6>
          <a:srgbClr val="962C2C"/>
        </a:accent6>
        <a:hlink>
          <a:srgbClr val="335280"/>
        </a:hlink>
        <a:folHlink>
          <a:srgbClr val="4B592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735C00"/>
        </a:accent1>
        <a:accent2>
          <a:srgbClr val="217321"/>
        </a:accent2>
        <a:accent3>
          <a:srgbClr val="FFFFFF"/>
        </a:accent3>
        <a:accent4>
          <a:srgbClr val="000000"/>
        </a:accent4>
        <a:accent5>
          <a:srgbClr val="BCB5AA"/>
        </a:accent5>
        <a:accent6>
          <a:srgbClr val="1D681D"/>
        </a:accent6>
        <a:hlink>
          <a:srgbClr val="403380"/>
        </a:hlink>
        <a:folHlink>
          <a:srgbClr val="8C232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</TotalTime>
  <Words>936</Words>
  <Application>Microsoft Office PowerPoint</Application>
  <PresentationFormat>Ekran Gösterisi (4:3)</PresentationFormat>
  <Paragraphs>251</Paragraphs>
  <Slides>50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Slayt Başlıkları</vt:lpstr>
      </vt:variant>
      <vt:variant>
        <vt:i4>50</vt:i4>
      </vt:variant>
    </vt:vector>
  </HeadingPairs>
  <TitlesOfParts>
    <vt:vector size="53" baseType="lpstr">
      <vt:lpstr>Default Design</vt:lpstr>
      <vt:lpstr>1_Default Design</vt:lpstr>
      <vt:lpstr>Ofis Teması</vt:lpstr>
      <vt:lpstr>PowerPoint Sunusu</vt:lpstr>
      <vt:lpstr>AİLE NEDİR?</vt:lpstr>
      <vt:lpstr>AİLENİN TANIMI</vt:lpstr>
      <vt:lpstr>AİLE  TİPLERİ</vt:lpstr>
      <vt:lpstr>AİLENİN İŞLEVLERİ NELERDİR?</vt:lpstr>
      <vt:lpstr>AİLENİN   İŞLEVLERİ </vt:lpstr>
      <vt:lpstr>PowerPoint Sunusu</vt:lpstr>
      <vt:lpstr>AİLENİN GELİŞİM EVRELERİ</vt:lpstr>
      <vt:lpstr>PowerPoint Sunusu</vt:lpstr>
      <vt:lpstr>PowerPoint Sunusu</vt:lpstr>
      <vt:lpstr>AİLENİN SAĞLIK VE HASTALIĞA ETKİLERİ</vt:lpstr>
      <vt:lpstr>                                                   </vt:lpstr>
      <vt:lpstr>BİYOLOJİK ETKİLER</vt:lpstr>
      <vt:lpstr>BİYOLOJİK ETKİLER</vt:lpstr>
      <vt:lpstr>PSİKOLOJİK ETKİLER</vt:lpstr>
      <vt:lpstr>PSİKOLOJİK ETKİLER- I</vt:lpstr>
      <vt:lpstr>PSİKOLOJİK ETKİLER- II</vt:lpstr>
      <vt:lpstr>SOSYAL ETKİLER</vt:lpstr>
      <vt:lpstr>SOSYAL ETKİLER</vt:lpstr>
      <vt:lpstr>KÜLTÜREL ETKİLER</vt:lpstr>
      <vt:lpstr>KÜLTÜREL ETKİLER</vt:lpstr>
      <vt:lpstr>EKONOMİK ETKİLER</vt:lpstr>
      <vt:lpstr>EKONOMİK ETKİLER</vt:lpstr>
      <vt:lpstr>AİLEDE KRİZ VE TRAVMALR</vt:lpstr>
      <vt:lpstr> AİLEDE KRİZ VE TRAVMALAR- I </vt:lpstr>
      <vt:lpstr>AİLEDE KRİZ VE TRAVMALAR - II</vt:lpstr>
      <vt:lpstr>AİLE YAPISINA İLİŞKİN DİNAMİKLER</vt:lpstr>
      <vt:lpstr>AİLE YAPISINA İLİŞKİN DİNAMİKLER</vt:lpstr>
      <vt:lpstr>AİLE İÇİ ETKİLEŞİME İLİŞKİN DİNAMİKLER</vt:lpstr>
      <vt:lpstr>AİLE İÇİ ETKİLEŞİME İLİŞKİN DİNAMİKLER- I</vt:lpstr>
      <vt:lpstr>AİLE İÇİ ETKİLEŞİME İLİŞKİN DİNAMİKLER-II</vt:lpstr>
      <vt:lpstr>AİLE İÇİ ŞİDDET    </vt:lpstr>
      <vt:lpstr>AİLE İÇİ ŞİDDET</vt:lpstr>
      <vt:lpstr>AİLE İÇİ ŞİDDET TİPLERİ</vt:lpstr>
      <vt:lpstr>AİLE İÇİ ŞİDDET İLE EN FAZLA KARŞILAŞANLAR </vt:lpstr>
      <vt:lpstr>RİSK FAKTÖRLERİ</vt:lpstr>
      <vt:lpstr>AİLE İÇİ ŞİDDETTE RİSK FAKTÖRLERİ- I</vt:lpstr>
      <vt:lpstr>AİLE İÇİ ŞİDDETTE RİSK FAKTÖRLERİ- II</vt:lpstr>
      <vt:lpstr>ANNE BABAYA AİT RİSK FAKTÖRLERİ- II</vt:lpstr>
      <vt:lpstr>AİLE İÇİ ŞİDDETTE RİSK FAKTÖRLERİ- III</vt:lpstr>
      <vt:lpstr>AİLE İÇİ ŞİDDETTE RİSK FAKTÖRLERİ- IV</vt:lpstr>
      <vt:lpstr>YAŞLIYA AİT RİSK FAKTÖRLERİ- II</vt:lpstr>
      <vt:lpstr>AİLE İÇİ ŞİDDETİN FARKEDİLMESİNDEKİ ENGELLER</vt:lpstr>
      <vt:lpstr>AİLE İÇİ ŞİDDETİN FARKEDİLMESİNDEKİ ENGELLER</vt:lpstr>
      <vt:lpstr>AİLE İÇİ ŞİDDETİN ÖNLENMESİNDE PRİMER KORUMA</vt:lpstr>
      <vt:lpstr> AİLE HEKİMİNİN ROLÜ </vt:lpstr>
      <vt:lpstr>PRİMER KORUMADA AİLE HEKİMİNİN ROLÜ</vt:lpstr>
      <vt:lpstr>PRİMER KORUMADA AİLE HEKİMİNİN ROLÜ-II</vt:lpstr>
      <vt:lpstr>AİLE İÇİ ŞİDDETTE TEDAVİ</vt:lpstr>
      <vt:lpstr>TEŞEKKÜRLER...</vt:lpstr>
    </vt:vector>
  </TitlesOfParts>
  <Company>Indezine.com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Indezine Template</dc:title>
  <dc:creator>Geetesh Bajaj</dc:creator>
  <cp:lastModifiedBy>LGP</cp:lastModifiedBy>
  <cp:revision>58</cp:revision>
  <dcterms:created xsi:type="dcterms:W3CDTF">2007-01-11T04:55:26Z</dcterms:created>
  <dcterms:modified xsi:type="dcterms:W3CDTF">2015-07-05T12:59:38Z</dcterms:modified>
</cp:coreProperties>
</file>