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80" r:id="rId3"/>
  </p:sldMasterIdLst>
  <p:notesMasterIdLst>
    <p:notesMasterId r:id="rId54"/>
  </p:notesMasterIdLst>
  <p:sldIdLst>
    <p:sldId id="256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7" r:id="rId50"/>
    <p:sldId id="408" r:id="rId51"/>
    <p:sldId id="409" r:id="rId52"/>
    <p:sldId id="41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6EDA42F-F6AE-449B-99B3-B59BBEF42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F34B5-1EE3-4E55-A7D5-B5712B17A7B5}" type="slidenum">
              <a:rPr lang="en-US"/>
              <a:pPr/>
              <a:t>33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FA5D8-7FFC-4A74-8F65-ACF9F913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6B404-55E4-47D8-9F9D-FCC4BE300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220F-A2B2-400A-B6A9-75731937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16D911-B36A-45D9-AD42-DCB07182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D4DB5-9900-43AF-A035-1BC0D4195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0B6F-4465-4E47-9D51-283DE80BE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8C08-6CEA-4436-8B19-290034C63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D6F3-F9C8-42CD-8082-4C294AA39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1FDA4-D394-450C-BEF5-389FDCFC5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1AB3C-0F76-4EED-AE3F-460B82E9C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AB0FD-491B-4777-ACF4-9008025D4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5BB-C368-49DD-8DF7-C4523E175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5D04E-C1A0-49F7-A75F-C1432A606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567D-2E9E-478C-A987-B1DA1257C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2231-66FA-4AAA-B96E-10618796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FA5D8-7FFC-4A74-8F65-ACF9F91384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115BB-C368-49DD-8DF7-C4523E1750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7D6D3-D81E-46FF-82A8-5B07D44D9A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AC33F-7FC8-484C-B9AC-97621A9F9D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D78C6-FE5E-43B9-BB9F-578AE7CF88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BEE66-D83C-44DD-86BE-1178050A3B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6BDCE-91D9-47A1-A352-B1DABC5D4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7D6D3-D81E-46FF-82A8-5B07D44D9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F8826-B911-4D25-87E2-FAD1B6AD44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F4721-29CE-4BE8-91B1-2E9FD80A0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6B404-55E4-47D8-9F9D-FCC4BE300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3220F-A2B2-400A-B6A9-75731937EB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AC33F-7FC8-484C-B9AC-97621A9F9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D78C6-FE5E-43B9-BB9F-578AE7CF8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EE66-D83C-44DD-86BE-1178050A3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BDCE-91D9-47A1-A352-B1DABC5D4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8826-B911-4D25-87E2-FAD1B6AD4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4721-29CE-4BE8-91B1-2E9FD80A0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CFF9FFF-19A4-4CB4-B5EA-FF4F4067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706CFB-5E7D-4D44-8386-9C87D62B3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F9FFF-19A4-4CB4-B5EA-FF4F4067A4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buClr>
                <a:srgbClr val="FFFFFF"/>
              </a:buClr>
            </a:pPr>
            <a:r>
              <a:rPr lang="tr-TR" sz="3200" b="1"/>
              <a:t>AİLE SAĞLIK İLİŞKİSİ</a:t>
            </a:r>
            <a:r>
              <a:rPr lang="tr-TR" sz="2800"/>
              <a:t> 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FF"/>
              </a:buClr>
            </a:pPr>
            <a:r>
              <a:rPr lang="tr-TR" sz="2400"/>
              <a:t>Yrd. Doç. Dr. Gülsen Ceyhun</a:t>
            </a:r>
          </a:p>
          <a:p>
            <a:pPr algn="ctr">
              <a:spcBef>
                <a:spcPct val="20000"/>
              </a:spcBef>
              <a:buClr>
                <a:srgbClr val="FFFFFF"/>
              </a:buClr>
            </a:pPr>
            <a:r>
              <a:rPr lang="tr-TR" sz="2400"/>
              <a:t>AÜTF Aile Hekimliği Anabilim Dalı</a:t>
            </a:r>
          </a:p>
        </p:txBody>
      </p:sp>
      <p:pic>
        <p:nvPicPr>
          <p:cNvPr id="5124" name="Picture 7" descr="AÜTF Amblem Büyü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tr-TR" sz="3600" b="1">
                <a:solidFill>
                  <a:schemeClr val="tx2"/>
                </a:solidFill>
                <a:latin typeface="Times New Roman" charset="0"/>
              </a:rPr>
              <a:t>AİLENİN GELİŞİM EVRELERİ- 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5-Ergen Çocuğu Olan Aileler;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13-20 Yaş çocuğu olan (7 Yıl)</a:t>
            </a: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6-Erişkin Çocuğu Olan Aileler;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Gönderme yılları (8 Yıl)</a:t>
            </a: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7-Orta Yaşlı Ebeveynler;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Son çocuğun evden ayrılması ile boşluğa düşme (15 YIL)</a:t>
            </a:r>
            <a:endParaRPr lang="tr-TR" sz="3200" b="1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8-Yaşlanan Aile Üyeleri;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Emeklilik, eşlerin ölümü  (10-15 YIL)</a:t>
            </a:r>
          </a:p>
          <a:p>
            <a:pPr eaLnBrk="0" hangingPunct="0"/>
            <a:endParaRPr lang="tr-TR" sz="3200" b="1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tr-TR" b="1" smtClean="0"/>
              <a:t>AİLENİN SAĞLIK VE HASTALIĞA ETKİLERİ</a:t>
            </a:r>
            <a:endParaRPr lang="tr-T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/>
        </p:nvSpPr>
        <p:spPr bwMode="auto">
          <a:xfrm>
            <a:off x="685800" y="228600"/>
            <a:ext cx="77724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tr-TR" sz="3600" b="1">
                <a:solidFill>
                  <a:schemeClr val="tx2"/>
                </a:solidFill>
                <a:latin typeface="Times New Roman" charset="0"/>
              </a:rPr>
              <a:t>AİLENİN SAĞLIK VE HASTALIĞA ETKİLERİ</a:t>
            </a:r>
            <a:endParaRPr lang="tr-TR" sz="4000" b="1">
              <a:solidFill>
                <a:srgbClr val="FFFF66"/>
              </a:solidFill>
              <a:latin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/>
        </p:nvSpPr>
        <p:spPr bwMode="auto">
          <a:xfrm>
            <a:off x="533400" y="1600200"/>
            <a:ext cx="79248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		</a:t>
            </a:r>
          </a:p>
          <a:p>
            <a:pPr eaLnBrk="0" hangingPunct="0"/>
            <a:endParaRPr lang="tr-TR" sz="2800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2-BİYOLOJİK ETKİLERİ</a:t>
            </a:r>
          </a:p>
          <a:p>
            <a:pPr eaLnBrk="0" hangingPunct="0"/>
            <a:endParaRPr lang="tr-TR" sz="2800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3-PSİKOLOJİK ETKİLERİ </a:t>
            </a:r>
          </a:p>
          <a:p>
            <a:pPr eaLnBrk="0" hangingPunct="0"/>
            <a:endParaRPr lang="tr-TR" sz="2800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4-SOSYAL ETKİLERİ</a:t>
            </a:r>
          </a:p>
          <a:p>
            <a:pPr eaLnBrk="0" hangingPunct="0"/>
            <a:endParaRPr lang="tr-TR" sz="2800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5-KÜLTÜREL ETKİLERİ</a:t>
            </a:r>
          </a:p>
          <a:p>
            <a:pPr eaLnBrk="0" hangingPunct="0"/>
            <a:endParaRPr lang="tr-TR" sz="2800">
              <a:solidFill>
                <a:schemeClr val="tx2"/>
              </a:solidFill>
              <a:latin typeface="Times New Roman" charset="0"/>
            </a:endParaRPr>
          </a:p>
          <a:p>
            <a:pPr eaLnBrk="0" hangingPunct="0"/>
            <a:r>
              <a:rPr lang="tr-TR" sz="2800">
                <a:solidFill>
                  <a:schemeClr val="tx2"/>
                </a:solidFill>
                <a:latin typeface="Times New Roman" charset="0"/>
              </a:rPr>
              <a:t>6-EKONOMİK ETKİLERİ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/>
              <a:t>                                                  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924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000" dirty="0" smtClean="0"/>
              <a:t> 	1-GENETİK ETKİLER</a:t>
            </a: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562600"/>
          </a:xfrm>
        </p:spPr>
        <p:txBody>
          <a:bodyPr/>
          <a:lstStyle/>
          <a:p>
            <a:pPr eaLnBrk="1" hangingPunct="1"/>
            <a:r>
              <a:rPr lang="tr-TR" b="1" smtClean="0"/>
              <a:t>BİYOLOJİK ETKİLER</a:t>
            </a:r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488" y="274638"/>
            <a:ext cx="7913687" cy="1143000"/>
          </a:xfrm>
        </p:spPr>
        <p:txBody>
          <a:bodyPr/>
          <a:lstStyle/>
          <a:p>
            <a:pPr eaLnBrk="1" hangingPunct="1"/>
            <a:r>
              <a:rPr lang="tr-TR" sz="2800" b="1" smtClean="0"/>
              <a:t>BİYOLOJİK ETKİLER</a:t>
            </a:r>
            <a:endParaRPr lang="tr-T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16050" y="1600200"/>
            <a:ext cx="7604125" cy="4525963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Beslenme</a:t>
            </a:r>
          </a:p>
          <a:p>
            <a:pPr eaLnBrk="1" hangingPunct="1"/>
            <a:r>
              <a:rPr lang="tr-TR" smtClean="0"/>
              <a:t>Hijyen</a:t>
            </a:r>
          </a:p>
          <a:p>
            <a:pPr eaLnBrk="1" hangingPunct="1"/>
            <a:r>
              <a:rPr lang="tr-TR" smtClean="0"/>
              <a:t>Yeterli bakım ve ilgi</a:t>
            </a:r>
          </a:p>
          <a:p>
            <a:pPr eaLnBrk="1" hangingPunct="1"/>
            <a:r>
              <a:rPr lang="tr-TR" smtClean="0"/>
              <a:t>Konut şartları</a:t>
            </a:r>
          </a:p>
          <a:p>
            <a:pPr eaLnBrk="1" hangingPunct="1"/>
            <a:r>
              <a:rPr lang="tr-TR" smtClean="0"/>
              <a:t>Ailenin kalabalık oluşu</a:t>
            </a:r>
          </a:p>
          <a:p>
            <a:pPr eaLnBrk="1" hangingPunct="1"/>
            <a:r>
              <a:rPr lang="tr-TR" smtClean="0"/>
              <a:t>Enfeksiyon hastalıklarının yayılması</a:t>
            </a:r>
          </a:p>
          <a:p>
            <a:pPr eaLnBrk="1" hangingPunct="1"/>
            <a:r>
              <a:rPr lang="tr-TR" smtClean="0"/>
              <a:t>Kazalar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5410200"/>
          </a:xfrm>
        </p:spPr>
        <p:txBody>
          <a:bodyPr/>
          <a:lstStyle/>
          <a:p>
            <a:pPr eaLnBrk="1" hangingPunct="1"/>
            <a:r>
              <a:rPr lang="tr-TR" b="1" smtClean="0"/>
              <a:t>PSİKOLOJİK ETKİLER</a:t>
            </a:r>
            <a:endParaRPr lang="tr-T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9488" y="274638"/>
            <a:ext cx="8040687" cy="1143000"/>
          </a:xfrm>
        </p:spPr>
        <p:txBody>
          <a:bodyPr/>
          <a:lstStyle/>
          <a:p>
            <a:pPr eaLnBrk="1" hangingPunct="1"/>
            <a:r>
              <a:rPr lang="tr-TR" sz="2800" b="1" smtClean="0"/>
              <a:t>PSİKOLOJİK ETKİLER- I</a:t>
            </a:r>
            <a:endParaRPr lang="tr-T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66788" y="1600200"/>
            <a:ext cx="80533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 </a:t>
            </a:r>
            <a:r>
              <a:rPr lang="tr-TR" b="1" smtClean="0"/>
              <a:t>OLUMLU ETKİLER</a:t>
            </a:r>
            <a:r>
              <a:rPr lang="tr-TR" smtClean="0"/>
              <a:t>;</a:t>
            </a:r>
          </a:p>
          <a:p>
            <a:pPr eaLnBrk="1" hangingPunct="1"/>
            <a:r>
              <a:rPr lang="tr-TR" smtClean="0"/>
              <a:t>Aile bireyleri arasında karşılıklı sevgi ve saygı</a:t>
            </a:r>
          </a:p>
          <a:p>
            <a:pPr eaLnBrk="1" hangingPunct="1"/>
            <a:r>
              <a:rPr lang="tr-TR" smtClean="0"/>
              <a:t>Yeterli benlik saygısı</a:t>
            </a:r>
          </a:p>
          <a:p>
            <a:pPr eaLnBrk="1" hangingPunct="1"/>
            <a:r>
              <a:rPr lang="tr-TR" smtClean="0"/>
              <a:t>Aile içi iyi iletişim</a:t>
            </a:r>
          </a:p>
          <a:p>
            <a:pPr eaLnBrk="1" hangingPunct="1"/>
            <a:r>
              <a:rPr lang="tr-TR" smtClean="0"/>
              <a:t>Olumlu duygusal aktarım</a:t>
            </a:r>
          </a:p>
          <a:p>
            <a:pPr eaLnBrk="1" hangingPunct="1"/>
            <a:r>
              <a:rPr lang="tr-TR" smtClean="0"/>
              <a:t>Psikolojik destek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274638"/>
            <a:ext cx="8215312" cy="755650"/>
          </a:xfrm>
        </p:spPr>
        <p:txBody>
          <a:bodyPr/>
          <a:lstStyle/>
          <a:p>
            <a:pPr eaLnBrk="1" hangingPunct="1"/>
            <a:r>
              <a:rPr lang="tr-TR" sz="2800" b="1" smtClean="0"/>
              <a:t>PSİKOLOJİK ETKİLER- II</a:t>
            </a:r>
            <a:endParaRPr lang="tr-T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600200"/>
            <a:ext cx="8228012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tr-TR" b="1" smtClean="0"/>
              <a:t>OLUMSUZ ETKİLER;</a:t>
            </a:r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Duygusal yoksunluk</a:t>
            </a:r>
          </a:p>
          <a:p>
            <a:pPr eaLnBrk="1" hangingPunct="1"/>
            <a:r>
              <a:rPr lang="tr-TR" smtClean="0"/>
              <a:t>Benlik saygısının azalması</a:t>
            </a:r>
          </a:p>
          <a:p>
            <a:pPr eaLnBrk="1" hangingPunct="1"/>
            <a:r>
              <a:rPr lang="tr-TR" smtClean="0"/>
              <a:t>Aile içi şiddet</a:t>
            </a:r>
          </a:p>
          <a:p>
            <a:pPr eaLnBrk="1" hangingPunct="1"/>
            <a:r>
              <a:rPr lang="tr-TR" smtClean="0"/>
              <a:t>Kişilik bozuklukları</a:t>
            </a:r>
          </a:p>
          <a:p>
            <a:pPr eaLnBrk="1" hangingPunct="1"/>
            <a:r>
              <a:rPr lang="tr-TR" smtClean="0"/>
              <a:t>Depresyon</a:t>
            </a:r>
          </a:p>
          <a:p>
            <a:pPr eaLnBrk="1" hangingPunct="1"/>
            <a:r>
              <a:rPr lang="tr-TR" smtClean="0"/>
              <a:t>İntihar                        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/>
            <a:r>
              <a:rPr lang="tr-TR" b="1" smtClean="0"/>
              <a:t>SOSYAL ETKİLER</a:t>
            </a:r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696200" cy="838200"/>
          </a:xfrm>
        </p:spPr>
        <p:txBody>
          <a:bodyPr/>
          <a:lstStyle/>
          <a:p>
            <a:pPr eaLnBrk="1" hangingPunct="1"/>
            <a:r>
              <a:rPr lang="tr-TR" sz="2800" b="1" smtClean="0"/>
              <a:t>SOSYAL ETKİLER</a:t>
            </a:r>
            <a:endParaRPr lang="tr-T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4495800"/>
          </a:xfrm>
        </p:spPr>
        <p:txBody>
          <a:bodyPr/>
          <a:lstStyle/>
          <a:p>
            <a:pPr eaLnBrk="1" hangingPunct="1"/>
            <a:r>
              <a:rPr lang="tr-TR" smtClean="0"/>
              <a:t>Aile içi sosyal iletişim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Ailenin çevresiyle olan  sosyal iletişimi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Sosyal destek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Sosyal güvence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0"/>
            <a:ext cx="7772400" cy="1143000"/>
          </a:xfrm>
        </p:spPr>
        <p:txBody>
          <a:bodyPr/>
          <a:lstStyle/>
          <a:p>
            <a:pPr eaLnBrk="1" hangingPunct="1"/>
            <a:r>
              <a:rPr lang="tr-TR" sz="4400" b="1" smtClean="0"/>
              <a:t>AİLE NEDİR?</a:t>
            </a:r>
            <a:endParaRPr lang="tr-T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410200"/>
          </a:xfrm>
        </p:spPr>
        <p:txBody>
          <a:bodyPr/>
          <a:lstStyle/>
          <a:p>
            <a:pPr eaLnBrk="1" hangingPunct="1"/>
            <a:r>
              <a:rPr lang="tr-TR" b="1" smtClean="0"/>
              <a:t>KÜLTÜREL ETKİLER</a:t>
            </a:r>
            <a:endParaRPr lang="tr-T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274638"/>
            <a:ext cx="8418512" cy="908050"/>
          </a:xfrm>
        </p:spPr>
        <p:txBody>
          <a:bodyPr/>
          <a:lstStyle/>
          <a:p>
            <a:pPr eaLnBrk="1" hangingPunct="1"/>
            <a:r>
              <a:rPr lang="tr-TR" sz="2800" b="1" smtClean="0"/>
              <a:t>KÜLTÜREL ETKİLER</a:t>
            </a:r>
            <a:endParaRPr lang="tr-T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1851025"/>
            <a:ext cx="8431212" cy="4275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sağlığa bakışı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hastalığa yaklaşımı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sağlık personeline bakış açısı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sağlık ekibi ile uyumu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kültürel değerleri ve inançları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Ailenin içinde yaşadığı toplumun kültürel değerleri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181600"/>
          </a:xfrm>
        </p:spPr>
        <p:txBody>
          <a:bodyPr/>
          <a:lstStyle/>
          <a:p>
            <a:pPr eaLnBrk="1" hangingPunct="1"/>
            <a:r>
              <a:rPr lang="tr-TR" b="1" smtClean="0"/>
              <a:t>EKONOMİK ETKİLER</a:t>
            </a:r>
            <a:endParaRPr lang="tr-T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066800"/>
          </a:xfrm>
        </p:spPr>
        <p:txBody>
          <a:bodyPr/>
          <a:lstStyle/>
          <a:p>
            <a:pPr eaLnBrk="1" hangingPunct="1"/>
            <a:r>
              <a:rPr lang="tr-TR" sz="2400" b="1" smtClean="0"/>
              <a:t>EKONOMİK ETKİLER</a:t>
            </a:r>
            <a:endParaRPr lang="tr-T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848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Sağlık kurumlarına ulaşım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Sağlık personeline ulaşım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Tedaviye uyum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Eğitim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181600"/>
          </a:xfrm>
        </p:spPr>
        <p:txBody>
          <a:bodyPr/>
          <a:lstStyle/>
          <a:p>
            <a:pPr eaLnBrk="1" hangingPunct="1"/>
            <a:r>
              <a:rPr lang="tr-TR" b="1" smtClean="0"/>
              <a:t>AİLEDE KRİZ VE TRAVMALR</a:t>
            </a:r>
            <a:endParaRPr lang="tr-T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80010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400" b="1" smtClean="0"/>
              <a:t/>
            </a:r>
            <a:br>
              <a:rPr lang="tr-TR" sz="2400" b="1" smtClean="0"/>
            </a:br>
            <a:r>
              <a:rPr lang="tr-TR" sz="2400" b="1" smtClean="0"/>
              <a:t>AİLEDE KRİZ VE TRAVMALAR- I</a:t>
            </a:r>
            <a:r>
              <a:rPr lang="tr-TR" sz="2400" smtClean="0"/>
              <a:t/>
            </a:r>
            <a:br>
              <a:rPr lang="tr-TR" sz="2400" smtClean="0"/>
            </a:br>
            <a:endParaRPr lang="tr-TR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6781800" cy="5867400"/>
          </a:xfrm>
        </p:spPr>
        <p:txBody>
          <a:bodyPr/>
          <a:lstStyle/>
          <a:p>
            <a:pPr eaLnBrk="1" hangingPunct="1"/>
            <a:endParaRPr lang="tr-TR" b="1" smtClean="0"/>
          </a:p>
          <a:p>
            <a:pPr eaLnBrk="1" hangingPunct="1">
              <a:buFontTx/>
              <a:buChar char="•"/>
            </a:pPr>
            <a:r>
              <a:rPr lang="tr-TR" sz="2000" smtClean="0"/>
              <a:t> </a:t>
            </a:r>
            <a:r>
              <a:rPr lang="tr-TR" sz="2000" b="1" smtClean="0"/>
              <a:t>Hastanede yatma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Çocuğun kaybı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Yakınların kaybı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Uzamış ayrılık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Cazibenin bozulması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 Zina			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 İşsizliğin uzaması		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 Gelişen şiddetli geçimsizlik</a:t>
            </a:r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	 					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848600" cy="106680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AİLEDE KRİZ VE TRAVMALAR - II</a:t>
            </a:r>
            <a:endParaRPr lang="tr-TR" sz="2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7086600" cy="4572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tr-TR" sz="1800" b="1" smtClean="0"/>
              <a:t> </a:t>
            </a:r>
            <a:r>
              <a:rPr lang="tr-TR" sz="2000" b="1" smtClean="0"/>
              <a:t>Yüksek bir göreve gelme nedeni ile yeni duruma uyum sağlama</a:t>
            </a:r>
          </a:p>
          <a:p>
            <a:pPr eaLnBrk="1" hangingPunct="1">
              <a:buFontTx/>
              <a:buChar char="•"/>
            </a:pPr>
            <a:r>
              <a:rPr lang="tr-TR" sz="2000" smtClean="0"/>
              <a:t> </a:t>
            </a:r>
            <a:r>
              <a:rPr lang="tr-TR" sz="2000" b="1" smtClean="0"/>
              <a:t>Akrabaların aileye girmesi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Evi terk etme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Boşanma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Üvey anne / Üvey babanın aileye girmesi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Hapis yatma, tutukluluk</a:t>
            </a:r>
          </a:p>
          <a:p>
            <a:pPr eaLnBrk="1" hangingPunct="1">
              <a:buFontTx/>
              <a:buChar char="•"/>
            </a:pPr>
            <a:r>
              <a:rPr lang="tr-TR" sz="2000" b="1" smtClean="0"/>
              <a:t> İntihar</a:t>
            </a:r>
          </a:p>
          <a:p>
            <a:pPr eaLnBrk="1" hangingPunct="1">
              <a:buFontTx/>
              <a:buChar char="•"/>
            </a:pPr>
            <a:endParaRPr lang="tr-TR" sz="1800" smtClean="0"/>
          </a:p>
          <a:p>
            <a:pPr eaLnBrk="1" hangingPunct="1">
              <a:buFontTx/>
              <a:buChar char="•"/>
            </a:pPr>
            <a:endParaRPr lang="tr-T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410200"/>
          </a:xfrm>
        </p:spPr>
        <p:txBody>
          <a:bodyPr/>
          <a:lstStyle/>
          <a:p>
            <a:pPr eaLnBrk="1" hangingPunct="1"/>
            <a:r>
              <a:rPr lang="tr-TR" sz="3600" b="1" smtClean="0"/>
              <a:t>AİLE YAPISINA İLİŞKİN DİNAMİKLER</a:t>
            </a:r>
            <a:endParaRPr lang="tr-T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2133600"/>
          </a:xfrm>
        </p:spPr>
        <p:txBody>
          <a:bodyPr/>
          <a:lstStyle/>
          <a:p>
            <a:pPr eaLnBrk="1" hangingPunct="1"/>
            <a:r>
              <a:rPr lang="tr-TR" sz="2800" b="1" smtClean="0"/>
              <a:t>AİLE YAPISINA İLİŞKİN DİNAMİKLER</a:t>
            </a:r>
            <a:endParaRPr lang="tr-T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001000" cy="38100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Kimler ailedendir, kimler değildir?</a:t>
            </a:r>
          </a:p>
          <a:p>
            <a:pPr eaLnBrk="1" hangingPunct="1"/>
            <a:r>
              <a:rPr lang="tr-TR" smtClean="0"/>
              <a:t>Ailenin dış etkilere tepki gösterme derecesi nedir?</a:t>
            </a:r>
          </a:p>
          <a:p>
            <a:pPr eaLnBrk="1" hangingPunct="1"/>
            <a:r>
              <a:rPr lang="tr-TR" smtClean="0"/>
              <a:t>Ailede ne gibi alt sistemler vardır ve nasıl işletilmektedir?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696200" cy="4343400"/>
          </a:xfrm>
        </p:spPr>
        <p:txBody>
          <a:bodyPr/>
          <a:lstStyle/>
          <a:p>
            <a:pPr eaLnBrk="1" hangingPunct="1"/>
            <a:r>
              <a:rPr lang="tr-TR" sz="3600" b="1" smtClean="0"/>
              <a:t>AİLE İÇİ ETKİLEŞİME İLİŞKİN DİNAMİKLER</a:t>
            </a:r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600200"/>
          </a:xfrm>
        </p:spPr>
        <p:txBody>
          <a:bodyPr/>
          <a:lstStyle/>
          <a:p>
            <a:pPr eaLnBrk="1" hangingPunct="1"/>
            <a:r>
              <a:rPr lang="tr-TR" b="1" smtClean="0"/>
              <a:t>AİLENİN TANIMI</a:t>
            </a:r>
            <a:endParaRPr lang="tr-T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696200" cy="3048000"/>
          </a:xfrm>
        </p:spPr>
        <p:txBody>
          <a:bodyPr/>
          <a:lstStyle/>
          <a:p>
            <a:pPr eaLnBrk="1" hangingPunct="1"/>
            <a:r>
              <a:rPr lang="tr-TR" b="1" smtClean="0"/>
              <a:t>“</a:t>
            </a:r>
            <a:r>
              <a:rPr lang="tr-TR" smtClean="0"/>
              <a:t> Aile uzun yıllar devam eden ve sürekli ev halkı bulunduran, biyolojik veya güçlü etkileşim ve güven nedeni ile birbirine bağlılığın, ilişkinin ortaya çıkardığı en küçük sosyal sistemdir.</a:t>
            </a:r>
            <a:r>
              <a:rPr lang="tr-TR" b="1" smtClean="0"/>
              <a:t>”</a:t>
            </a: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620000" cy="83820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ETKİLEŞİME İLİŞKİN DİNAMİKLER- I</a:t>
            </a:r>
            <a:endParaRPr lang="tr-TR" sz="2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7924800" cy="3962400"/>
          </a:xfrm>
        </p:spPr>
        <p:txBody>
          <a:bodyPr/>
          <a:lstStyle/>
          <a:p>
            <a:pPr eaLnBrk="1" hangingPunct="1"/>
            <a:r>
              <a:rPr lang="tr-TR" sz="2000" smtClean="0"/>
              <a:t>Aile üyeleri birbirlerinin davranışlarını nasıl etkilemektedir?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Aile içi duygu paylaşımı nasıldır, duygular nasıl yönetiliyor?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Aile üyeleri birbirleriyle nasıl iletişim kurmaktadır?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ETKİLEŞİME İLİŞKİN DİNAMİKLER-II</a:t>
            </a:r>
            <a:endParaRPr lang="tr-TR" sz="24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eaLnBrk="1" hangingPunct="1"/>
            <a:r>
              <a:rPr lang="tr-TR" smtClean="0"/>
              <a:t>Ailedeki değerler ve inançlar nelerdir?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Başlangıçta yalnızca bir bireye ait gibi görünen bir davranışa tüm ailenin katkısı nedir?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Aile disfonksiyonel bir davranış kalıbını terk ederse yerini ne alacaktır?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AİLE İÇİ ŞİDDET  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7772400" cy="1066800"/>
          </a:xfrm>
        </p:spPr>
        <p:txBody>
          <a:bodyPr/>
          <a:lstStyle/>
          <a:p>
            <a:pPr eaLnBrk="1" hangingPunct="1"/>
            <a:r>
              <a:rPr lang="tr-TR" b="1" smtClean="0"/>
              <a:t>AİLE İÇİ ŞİDDET</a:t>
            </a:r>
            <a:endParaRPr lang="tr-T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6324600" cy="3276600"/>
          </a:xfrm>
        </p:spPr>
        <p:txBody>
          <a:bodyPr>
            <a:normAutofit/>
          </a:bodyPr>
          <a:lstStyle/>
          <a:p>
            <a:pPr eaLnBrk="1" hangingPunct="1"/>
            <a:r>
              <a:rPr lang="tr-TR" smtClean="0"/>
              <a:t>‘Aile fertlerinden birisinin, bir diğer aile ferdinin doğuştan varolan </a:t>
            </a:r>
            <a:r>
              <a:rPr lang="tr-TR" b="1" smtClean="0"/>
              <a:t>maddi </a:t>
            </a:r>
            <a:r>
              <a:rPr lang="tr-TR" smtClean="0"/>
              <a:t>ve</a:t>
            </a:r>
            <a:r>
              <a:rPr lang="tr-TR" b="1" smtClean="0"/>
              <a:t> manevi </a:t>
            </a:r>
            <a:r>
              <a:rPr lang="tr-TR" smtClean="0"/>
              <a:t>değerlerine karşı kabul edilmeyen ve istenmeyen müdahalesidir.’</a:t>
            </a:r>
          </a:p>
          <a:p>
            <a:pPr eaLnBrk="1" hangingPunct="1"/>
            <a:r>
              <a:rPr lang="tr-TR" smtClean="0"/>
              <a:t>  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609600"/>
            <a:ext cx="8828087" cy="1295400"/>
          </a:xfrm>
        </p:spPr>
        <p:txBody>
          <a:bodyPr/>
          <a:lstStyle/>
          <a:p>
            <a:pPr algn="ctr" eaLnBrk="1" hangingPunct="1"/>
            <a:r>
              <a:rPr lang="tr-TR" sz="2400" b="1" smtClean="0"/>
              <a:t>AİLE İÇİ ŞİDDET TİPLERİ</a:t>
            </a:r>
            <a:endParaRPr lang="tr-TR" sz="40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689225"/>
            <a:ext cx="8810625" cy="3436938"/>
          </a:xfrm>
        </p:spPr>
        <p:txBody>
          <a:bodyPr/>
          <a:lstStyle/>
          <a:p>
            <a:pPr eaLnBrk="1" hangingPunct="1"/>
            <a:r>
              <a:rPr lang="tr-TR" smtClean="0"/>
              <a:t>Duygusal  ve Fiziksel Olarak İhmal</a:t>
            </a:r>
          </a:p>
          <a:p>
            <a:pPr eaLnBrk="1" hangingPunct="1"/>
            <a:r>
              <a:rPr lang="tr-TR" smtClean="0"/>
              <a:t>Duygusal Şiddet</a:t>
            </a:r>
          </a:p>
          <a:p>
            <a:pPr eaLnBrk="1" hangingPunct="1"/>
            <a:r>
              <a:rPr lang="tr-TR" smtClean="0"/>
              <a:t>Fiziksel Şiddet</a:t>
            </a:r>
          </a:p>
          <a:p>
            <a:pPr eaLnBrk="1" hangingPunct="1"/>
            <a:r>
              <a:rPr lang="tr-TR" smtClean="0"/>
              <a:t>Cinsel Şiddet</a:t>
            </a:r>
          </a:p>
          <a:p>
            <a:pPr eaLnBrk="1" hangingPunct="1"/>
            <a:r>
              <a:rPr lang="tr-TR" smtClean="0"/>
              <a:t>Ekonomik Şiddet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304925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ŞİDDET İLE EN FAZLA KARŞILAŞANLAR</a:t>
            </a:r>
            <a:r>
              <a:rPr lang="tr-TR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3048000"/>
            <a:ext cx="7696200" cy="3810000"/>
          </a:xfrm>
        </p:spPr>
        <p:txBody>
          <a:bodyPr/>
          <a:lstStyle/>
          <a:p>
            <a:pPr eaLnBrk="1" hangingPunct="1"/>
            <a:r>
              <a:rPr lang="tr-TR" sz="2800" smtClean="0"/>
              <a:t>Çocuklar</a:t>
            </a:r>
          </a:p>
          <a:p>
            <a:pPr eaLnBrk="1" hangingPunct="1"/>
            <a:r>
              <a:rPr lang="tr-TR" sz="2800" smtClean="0"/>
              <a:t>Kadınlar</a:t>
            </a:r>
          </a:p>
          <a:p>
            <a:pPr eaLnBrk="1" hangingPunct="1"/>
            <a:r>
              <a:rPr lang="tr-TR" sz="2800" smtClean="0"/>
              <a:t>Yaşlılar</a:t>
            </a:r>
          </a:p>
          <a:p>
            <a:pPr eaLnBrk="1" hangingPunct="1"/>
            <a:r>
              <a:rPr lang="tr-TR" sz="2800" smtClean="0"/>
              <a:t>Özürlüler</a:t>
            </a:r>
          </a:p>
          <a:p>
            <a:pPr eaLnBrk="1" hangingPunct="1"/>
            <a:r>
              <a:rPr lang="tr-TR" sz="2800" smtClean="0"/>
              <a:t>Psikiyatrik hastalık</a:t>
            </a: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4267200"/>
          </a:xfrm>
        </p:spPr>
        <p:txBody>
          <a:bodyPr/>
          <a:lstStyle/>
          <a:p>
            <a:pPr eaLnBrk="1" hangingPunct="1"/>
            <a:r>
              <a:rPr lang="tr-TR" b="1" smtClean="0"/>
              <a:t>RİSK FAKTÖRLERİ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pPr eaLnBrk="1" hangingPunct="1"/>
            <a:r>
              <a:rPr lang="tr-TR" sz="2800" b="1" smtClean="0"/>
              <a:t>AİLE İÇİ ŞİDDETTE RİSK FAKTÖRLERİ- I</a:t>
            </a:r>
            <a:endParaRPr lang="tr-T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4725" y="2187575"/>
            <a:ext cx="8169275" cy="39385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tr-TR" b="1" smtClean="0"/>
          </a:p>
          <a:p>
            <a:pPr eaLnBrk="1" hangingPunct="1">
              <a:buFontTx/>
              <a:buNone/>
            </a:pPr>
            <a:r>
              <a:rPr lang="tr-TR" b="1" smtClean="0"/>
              <a:t>TOPLUMA AİT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Yüksek suç oranı</a:t>
            </a:r>
          </a:p>
          <a:p>
            <a:pPr eaLnBrk="1" hangingPunct="1"/>
            <a:r>
              <a:rPr lang="tr-TR" smtClean="0"/>
              <a:t>Sosyal hizmetleri yetersiz ve az olması</a:t>
            </a:r>
          </a:p>
          <a:p>
            <a:pPr eaLnBrk="1" hangingPunct="1"/>
            <a:r>
              <a:rPr lang="tr-TR" smtClean="0"/>
              <a:t>Yüksek yoksulluk oranı</a:t>
            </a:r>
          </a:p>
          <a:p>
            <a:pPr eaLnBrk="1" hangingPunct="1"/>
            <a:r>
              <a:rPr lang="tr-TR" smtClean="0"/>
              <a:t>Yüksek işsizlik oranı</a:t>
            </a:r>
          </a:p>
          <a:p>
            <a:pPr eaLnBrk="1" hangingPunct="1"/>
            <a:r>
              <a:rPr lang="tr-TR" smtClean="0"/>
              <a:t>Kültürel şiddet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153400" cy="160020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ŞİDDETTE RİSK FAKTÖRLERİ- II</a:t>
            </a:r>
            <a:endParaRPr lang="tr-T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7924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ANNE- BABAYA AİT</a:t>
            </a:r>
            <a:endParaRPr lang="tr-TR" sz="2000" smtClean="0"/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Çocukken fiziksel veya cinsel tacize uğrama 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Genç anne baba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Tek ebeveyn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Duygusal olarak olgunlaşmama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Düşük benlik saygısı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Madde kullanım öyküsü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Çocuk istismarı öyküsü  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1143000"/>
          </a:xfrm>
        </p:spPr>
        <p:txBody>
          <a:bodyPr/>
          <a:lstStyle/>
          <a:p>
            <a:pPr eaLnBrk="1" hangingPunct="1"/>
            <a:r>
              <a:rPr lang="tr-TR" sz="2400" b="1" smtClean="0"/>
              <a:t>ANNE BABAYA AİT RİSK FAKTÖRLERİ- II</a:t>
            </a:r>
            <a:endParaRPr lang="tr-T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1025"/>
            <a:ext cx="8591550" cy="42751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Sosyal destek azlığı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Ebeveyn yeteneklerinin gelişmemesi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Yeni bir çocuğa hazır olmama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Birden fazla küçük çocuk sahibi olma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Depresyon veya diğer mental hastalık öyküsü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İstenmeyen gebelik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153400" cy="685800"/>
          </a:xfrm>
        </p:spPr>
        <p:txBody>
          <a:bodyPr/>
          <a:lstStyle/>
          <a:p>
            <a:pPr eaLnBrk="1" hangingPunct="1"/>
            <a:r>
              <a:rPr lang="tr-TR" sz="2800" b="1" smtClean="0"/>
              <a:t>AİLE  TİPLERİ</a:t>
            </a:r>
            <a:endParaRPr lang="tr-TR" sz="2400" b="1" smtClean="0">
              <a:solidFill>
                <a:srgbClr val="CC00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73152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Karı ve kocadan oluşan çocuksuz çiftler</a:t>
            </a:r>
          </a:p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Karı, koca ve çocuklardan oluşan çekirdek aile</a:t>
            </a:r>
          </a:p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Tek ebeveynli aileler</a:t>
            </a:r>
          </a:p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Evlat edinilen çocuklar ve karı-kocadan oluşan aileler</a:t>
            </a:r>
          </a:p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Yeniden kurulmuş aileler</a:t>
            </a:r>
          </a:p>
          <a:p>
            <a:pPr eaLnBrk="1" hangingPunct="1"/>
            <a:r>
              <a:rPr lang="tr-TR" smtClean="0">
                <a:solidFill>
                  <a:schemeClr val="tx2"/>
                </a:solidFill>
              </a:rPr>
              <a:t>Geniş aileler</a:t>
            </a:r>
          </a:p>
          <a:p>
            <a:pPr eaLnBrk="1" hangingPunct="1"/>
            <a:endParaRPr lang="tr-TR" sz="20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274638"/>
            <a:ext cx="8580437" cy="106045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ŞİDDETTE RİSK FAKTÖRLERİ- III</a:t>
            </a:r>
            <a:endParaRPr lang="tr-T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924800" cy="3886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b="1" dirty="0" smtClean="0"/>
              <a:t>3- ÇOCUĞA AİT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Prematürite</a:t>
            </a: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Düşük doğum ağırlıklı bebek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Özürlü bebek  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Beslenme problemleri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Sürekli ağlama 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Hiperaktif</a:t>
            </a:r>
            <a:r>
              <a:rPr lang="tr-TR" dirty="0" smtClean="0"/>
              <a:t> çocuk                    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153400" cy="838200"/>
          </a:xfrm>
        </p:spPr>
        <p:txBody>
          <a:bodyPr/>
          <a:lstStyle/>
          <a:p>
            <a:pPr eaLnBrk="1" hangingPunct="1"/>
            <a:r>
              <a:rPr lang="tr-TR" sz="2400" b="1" smtClean="0"/>
              <a:t>AİLE İÇİ ŞİDDETTE RİSK FAKTÖRLERİ- IV</a:t>
            </a:r>
            <a:endParaRPr lang="tr-TR" sz="24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7848600" cy="4343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b="1" smtClean="0"/>
              <a:t>4- YAŞLIYA AİT- I</a:t>
            </a:r>
            <a:endParaRPr lang="tr-TR" smtClean="0"/>
          </a:p>
          <a:p>
            <a:pPr eaLnBrk="1" hangingPunct="1">
              <a:buFontTx/>
              <a:buChar char="•"/>
            </a:pPr>
            <a:endParaRPr lang="tr-TR" smtClean="0"/>
          </a:p>
          <a:p>
            <a:pPr eaLnBrk="1" hangingPunct="1">
              <a:buFontTx/>
              <a:buChar char="•"/>
            </a:pPr>
            <a:r>
              <a:rPr lang="tr-TR" smtClean="0"/>
              <a:t>İleri yaş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Kaynaklara ulaşım güçlüğü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Düşük gelir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Sosyal izolasyon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Azınlık statüsünde olma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Yetersiz eğitim</a:t>
            </a:r>
          </a:p>
          <a:p>
            <a:pPr eaLnBrk="1" hangingPunct="1">
              <a:buFontTx/>
              <a:buChar char="•"/>
            </a:pPr>
            <a:r>
              <a:rPr lang="tr-TR" smtClean="0"/>
              <a:t>Fonksiyonel yetersizlik  </a:t>
            </a:r>
          </a:p>
          <a:p>
            <a:pPr eaLnBrk="1" hangingPunct="1">
              <a:buFontTx/>
              <a:buChar char="•"/>
            </a:pPr>
            <a:endParaRPr lang="tr-TR" smtClean="0"/>
          </a:p>
          <a:p>
            <a:pPr eaLnBrk="1" hangingPunct="1">
              <a:buFontTx/>
              <a:buChar char="•"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153400" cy="1219200"/>
          </a:xfrm>
        </p:spPr>
        <p:txBody>
          <a:bodyPr/>
          <a:lstStyle/>
          <a:p>
            <a:pPr eaLnBrk="1" hangingPunct="1"/>
            <a:r>
              <a:rPr lang="tr-TR" sz="2400" b="1" smtClean="0"/>
              <a:t>YAŞLIYA AİT RİSK FAKTÖRLERİ- II</a:t>
            </a:r>
            <a:endParaRPr lang="tr-T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3886200"/>
          </a:xfrm>
        </p:spPr>
        <p:txBody>
          <a:bodyPr/>
          <a:lstStyle/>
          <a:p>
            <a:pPr eaLnBrk="1" hangingPunct="1"/>
            <a:r>
              <a:rPr lang="tr-TR" smtClean="0"/>
              <a:t>Bakan kişinin veya yaşlı kişinin madde bağımlısı olması</a:t>
            </a:r>
          </a:p>
          <a:p>
            <a:pPr eaLnBrk="1" hangingPunct="1"/>
            <a:r>
              <a:rPr lang="tr-TR" smtClean="0"/>
              <a:t>Bakıcının sabırsızlığı ve hayal kırıklığı</a:t>
            </a:r>
          </a:p>
          <a:p>
            <a:pPr eaLnBrk="1" hangingPunct="1"/>
            <a:r>
              <a:rPr lang="tr-TR" smtClean="0"/>
              <a:t>Psikolojik bozukluklar </a:t>
            </a:r>
          </a:p>
          <a:p>
            <a:pPr eaLnBrk="1" hangingPunct="1"/>
            <a:r>
              <a:rPr lang="tr-TR" smtClean="0"/>
              <a:t>Aile içi şiddet öyküsünün olması</a:t>
            </a:r>
          </a:p>
          <a:p>
            <a:pPr eaLnBrk="1" hangingPunct="1"/>
            <a:r>
              <a:rPr lang="tr-TR" smtClean="0"/>
              <a:t>Bilişsel bozukluk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5638800"/>
          </a:xfrm>
        </p:spPr>
        <p:txBody>
          <a:bodyPr/>
          <a:lstStyle/>
          <a:p>
            <a:pPr eaLnBrk="1" hangingPunct="1"/>
            <a:r>
              <a:rPr lang="tr-TR" b="1" smtClean="0"/>
              <a:t>AİLE İÇİ ŞİDDETİN FARKEDİLMESİNDEKİ ENGELLER</a:t>
            </a:r>
            <a:endParaRPr lang="tr-TR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524000"/>
          </a:xfrm>
        </p:spPr>
        <p:txBody>
          <a:bodyPr/>
          <a:lstStyle/>
          <a:p>
            <a:pPr eaLnBrk="1" hangingPunct="1"/>
            <a:r>
              <a:rPr lang="tr-TR" sz="2000" b="1" dirty="0" smtClean="0"/>
              <a:t>AİLE İÇİ ŞİDDETİN FARKEDİLMESİNDEKİ ENGELLER</a:t>
            </a:r>
            <a:endParaRPr lang="tr-TR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Şiddetin sık olmadığına dair inanç</a:t>
            </a:r>
          </a:p>
          <a:p>
            <a:pPr eaLnBrk="1" hangingPunct="1"/>
            <a:r>
              <a:rPr lang="tr-TR" sz="2000" smtClean="0"/>
              <a:t>İlişkilerde şiddetin ‘normal’ olduğuna dair inanç</a:t>
            </a:r>
          </a:p>
          <a:p>
            <a:pPr eaLnBrk="1" hangingPunct="1"/>
            <a:r>
              <a:rPr lang="tr-TR" sz="2000" smtClean="0"/>
              <a:t>Aile içi şiddetin ‘özel’ bir konu olduğunu düşünme</a:t>
            </a:r>
          </a:p>
          <a:p>
            <a:pPr eaLnBrk="1" hangingPunct="1"/>
            <a:r>
              <a:rPr lang="tr-TR" sz="2000" smtClean="0"/>
              <a:t>Şiddete uğrayan kişilerin bundan bir şekilde sorumlu olduklarına dair şüphe</a:t>
            </a:r>
          </a:p>
          <a:p>
            <a:pPr eaLnBrk="1" hangingPunct="1"/>
            <a:r>
              <a:rPr lang="tr-TR" sz="2000" smtClean="0"/>
              <a:t>Hekimlerin aile içi şiddet kurbanları ile ilgili yeterli çalışma deneyiminin olmaması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0"/>
            <a:ext cx="78486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smtClean="0"/>
              <a:t>AİLE İÇİ ŞİDDETİN ÖNLENMESİNDE PRİMER KORUMA</a:t>
            </a:r>
            <a:endParaRPr lang="tr-TR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543800" cy="1219200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  <a:r>
              <a:rPr lang="tr-TR" sz="3600" b="1" smtClean="0"/>
              <a:t>AİLE HEKİMİNİN ROLÜ</a:t>
            </a:r>
            <a:r>
              <a:rPr lang="tr-TR" smtClean="0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274638"/>
            <a:ext cx="8621712" cy="1143000"/>
          </a:xfrm>
        </p:spPr>
        <p:txBody>
          <a:bodyPr/>
          <a:lstStyle/>
          <a:p>
            <a:pPr eaLnBrk="1" hangingPunct="1"/>
            <a:r>
              <a:rPr lang="tr-TR" sz="2800" b="1" smtClean="0"/>
              <a:t>PRİMER KORUMADA AİLE HEKİMİNİN ROLÜ</a:t>
            </a:r>
            <a:endParaRPr lang="tr-T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85763" y="1600200"/>
            <a:ext cx="8634412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Risk altındakileri saptamak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 ve bütün bireyleri ile bireysel olarak ilgilenmek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Süreklilik nedeniyle hastaların güvenini kazanmak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Şiddet döngüsünün  erken olarak kırılmasını sağlamak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Fiziksel ve cinsel istismarı teşhis 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74638"/>
            <a:ext cx="8331200" cy="1143000"/>
          </a:xfrm>
        </p:spPr>
        <p:txBody>
          <a:bodyPr/>
          <a:lstStyle/>
          <a:p>
            <a:pPr eaLnBrk="1" hangingPunct="1"/>
            <a:r>
              <a:rPr lang="tr-TR" sz="2400" b="1" smtClean="0"/>
              <a:t>PRİMER KORUMADA AİLE HEKİMİNİN ROLÜ-II</a:t>
            </a:r>
            <a:endParaRPr lang="tr-T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76275" y="1851025"/>
            <a:ext cx="8343900" cy="4275138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Yaşlı hastaların bakımında aileye yol göstermek</a:t>
            </a:r>
          </a:p>
          <a:p>
            <a:pPr eaLnBrk="1" hangingPunct="1"/>
            <a:r>
              <a:rPr lang="tr-TR" smtClean="0"/>
              <a:t>Aileyi ebeveyn olmaya hazırlamak</a:t>
            </a:r>
          </a:p>
          <a:p>
            <a:pPr eaLnBrk="1" hangingPunct="1"/>
            <a:r>
              <a:rPr lang="tr-TR" smtClean="0"/>
              <a:t>Kadın ve erkeğin yaşanmış fiziksel ve cinsel taciz olguları üzerinde konuşmak</a:t>
            </a:r>
          </a:p>
          <a:p>
            <a:pPr eaLnBrk="1" hangingPunct="1"/>
            <a:r>
              <a:rPr lang="tr-TR" smtClean="0"/>
              <a:t>Toplumdaki kaynaklara ulaşmada merkezi bir üs olmak 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AİLE İÇİ ŞİDDETTE TEDAVİ</a:t>
            </a:r>
            <a:endParaRPr lang="tr-T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696200" cy="3886200"/>
          </a:xfrm>
        </p:spPr>
        <p:txBody>
          <a:bodyPr/>
          <a:lstStyle/>
          <a:p>
            <a:pPr eaLnBrk="1" hangingPunct="1"/>
            <a:r>
              <a:rPr lang="tr-TR" smtClean="0"/>
              <a:t>Şüphelenmek</a:t>
            </a:r>
          </a:p>
          <a:p>
            <a:pPr eaLnBrk="1" hangingPunct="1"/>
            <a:r>
              <a:rPr lang="tr-TR" smtClean="0"/>
              <a:t>Teşhis etmek</a:t>
            </a:r>
          </a:p>
          <a:p>
            <a:pPr eaLnBrk="1" hangingPunct="1"/>
            <a:r>
              <a:rPr lang="tr-TR" smtClean="0"/>
              <a:t>Laboratuar ve radyolojik tetkikler</a:t>
            </a:r>
          </a:p>
          <a:p>
            <a:pPr eaLnBrk="1" hangingPunct="1"/>
            <a:r>
              <a:rPr lang="tr-TR" smtClean="0"/>
              <a:t>Medikal tedavi</a:t>
            </a:r>
          </a:p>
          <a:p>
            <a:pPr eaLnBrk="1" hangingPunct="1"/>
            <a:r>
              <a:rPr lang="tr-TR" smtClean="0"/>
              <a:t>Psikolojik destek ve tedavi</a:t>
            </a:r>
          </a:p>
          <a:p>
            <a:pPr eaLnBrk="1" hangingPunct="1"/>
            <a:r>
              <a:rPr lang="tr-TR" smtClean="0"/>
              <a:t>Adli makamlara bildirim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b="1" smtClean="0"/>
              <a:t>AİLENİN İŞLEVLERİ NELERDİR?</a:t>
            </a:r>
            <a:endParaRPr lang="tr-TR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5486400"/>
          </a:xfrm>
        </p:spPr>
        <p:txBody>
          <a:bodyPr/>
          <a:lstStyle/>
          <a:p>
            <a:pPr eaLnBrk="1" hangingPunct="1"/>
            <a:r>
              <a:rPr lang="tr-TR" b="1" smtClean="0"/>
              <a:t>TEŞEKKÜRLER...</a:t>
            </a:r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905000"/>
          </a:xfrm>
        </p:spPr>
        <p:txBody>
          <a:bodyPr/>
          <a:lstStyle/>
          <a:p>
            <a:pPr eaLnBrk="1" hangingPunct="1"/>
            <a:r>
              <a:rPr lang="tr-TR" sz="3600" b="1" smtClean="0"/>
              <a:t>AİLENİN   İŞLEVLERİ </a:t>
            </a:r>
            <a:endParaRPr lang="tr-TR" sz="3600" b="1" smtClean="0">
              <a:solidFill>
                <a:srgbClr val="CC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14600"/>
            <a:ext cx="8534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tx2"/>
                </a:solidFill>
              </a:rPr>
              <a:t>İnsan topluluklarının varlığını sürdürebilmesi için çocuk yetiştirilmesidir.</a:t>
            </a:r>
          </a:p>
          <a:p>
            <a:pPr eaLnBrk="1" hangingPunct="1">
              <a:lnSpc>
                <a:spcPct val="90000"/>
              </a:lnSpc>
            </a:pPr>
            <a:endParaRPr lang="tr-TR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tx2"/>
                </a:solidFill>
              </a:rPr>
              <a:t>Çiftlerin duygusal ve cinsel ihtiyaçlarının karşılıklı olarak ve toplumca onaylanır bir biçimde karşılanmasıdır.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1187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tr-TR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4724400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chemeClr val="tx2"/>
                </a:solidFill>
              </a:rPr>
              <a:t>Üyelerine gerektiğinde her türlü psikolojik desteği elde edebilecekleri bir güvenlik ortamı sağlamasıdır.</a:t>
            </a:r>
          </a:p>
          <a:p>
            <a:pPr eaLnBrk="1" hangingPunct="1"/>
            <a:endParaRPr lang="tr-TR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tr-TR" sz="2800" smtClean="0">
                <a:solidFill>
                  <a:schemeClr val="tx2"/>
                </a:solidFill>
              </a:rPr>
              <a:t>Bir diğer işlevi ekonomiktir. İki kişinin emek ve diğer ekonomik kaynaklarını birleştirerek yaşam standartlarını yükseltmeye çalıştıkları görülmektedir</a:t>
            </a:r>
            <a:r>
              <a:rPr lang="tr-TR" sz="2800" b="1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tr-TR" sz="28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5486400"/>
          </a:xfrm>
        </p:spPr>
        <p:txBody>
          <a:bodyPr/>
          <a:lstStyle/>
          <a:p>
            <a:pPr eaLnBrk="1" hangingPunct="1"/>
            <a:r>
              <a:rPr lang="tr-TR" b="1" smtClean="0"/>
              <a:t>AİLENİN GELİŞİM EVRELERİ</a:t>
            </a:r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/>
        </p:nvSpPr>
        <p:spPr bwMode="auto">
          <a:xfrm>
            <a:off x="685800" y="7620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tr-TR" sz="4400" b="1">
                <a:solidFill>
                  <a:schemeClr val="tx2"/>
                </a:solidFill>
                <a:latin typeface="Times New Roman" charset="0"/>
              </a:rPr>
              <a:t>AİLENİN GELİŞİM EVRELERİ- I</a:t>
            </a:r>
            <a:endParaRPr lang="tr-TR" sz="4000" b="1">
              <a:solidFill>
                <a:srgbClr val="FFFF66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/>
        </p:nvSpPr>
        <p:spPr bwMode="auto">
          <a:xfrm>
            <a:off x="609600" y="2133600"/>
            <a:ext cx="77724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1-Yeni Evli;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Çiftin birlikteliği , çocuk yok (2 YIL)</a:t>
            </a: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2-İlk Çocuğun Doğması;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0-30 aylık çocuğu olan (2.5 YIL)</a:t>
            </a: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3-Okul Öncesi Çocuk;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30 ay-6 yaş çocuğu olan (7 YIL)</a:t>
            </a:r>
          </a:p>
          <a:p>
            <a:pPr eaLnBrk="0" hangingPunct="0"/>
            <a:r>
              <a:rPr lang="tr-TR" sz="3200" b="1">
                <a:solidFill>
                  <a:schemeClr val="tx2"/>
                </a:solidFill>
                <a:latin typeface="Times New Roman" charset="0"/>
              </a:rPr>
              <a:t>4-Okul Çağı Çocuğu Olan Aileler; </a:t>
            </a:r>
            <a:r>
              <a:rPr lang="tr-TR" sz="3200">
                <a:solidFill>
                  <a:schemeClr val="tx2"/>
                </a:solidFill>
                <a:latin typeface="Times New Roman" charset="0"/>
              </a:rPr>
              <a:t>6-13 yaş çocuğu olan (7 YIL)</a:t>
            </a:r>
          </a:p>
          <a:p>
            <a:pPr eaLnBrk="0" hangingPunct="0"/>
            <a:endParaRPr lang="tr-TR" sz="3200" b="1">
              <a:solidFill>
                <a:srgbClr val="FFFF66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936</Words>
  <Application>Microsoft Office PowerPoint</Application>
  <PresentationFormat>Ekran Gösterisi (4:3)</PresentationFormat>
  <Paragraphs>251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50</vt:i4>
      </vt:variant>
    </vt:vector>
  </HeadingPairs>
  <TitlesOfParts>
    <vt:vector size="53" baseType="lpstr">
      <vt:lpstr>Default Design</vt:lpstr>
      <vt:lpstr>1_Default Design</vt:lpstr>
      <vt:lpstr>Ofis Teması</vt:lpstr>
      <vt:lpstr>PowerPoint Sunusu</vt:lpstr>
      <vt:lpstr>AİLE NEDİR?</vt:lpstr>
      <vt:lpstr>AİLENİN TANIMI</vt:lpstr>
      <vt:lpstr>AİLE  TİPLERİ</vt:lpstr>
      <vt:lpstr>AİLENİN İŞLEVLERİ NELERDİR?</vt:lpstr>
      <vt:lpstr>AİLENİN   İŞLEVLERİ </vt:lpstr>
      <vt:lpstr>PowerPoint Sunusu</vt:lpstr>
      <vt:lpstr>AİLENİN GELİŞİM EVRELERİ</vt:lpstr>
      <vt:lpstr>PowerPoint Sunusu</vt:lpstr>
      <vt:lpstr>PowerPoint Sunusu</vt:lpstr>
      <vt:lpstr>AİLENİN SAĞLIK VE HASTALIĞA ETKİLERİ</vt:lpstr>
      <vt:lpstr>                                                   </vt:lpstr>
      <vt:lpstr>BİYOLOJİK ETKİLER</vt:lpstr>
      <vt:lpstr>BİYOLOJİK ETKİLER</vt:lpstr>
      <vt:lpstr>PSİKOLOJİK ETKİLER</vt:lpstr>
      <vt:lpstr>PSİKOLOJİK ETKİLER- I</vt:lpstr>
      <vt:lpstr>PSİKOLOJİK ETKİLER- II</vt:lpstr>
      <vt:lpstr>SOSYAL ETKİLER</vt:lpstr>
      <vt:lpstr>SOSYAL ETKİLER</vt:lpstr>
      <vt:lpstr>KÜLTÜREL ETKİLER</vt:lpstr>
      <vt:lpstr>KÜLTÜREL ETKİLER</vt:lpstr>
      <vt:lpstr>EKONOMİK ETKİLER</vt:lpstr>
      <vt:lpstr>EKONOMİK ETKİLER</vt:lpstr>
      <vt:lpstr>AİLEDE KRİZ VE TRAVMALR</vt:lpstr>
      <vt:lpstr> AİLEDE KRİZ VE TRAVMALAR- I </vt:lpstr>
      <vt:lpstr>AİLEDE KRİZ VE TRAVMALAR - II</vt:lpstr>
      <vt:lpstr>AİLE YAPISINA İLİŞKİN DİNAMİKLER</vt:lpstr>
      <vt:lpstr>AİLE YAPISINA İLİŞKİN DİNAMİKLER</vt:lpstr>
      <vt:lpstr>AİLE İÇİ ETKİLEŞİME İLİŞKİN DİNAMİKLER</vt:lpstr>
      <vt:lpstr>AİLE İÇİ ETKİLEŞİME İLİŞKİN DİNAMİKLER- I</vt:lpstr>
      <vt:lpstr>AİLE İÇİ ETKİLEŞİME İLİŞKİN DİNAMİKLER-II</vt:lpstr>
      <vt:lpstr>AİLE İÇİ ŞİDDET    </vt:lpstr>
      <vt:lpstr>AİLE İÇİ ŞİDDET</vt:lpstr>
      <vt:lpstr>AİLE İÇİ ŞİDDET TİPLERİ</vt:lpstr>
      <vt:lpstr>AİLE İÇİ ŞİDDET İLE EN FAZLA KARŞILAŞANLAR </vt:lpstr>
      <vt:lpstr>RİSK FAKTÖRLERİ</vt:lpstr>
      <vt:lpstr>AİLE İÇİ ŞİDDETTE RİSK FAKTÖRLERİ- I</vt:lpstr>
      <vt:lpstr>AİLE İÇİ ŞİDDETTE RİSK FAKTÖRLERİ- II</vt:lpstr>
      <vt:lpstr>ANNE BABAYA AİT RİSK FAKTÖRLERİ- II</vt:lpstr>
      <vt:lpstr>AİLE İÇİ ŞİDDETTE RİSK FAKTÖRLERİ- III</vt:lpstr>
      <vt:lpstr>AİLE İÇİ ŞİDDETTE RİSK FAKTÖRLERİ- IV</vt:lpstr>
      <vt:lpstr>YAŞLIYA AİT RİSK FAKTÖRLERİ- II</vt:lpstr>
      <vt:lpstr>AİLE İÇİ ŞİDDETİN FARKEDİLMESİNDEKİ ENGELLER</vt:lpstr>
      <vt:lpstr>AİLE İÇİ ŞİDDETİN FARKEDİLMESİNDEKİ ENGELLER</vt:lpstr>
      <vt:lpstr>AİLE İÇİ ŞİDDETİN ÖNLENMESİNDE PRİMER KORUMA</vt:lpstr>
      <vt:lpstr> AİLE HEKİMİNİN ROLÜ </vt:lpstr>
      <vt:lpstr>PRİMER KORUMADA AİLE HEKİMİNİN ROLÜ</vt:lpstr>
      <vt:lpstr>PRİMER KORUMADA AİLE HEKİMİNİN ROLÜ-II</vt:lpstr>
      <vt:lpstr>AİLE İÇİ ŞİDDETTE TEDAVİ</vt:lpstr>
      <vt:lpstr>TEŞEKKÜRLER...</vt:lpstr>
    </vt:vector>
  </TitlesOfParts>
  <Company>Indezine.com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Indezine Template</dc:title>
  <dc:creator>Geetesh Bajaj</dc:creator>
  <cp:lastModifiedBy>LGP</cp:lastModifiedBy>
  <cp:revision>58</cp:revision>
  <dcterms:created xsi:type="dcterms:W3CDTF">2007-01-11T04:55:26Z</dcterms:created>
  <dcterms:modified xsi:type="dcterms:W3CDTF">2015-07-05T12:59:38Z</dcterms:modified>
</cp:coreProperties>
</file>