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Lst>
  <p:sldIdLst>
    <p:sldId id="256" r:id="rId2"/>
    <p:sldId id="257" r:id="rId3"/>
    <p:sldId id="266" r:id="rId4"/>
    <p:sldId id="259" r:id="rId5"/>
    <p:sldId id="260" r:id="rId6"/>
    <p:sldId id="264" r:id="rId7"/>
    <p:sldId id="265" r:id="rId8"/>
    <p:sldId id="267"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8D7A137E-8F42-476B-BF7B-C227FA8B8F11}" type="datetimeFigureOut">
              <a:rPr lang="tr-TR" smtClean="0"/>
              <a:t>24.12.2020</a:t>
            </a:fld>
            <a:endParaRPr lang="tr-TR"/>
          </a:p>
        </p:txBody>
      </p:sp>
      <p:sp>
        <p:nvSpPr>
          <p:cNvPr id="5" name="Footer Placeholder 4"/>
          <p:cNvSpPr>
            <a:spLocks noGrp="1"/>
          </p:cNvSpPr>
          <p:nvPr>
            <p:ph type="ftr" sz="quarter" idx="11"/>
          </p:nvPr>
        </p:nvSpPr>
        <p:spPr>
          <a:xfrm>
            <a:off x="1127124" y="329307"/>
            <a:ext cx="5943668" cy="309201"/>
          </a:xfrm>
        </p:spPr>
        <p:txBody>
          <a:bodyPr/>
          <a:lstStyle/>
          <a:p>
            <a:endParaRPr lang="tr-TR"/>
          </a:p>
        </p:txBody>
      </p:sp>
      <p:sp>
        <p:nvSpPr>
          <p:cNvPr id="6" name="Slide Number Placeholder 5"/>
          <p:cNvSpPr>
            <a:spLocks noGrp="1"/>
          </p:cNvSpPr>
          <p:nvPr>
            <p:ph type="sldNum" sz="quarter" idx="12"/>
          </p:nvPr>
        </p:nvSpPr>
        <p:spPr>
          <a:xfrm>
            <a:off x="9924392" y="134930"/>
            <a:ext cx="811019" cy="503578"/>
          </a:xfrm>
        </p:spPr>
        <p:txBody>
          <a:bodyPr/>
          <a:lstStyle/>
          <a:p>
            <a:fld id="{ACCF79DB-B31B-4620-9118-ED28A09B6360}" type="slidenum">
              <a:rPr lang="tr-TR" smtClean="0"/>
              <a:t>‹#›</a:t>
            </a:fld>
            <a:endParaRPr lang="tr-TR"/>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164354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D7A137E-8F42-476B-BF7B-C227FA8B8F11}" type="datetimeFigureOut">
              <a:rPr lang="tr-TR" smtClean="0"/>
              <a:t>24.12.2020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CCF79DB-B31B-4620-9118-ED28A09B6360}" type="slidenum">
              <a:rPr lang="tr-TR" smtClean="0"/>
              <a:t>‹#›</a:t>
            </a:fld>
            <a:endParaRPr lang="tr-TR"/>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4123001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D7A137E-8F42-476B-BF7B-C227FA8B8F11}" type="datetimeFigureOut">
              <a:rPr lang="tr-TR" smtClean="0"/>
              <a:t>24.12.2020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CCF79DB-B31B-4620-9118-ED28A09B6360}" type="slidenum">
              <a:rPr lang="tr-TR" smtClean="0"/>
              <a:t>‹#›</a:t>
            </a:fld>
            <a:endParaRPr lang="tr-TR"/>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253381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lvl1pPr>
              <a:defRPr sz="1200"/>
            </a:lvl1pPr>
          </a:lstStyle>
          <a:p>
            <a:fld id="{8D7A137E-8F42-476B-BF7B-C227FA8B8F11}" type="datetimeFigureOut">
              <a:rPr lang="tr-TR" smtClean="0"/>
              <a:t>24.12.2020</a:t>
            </a:fld>
            <a:endParaRPr lang="tr-TR"/>
          </a:p>
        </p:txBody>
      </p:sp>
      <p:sp>
        <p:nvSpPr>
          <p:cNvPr id="5" name="Footer Placeholder 4"/>
          <p:cNvSpPr>
            <a:spLocks noGrp="1"/>
          </p:cNvSpPr>
          <p:nvPr>
            <p:ph type="ftr" sz="quarter" idx="11"/>
          </p:nvPr>
        </p:nvSpPr>
        <p:spPr/>
        <p:txBody>
          <a:bodyPr/>
          <a:lstStyle>
            <a:lvl1pPr>
              <a:defRPr sz="1200"/>
            </a:lvl1pPr>
          </a:lstStyle>
          <a:p>
            <a:endParaRPr lang="tr-TR"/>
          </a:p>
        </p:txBody>
      </p:sp>
      <p:sp>
        <p:nvSpPr>
          <p:cNvPr id="6" name="Slide Number Placeholder 5"/>
          <p:cNvSpPr>
            <a:spLocks noGrp="1"/>
          </p:cNvSpPr>
          <p:nvPr>
            <p:ph type="sldNum" sz="quarter" idx="12"/>
          </p:nvPr>
        </p:nvSpPr>
        <p:spPr/>
        <p:txBody>
          <a:bodyPr/>
          <a:lstStyle/>
          <a:p>
            <a:fld id="{ACCF79DB-B31B-4620-9118-ED28A09B6360}" type="slidenum">
              <a:rPr lang="tr-TR" smtClean="0"/>
              <a:t>‹#›</a:t>
            </a:fld>
            <a:endParaRPr lang="tr-TR"/>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675146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8D7A137E-8F42-476B-BF7B-C227FA8B8F11}" type="datetimeFigureOut">
              <a:rPr lang="tr-TR" smtClean="0"/>
              <a:t>24.12.2020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CCF79DB-B31B-4620-9118-ED28A09B6360}" type="slidenum">
              <a:rPr lang="tr-TR" smtClean="0"/>
              <a:t>‹#›</a:t>
            </a:fld>
            <a:endParaRPr lang="tr-TR"/>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950168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D7A137E-8F42-476B-BF7B-C227FA8B8F11}" type="datetimeFigureOut">
              <a:rPr lang="tr-TR" smtClean="0"/>
              <a:t>24.12.2020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CCF79DB-B31B-4620-9118-ED28A09B6360}" type="slidenum">
              <a:rPr lang="tr-TR" smtClean="0"/>
              <a:t>‹#›</a:t>
            </a:fld>
            <a:endParaRPr lang="tr-TR"/>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4084573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29166" y="2974448"/>
            <a:ext cx="4645152" cy="249387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094337" y="2971669"/>
            <a:ext cx="4645152" cy="248719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D7A137E-8F42-476B-BF7B-C227FA8B8F11}" type="datetimeFigureOut">
              <a:rPr lang="tr-TR" smtClean="0"/>
              <a:t>24.12.2020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CCF79DB-B31B-4620-9118-ED28A09B6360}" type="slidenum">
              <a:rPr lang="tr-TR" smtClean="0"/>
              <a:t>‹#›</a:t>
            </a:fld>
            <a:endParaRPr lang="tr-TR"/>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556164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8D7A137E-8F42-476B-BF7B-C227FA8B8F11}" type="datetimeFigureOut">
              <a:rPr lang="tr-TR" smtClean="0"/>
              <a:t>24.12.2020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CCF79DB-B31B-4620-9118-ED28A09B6360}" type="slidenum">
              <a:rPr lang="tr-TR" smtClean="0"/>
              <a:t>‹#›</a:t>
            </a:fld>
            <a:endParaRPr lang="tr-TR"/>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278651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7A137E-8F42-476B-BF7B-C227FA8B8F11}" type="datetimeFigureOut">
              <a:rPr lang="tr-TR" smtClean="0"/>
              <a:t>24.12.2020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CCF79DB-B31B-4620-9118-ED28A09B6360}" type="slidenum">
              <a:rPr lang="tr-TR" smtClean="0"/>
              <a:t>‹#›</a:t>
            </a:fld>
            <a:endParaRPr lang="tr-TR"/>
          </a:p>
        </p:txBody>
      </p:sp>
    </p:spTree>
    <p:extLst>
      <p:ext uri="{BB962C8B-B14F-4D97-AF65-F5344CB8AC3E}">
        <p14:creationId xmlns:p14="http://schemas.microsoft.com/office/powerpoint/2010/main" val="2065960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8D7A137E-8F42-476B-BF7B-C227FA8B8F11}" type="datetimeFigureOut">
              <a:rPr lang="tr-TR" smtClean="0"/>
              <a:t>24.12.2020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CCF79DB-B31B-4620-9118-ED28A09B6360}" type="slidenum">
              <a:rPr lang="tr-TR" smtClean="0"/>
              <a:t>‹#›</a:t>
            </a:fld>
            <a:endParaRPr lang="tr-TR"/>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285246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8D7A137E-8F42-476B-BF7B-C227FA8B8F11}" type="datetimeFigureOut">
              <a:rPr lang="tr-TR" smtClean="0"/>
              <a:t>24.12.2020</a:t>
            </a:fld>
            <a:endParaRPr lang="tr-TR"/>
          </a:p>
        </p:txBody>
      </p:sp>
      <p:sp>
        <p:nvSpPr>
          <p:cNvPr id="6" name="Footer Placeholder 5"/>
          <p:cNvSpPr>
            <a:spLocks noGrp="1"/>
          </p:cNvSpPr>
          <p:nvPr>
            <p:ph type="ftr" sz="quarter" idx="11"/>
          </p:nvPr>
        </p:nvSpPr>
        <p:spPr>
          <a:xfrm>
            <a:off x="1125300" y="318640"/>
            <a:ext cx="4877818" cy="320931"/>
          </a:xfrm>
        </p:spPr>
        <p:txBody>
          <a:bodyPr/>
          <a:lstStyle/>
          <a:p>
            <a:endParaRPr lang="tr-TR"/>
          </a:p>
        </p:txBody>
      </p:sp>
      <p:sp>
        <p:nvSpPr>
          <p:cNvPr id="7" name="Slide Number Placeholder 6"/>
          <p:cNvSpPr>
            <a:spLocks noGrp="1"/>
          </p:cNvSpPr>
          <p:nvPr>
            <p:ph type="sldNum" sz="quarter" idx="12"/>
          </p:nvPr>
        </p:nvSpPr>
        <p:spPr>
          <a:xfrm>
            <a:off x="6176794" y="137408"/>
            <a:ext cx="811019" cy="503578"/>
          </a:xfrm>
        </p:spPr>
        <p:txBody>
          <a:bodyPr/>
          <a:lstStyle/>
          <a:p>
            <a:fld id="{ACCF79DB-B31B-4620-9118-ED28A09B6360}" type="slidenum">
              <a:rPr lang="tr-TR" smtClean="0"/>
              <a:t>‹#›</a:t>
            </a:fld>
            <a:endParaRPr lang="tr-TR"/>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108966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8D7A137E-8F42-476B-BF7B-C227FA8B8F11}" type="datetimeFigureOut">
              <a:rPr lang="tr-TR" smtClean="0"/>
              <a:t>24.12.2020</a:t>
            </a:fld>
            <a:endParaRPr lang="tr-TR"/>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ACCF79DB-B31B-4620-9118-ED28A09B6360}" type="slidenum">
              <a:rPr lang="tr-TR" smtClean="0"/>
              <a:t>‹#›</a:t>
            </a:fld>
            <a:endParaRPr lang="tr-TR"/>
          </a:p>
        </p:txBody>
      </p:sp>
    </p:spTree>
    <p:extLst>
      <p:ext uri="{BB962C8B-B14F-4D97-AF65-F5344CB8AC3E}">
        <p14:creationId xmlns:p14="http://schemas.microsoft.com/office/powerpoint/2010/main" val="440380035"/>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4E4CB357-D0E3-42DB-90EC-23CBB627B99B}"/>
              </a:ext>
            </a:extLst>
          </p:cNvPr>
          <p:cNvSpPr>
            <a:spLocks noGrp="1"/>
          </p:cNvSpPr>
          <p:nvPr>
            <p:ph type="ctrTitle"/>
          </p:nvPr>
        </p:nvSpPr>
        <p:spPr>
          <a:xfrm>
            <a:off x="1964987" y="802298"/>
            <a:ext cx="9089865" cy="3822329"/>
          </a:xfrm>
        </p:spPr>
        <p:txBody>
          <a:bodyPr>
            <a:normAutofit/>
          </a:bodyPr>
          <a:lstStyle/>
          <a:p>
            <a:r>
              <a:rPr lang="tr-TR" dirty="0"/>
              <a:t>İşlevsel </a:t>
            </a:r>
            <a:r>
              <a:rPr lang="tr-TR" dirty="0" err="1"/>
              <a:t>Tabakalaşma</a:t>
            </a:r>
            <a:r>
              <a:rPr lang="tr-TR" dirty="0"/>
              <a:t> </a:t>
            </a:r>
            <a:r>
              <a:rPr lang="tr-TR" dirty="0" smtClean="0"/>
              <a:t>Kuramı</a:t>
            </a:r>
            <a:endParaRPr lang="tr-TR" dirty="0"/>
          </a:p>
        </p:txBody>
      </p:sp>
      <p:sp>
        <p:nvSpPr>
          <p:cNvPr id="3" name="Alt Başlık 2">
            <a:extLst>
              <a:ext uri="{FF2B5EF4-FFF2-40B4-BE49-F238E27FC236}">
                <a16:creationId xmlns="" xmlns:a16="http://schemas.microsoft.com/office/drawing/2014/main" id="{53033834-4139-4B05-99A7-9C361EDD5F05}"/>
              </a:ext>
            </a:extLst>
          </p:cNvPr>
          <p:cNvSpPr>
            <a:spLocks noGrp="1"/>
          </p:cNvSpPr>
          <p:nvPr>
            <p:ph type="subTitle" idx="1"/>
          </p:nvPr>
        </p:nvSpPr>
        <p:spPr>
          <a:xfrm>
            <a:off x="1964988" y="4941662"/>
            <a:ext cx="9089864" cy="977621"/>
          </a:xfrm>
        </p:spPr>
        <p:txBody>
          <a:bodyPr>
            <a:normAutofit/>
          </a:bodyPr>
          <a:lstStyle/>
          <a:p>
            <a:endParaRPr lang="tr-TR" dirty="0"/>
          </a:p>
        </p:txBody>
      </p:sp>
    </p:spTree>
    <p:extLst>
      <p:ext uri="{BB962C8B-B14F-4D97-AF65-F5344CB8AC3E}">
        <p14:creationId xmlns:p14="http://schemas.microsoft.com/office/powerpoint/2010/main" val="1993351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653FE1EA-EE92-4E0B-8086-C4EE964E4B6C}"/>
              </a:ext>
            </a:extLst>
          </p:cNvPr>
          <p:cNvSpPr>
            <a:spLocks noGrp="1"/>
          </p:cNvSpPr>
          <p:nvPr>
            <p:ph type="title"/>
          </p:nvPr>
        </p:nvSpPr>
        <p:spPr/>
        <p:txBody>
          <a:bodyPr/>
          <a:lstStyle/>
          <a:p>
            <a:r>
              <a:rPr lang="tr-TR" dirty="0"/>
              <a:t>İşlevsel </a:t>
            </a:r>
            <a:r>
              <a:rPr lang="tr-TR" dirty="0" err="1"/>
              <a:t>Tabakalaşma</a:t>
            </a:r>
            <a:r>
              <a:rPr lang="tr-TR" dirty="0"/>
              <a:t> Kuramı</a:t>
            </a:r>
          </a:p>
        </p:txBody>
      </p:sp>
      <p:sp>
        <p:nvSpPr>
          <p:cNvPr id="3" name="İçerik Yer Tutucusu 2">
            <a:extLst>
              <a:ext uri="{FF2B5EF4-FFF2-40B4-BE49-F238E27FC236}">
                <a16:creationId xmlns="" xmlns:a16="http://schemas.microsoft.com/office/drawing/2014/main" id="{1699CCE9-ACCB-42C2-AACA-3EDD34330216}"/>
              </a:ext>
            </a:extLst>
          </p:cNvPr>
          <p:cNvSpPr>
            <a:spLocks noGrp="1"/>
          </p:cNvSpPr>
          <p:nvPr>
            <p:ph idx="1"/>
          </p:nvPr>
        </p:nvSpPr>
        <p:spPr/>
        <p:txBody>
          <a:bodyPr>
            <a:normAutofit/>
          </a:bodyPr>
          <a:lstStyle/>
          <a:p>
            <a:r>
              <a:rPr lang="tr-TR" sz="2400" b="1" dirty="0"/>
              <a:t>Sosyal </a:t>
            </a:r>
            <a:r>
              <a:rPr lang="tr-TR" sz="2400" b="1" dirty="0" err="1"/>
              <a:t>Tabakalaşmaya</a:t>
            </a:r>
            <a:r>
              <a:rPr lang="tr-TR" sz="2400" b="1" dirty="0"/>
              <a:t> </a:t>
            </a:r>
            <a:r>
              <a:rPr lang="tr-TR" sz="2400" b="1" dirty="0" err="1"/>
              <a:t>işlevselci</a:t>
            </a:r>
            <a:r>
              <a:rPr lang="tr-TR" sz="2400" b="1" dirty="0"/>
              <a:t> yaklaşımın temsilcileri,  toplumun mevcut sistem ve alt sistemlerinin toplumun devamlılığını korumaya çalıştıklarını vurgularlar. </a:t>
            </a:r>
            <a:r>
              <a:rPr lang="tr-TR" sz="2400" b="1" dirty="0" err="1"/>
              <a:t>Tabakalaşma</a:t>
            </a:r>
            <a:r>
              <a:rPr lang="tr-TR" sz="2400" b="1" dirty="0"/>
              <a:t> sistemi de eğitim, aile gibi toplumun devamlılığını sağlayan bir alt sistemdir. Bu bağlamda, </a:t>
            </a:r>
            <a:r>
              <a:rPr lang="tr-TR" sz="2400" b="1" dirty="0" err="1"/>
              <a:t>tabakalaşma</a:t>
            </a:r>
            <a:r>
              <a:rPr lang="tr-TR" sz="2400" b="1" dirty="0"/>
              <a:t> sisteminin toplumun devamlılığında ve dengesini korumada nasıl bir öneme sahip olduğunu araştırır.</a:t>
            </a:r>
          </a:p>
        </p:txBody>
      </p:sp>
    </p:spTree>
    <p:extLst>
      <p:ext uri="{BB962C8B-B14F-4D97-AF65-F5344CB8AC3E}">
        <p14:creationId xmlns:p14="http://schemas.microsoft.com/office/powerpoint/2010/main" val="1435604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D22CCE3E-B285-4127-B8EE-5924C39420DB}"/>
              </a:ext>
            </a:extLst>
          </p:cNvPr>
          <p:cNvSpPr>
            <a:spLocks noGrp="1"/>
          </p:cNvSpPr>
          <p:nvPr>
            <p:ph type="title"/>
          </p:nvPr>
        </p:nvSpPr>
        <p:spPr/>
        <p:txBody>
          <a:bodyPr/>
          <a:lstStyle/>
          <a:p>
            <a:r>
              <a:rPr lang="tr-TR" dirty="0"/>
              <a:t>İşlevsel </a:t>
            </a:r>
            <a:r>
              <a:rPr lang="tr-TR" dirty="0" err="1"/>
              <a:t>Tabakalaşma</a:t>
            </a:r>
            <a:r>
              <a:rPr lang="tr-TR" dirty="0"/>
              <a:t> Kuramı</a:t>
            </a:r>
          </a:p>
        </p:txBody>
      </p:sp>
      <p:sp>
        <p:nvSpPr>
          <p:cNvPr id="3" name="İçerik Yer Tutucusu 2">
            <a:extLst>
              <a:ext uri="{FF2B5EF4-FFF2-40B4-BE49-F238E27FC236}">
                <a16:creationId xmlns="" xmlns:a16="http://schemas.microsoft.com/office/drawing/2014/main" id="{3CD05905-621E-4BC4-A102-781A285E451E}"/>
              </a:ext>
            </a:extLst>
          </p:cNvPr>
          <p:cNvSpPr>
            <a:spLocks noGrp="1"/>
          </p:cNvSpPr>
          <p:nvPr>
            <p:ph idx="1"/>
          </p:nvPr>
        </p:nvSpPr>
        <p:spPr/>
        <p:txBody>
          <a:bodyPr>
            <a:normAutofit lnSpcReduction="10000"/>
          </a:bodyPr>
          <a:lstStyle/>
          <a:p>
            <a:r>
              <a:rPr lang="en-US" dirty="0">
                <a:latin typeface="Arial" panose="020B0604020202020204" pitchFamily="34" charset="0"/>
                <a:cs typeface="Arial" panose="020B0604020202020204" pitchFamily="34" charset="0"/>
              </a:rPr>
              <a:t>Parsons’</a:t>
            </a:r>
            <a:r>
              <a:rPr lang="tr-TR" dirty="0">
                <a:latin typeface="Arial" panose="020B0604020202020204" pitchFamily="34" charset="0"/>
                <a:cs typeface="Arial" panose="020B0604020202020204" pitchFamily="34" charset="0"/>
              </a:rPr>
              <a:t>ı</a:t>
            </a:r>
            <a:r>
              <a:rPr lang="en-US" dirty="0">
                <a:latin typeface="Arial" panose="020B0604020202020204" pitchFamily="34" charset="0"/>
                <a:cs typeface="Arial" panose="020B0604020202020204" pitchFamily="34" charset="0"/>
              </a:rPr>
              <a:t>n “The Structure of Social Action” (</a:t>
            </a:r>
            <a:r>
              <a:rPr lang="en-US" dirty="0" err="1">
                <a:latin typeface="Arial" panose="020B0604020202020204" pitchFamily="34" charset="0"/>
                <a:cs typeface="Arial" panose="020B0604020202020204" pitchFamily="34" charset="0"/>
              </a:rPr>
              <a:t>Sosyal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Eylemin</a:t>
            </a:r>
            <a:r>
              <a:rPr lang="tr-TR" dirty="0">
                <a:latin typeface="Arial" panose="020B0604020202020204" pitchFamily="34" charset="0"/>
                <a:cs typeface="Arial" panose="020B0604020202020204" pitchFamily="34" charset="0"/>
              </a:rPr>
              <a:t> Yapısı) adlı eseri </a:t>
            </a:r>
            <a:r>
              <a:rPr lang="tr-TR" dirty="0" err="1">
                <a:latin typeface="Arial" panose="020B0604020202020204" pitchFamily="34" charset="0"/>
                <a:cs typeface="Arial" panose="020B0604020202020204" pitchFamily="34" charset="0"/>
              </a:rPr>
              <a:t>Pareto</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Durkheim</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Weber</a:t>
            </a:r>
            <a:r>
              <a:rPr lang="tr-TR" dirty="0">
                <a:latin typeface="Arial" panose="020B0604020202020204" pitchFamily="34" charset="0"/>
                <a:cs typeface="Arial" panose="020B0604020202020204" pitchFamily="34" charset="0"/>
              </a:rPr>
              <a:t> ve Marshall’ın görüşlerinin bir  sentezidir. </a:t>
            </a:r>
            <a:r>
              <a:rPr lang="tr-TR" dirty="0" err="1">
                <a:latin typeface="Arial" panose="020B0604020202020204" pitchFamily="34" charset="0"/>
                <a:cs typeface="Arial" panose="020B0604020202020204" pitchFamily="34" charset="0"/>
              </a:rPr>
              <a:t>Parsons’a</a:t>
            </a:r>
            <a:r>
              <a:rPr lang="tr-TR" dirty="0">
                <a:latin typeface="Arial" panose="020B0604020202020204" pitchFamily="34" charset="0"/>
                <a:cs typeface="Arial" panose="020B0604020202020204" pitchFamily="34" charset="0"/>
              </a:rPr>
              <a:t> göre, klasik ekonomistlerde olduğu gibi, birey serbest rekabetçi ortamda çıkarlarını maksimize etmek için hareketini rasyonel olarak seçebilmektedir (</a:t>
            </a:r>
            <a:r>
              <a:rPr lang="tr-TR" dirty="0" err="1">
                <a:latin typeface="Arial" panose="020B0604020202020204" pitchFamily="34" charset="0"/>
                <a:cs typeface="Arial" panose="020B0604020202020204" pitchFamily="34" charset="0"/>
              </a:rPr>
              <a:t>Lidz</a:t>
            </a:r>
            <a:r>
              <a:rPr lang="tr-TR" dirty="0">
                <a:latin typeface="Arial" panose="020B0604020202020204" pitchFamily="34" charset="0"/>
                <a:cs typeface="Arial" panose="020B0604020202020204" pitchFamily="34" charset="0"/>
              </a:rPr>
              <a:t>, 2003). </a:t>
            </a:r>
          </a:p>
          <a:p>
            <a:r>
              <a:rPr lang="tr-TR" dirty="0" err="1">
                <a:latin typeface="Arial" panose="020B0604020202020204" pitchFamily="34" charset="0"/>
                <a:cs typeface="Arial" panose="020B0604020202020204" pitchFamily="34" charset="0"/>
              </a:rPr>
              <a:t>Parsons’a</a:t>
            </a:r>
            <a:r>
              <a:rPr lang="tr-TR" dirty="0">
                <a:latin typeface="Arial" panose="020B0604020202020204" pitchFamily="34" charset="0"/>
                <a:cs typeface="Arial" panose="020B0604020202020204" pitchFamily="34" charset="0"/>
              </a:rPr>
              <a:t> göre, “bir sosyal sistem iki veya daha fazla aktör arasında </a:t>
            </a:r>
            <a:r>
              <a:rPr lang="tr-TR" dirty="0" err="1">
                <a:latin typeface="Arial" panose="020B0604020202020204" pitchFamily="34" charset="0"/>
                <a:cs typeface="Arial" panose="020B0604020202020204" pitchFamily="34" charset="0"/>
              </a:rPr>
              <a:t>sosyo</a:t>
            </a:r>
            <a:r>
              <a:rPr lang="tr-TR" dirty="0">
                <a:latin typeface="Arial" panose="020B0604020202020204" pitchFamily="34" charset="0"/>
                <a:cs typeface="Arial" panose="020B0604020202020204" pitchFamily="34" charset="0"/>
              </a:rPr>
              <a:t>-kültürel düzeyde, herhangi bir etkileşim süreci tarafından genelleştirilmiş bir sistemdir (</a:t>
            </a:r>
            <a:r>
              <a:rPr lang="tr-TR" dirty="0" err="1">
                <a:latin typeface="Arial" panose="020B0604020202020204" pitchFamily="34" charset="0"/>
                <a:cs typeface="Arial" panose="020B0604020202020204" pitchFamily="34" charset="0"/>
              </a:rPr>
              <a:t>Parsons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Smelser</a:t>
            </a:r>
            <a:r>
              <a:rPr lang="tr-TR" dirty="0">
                <a:latin typeface="Arial" panose="020B0604020202020204" pitchFamily="34" charset="0"/>
                <a:cs typeface="Arial" panose="020B0604020202020204" pitchFamily="34" charset="0"/>
              </a:rPr>
              <a:t>, 1971: 11). </a:t>
            </a:r>
            <a:r>
              <a:rPr lang="tr-TR" dirty="0" err="1">
                <a:latin typeface="Arial" panose="020B0604020202020204" pitchFamily="34" charset="0"/>
                <a:cs typeface="Arial" panose="020B0604020202020204" pitchFamily="34" charset="0"/>
              </a:rPr>
              <a:t>Parsons</a:t>
            </a:r>
            <a:r>
              <a:rPr lang="tr-TR" dirty="0">
                <a:latin typeface="Arial" panose="020B0604020202020204" pitchFamily="34" charset="0"/>
                <a:cs typeface="Arial" panose="020B0604020202020204" pitchFamily="34" charset="0"/>
              </a:rPr>
              <a:t> için etkileşimler kurumsallaştığında, sosyal sistemin </a:t>
            </a:r>
            <a:r>
              <a:rPr lang="tr-TR" dirty="0" err="1">
                <a:latin typeface="Arial" panose="020B0604020202020204" pitchFamily="34" charset="0"/>
                <a:cs typeface="Arial" panose="020B0604020202020204" pitchFamily="34" charset="0"/>
              </a:rPr>
              <a:t>varlığndan</a:t>
            </a:r>
            <a:r>
              <a:rPr lang="tr-TR" dirty="0">
                <a:latin typeface="Arial" panose="020B0604020202020204" pitchFamily="34" charset="0"/>
                <a:cs typeface="Arial" panose="020B0604020202020204" pitchFamily="34" charset="0"/>
              </a:rPr>
              <a:t> söz edilebilir.</a:t>
            </a:r>
          </a:p>
        </p:txBody>
      </p:sp>
    </p:spTree>
    <p:extLst>
      <p:ext uri="{BB962C8B-B14F-4D97-AF65-F5344CB8AC3E}">
        <p14:creationId xmlns:p14="http://schemas.microsoft.com/office/powerpoint/2010/main" val="1174150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EC130CF5-1BB2-4A92-860A-71073E8AEE91}"/>
              </a:ext>
            </a:extLst>
          </p:cNvPr>
          <p:cNvSpPr>
            <a:spLocks noGrp="1"/>
          </p:cNvSpPr>
          <p:nvPr>
            <p:ph type="title"/>
          </p:nvPr>
        </p:nvSpPr>
        <p:spPr>
          <a:xfrm>
            <a:off x="2589212" y="666313"/>
            <a:ext cx="8911687" cy="1280890"/>
          </a:xfrm>
        </p:spPr>
        <p:txBody>
          <a:bodyPr/>
          <a:lstStyle/>
          <a:p>
            <a:r>
              <a:rPr lang="tr-TR" dirty="0"/>
              <a:t>İşlevsel </a:t>
            </a:r>
            <a:r>
              <a:rPr lang="tr-TR" dirty="0" err="1"/>
              <a:t>Tabakalaşma</a:t>
            </a:r>
            <a:r>
              <a:rPr lang="tr-TR" dirty="0"/>
              <a:t> Kuramı</a:t>
            </a:r>
          </a:p>
        </p:txBody>
      </p:sp>
      <p:sp>
        <p:nvSpPr>
          <p:cNvPr id="3" name="İçerik Yer Tutucusu 2">
            <a:extLst>
              <a:ext uri="{FF2B5EF4-FFF2-40B4-BE49-F238E27FC236}">
                <a16:creationId xmlns="" xmlns:a16="http://schemas.microsoft.com/office/drawing/2014/main" id="{EE78C084-1D6B-477C-BF62-7CD614DE5F4F}"/>
              </a:ext>
            </a:extLst>
          </p:cNvPr>
          <p:cNvSpPr>
            <a:spLocks noGrp="1"/>
          </p:cNvSpPr>
          <p:nvPr>
            <p:ph idx="1"/>
          </p:nvPr>
        </p:nvSpPr>
        <p:spPr/>
        <p:txBody>
          <a:bodyPr>
            <a:normAutofit fontScale="92500" lnSpcReduction="10000"/>
          </a:bodyPr>
          <a:lstStyle/>
          <a:p>
            <a:r>
              <a:rPr lang="tr-TR" sz="2400" b="1" dirty="0"/>
              <a:t>İşlevsel </a:t>
            </a:r>
            <a:r>
              <a:rPr lang="tr-TR" sz="2400" b="1" dirty="0" err="1"/>
              <a:t>tabakalaşma</a:t>
            </a:r>
            <a:r>
              <a:rPr lang="tr-TR" sz="2400" b="1" dirty="0"/>
              <a:t> kuramı temsilcilerinden </a:t>
            </a:r>
            <a:r>
              <a:rPr lang="tr-TR" sz="2400" b="1" dirty="0" err="1"/>
              <a:t>Parsons’a</a:t>
            </a:r>
            <a:r>
              <a:rPr lang="tr-TR" sz="2400" b="1" dirty="0"/>
              <a:t> göre, </a:t>
            </a:r>
            <a:r>
              <a:rPr lang="tr-TR" sz="2400" b="1" dirty="0" err="1"/>
              <a:t>tabakalaşma</a:t>
            </a:r>
            <a:r>
              <a:rPr lang="tr-TR" sz="2400" b="1" dirty="0"/>
              <a:t> tüm toplumlarda yaşamsal bir işlevi yerine getirmektedir ve bu nedenle kaçınılmazdır. </a:t>
            </a:r>
          </a:p>
          <a:p>
            <a:r>
              <a:rPr lang="tr-TR" sz="2400" b="1" dirty="0" err="1"/>
              <a:t>Parsons’ın</a:t>
            </a:r>
            <a:r>
              <a:rPr lang="tr-TR" sz="2400" b="1" dirty="0"/>
              <a:t> teorisinde fonksiyon kavramının özel bir önemi vardır. Parsons, herhangi yaşayan sistemin fonksiyonu, sistemin bir ihtiyacını veya ihtiyaçlarını doğrudan karşılayan kompleks aktiviteler olarak tanımlar. </a:t>
            </a:r>
            <a:r>
              <a:rPr lang="tr-TR" sz="2400" b="1" dirty="0" err="1"/>
              <a:t>Parsons’a</a:t>
            </a:r>
            <a:r>
              <a:rPr lang="tr-TR" sz="2400" b="1" dirty="0"/>
              <a:t> göre, fonksiyon kavramı bütün yaşayan sistemler için temeldir. </a:t>
            </a:r>
          </a:p>
        </p:txBody>
      </p:sp>
    </p:spTree>
    <p:extLst>
      <p:ext uri="{BB962C8B-B14F-4D97-AF65-F5344CB8AC3E}">
        <p14:creationId xmlns:p14="http://schemas.microsoft.com/office/powerpoint/2010/main" val="249246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5EC84630-AAFB-4259-B8BA-BD4FD14529C7}"/>
              </a:ext>
            </a:extLst>
          </p:cNvPr>
          <p:cNvSpPr>
            <a:spLocks noGrp="1"/>
          </p:cNvSpPr>
          <p:nvPr>
            <p:ph type="title"/>
          </p:nvPr>
        </p:nvSpPr>
        <p:spPr/>
        <p:txBody>
          <a:bodyPr anchor="ctr">
            <a:normAutofit/>
          </a:bodyPr>
          <a:lstStyle/>
          <a:p>
            <a:r>
              <a:rPr lang="tr-TR"/>
              <a:t>İşlevsel Tabakalaşma Kuramı</a:t>
            </a:r>
          </a:p>
        </p:txBody>
      </p:sp>
      <p:sp>
        <p:nvSpPr>
          <p:cNvPr id="3" name="İçerik Yer Tutucusu 2">
            <a:extLst>
              <a:ext uri="{FF2B5EF4-FFF2-40B4-BE49-F238E27FC236}">
                <a16:creationId xmlns="" xmlns:a16="http://schemas.microsoft.com/office/drawing/2014/main" id="{514C2C7C-9BE2-4F35-9AA9-5D353182242C}"/>
              </a:ext>
            </a:extLst>
          </p:cNvPr>
          <p:cNvSpPr>
            <a:spLocks noGrp="1"/>
          </p:cNvSpPr>
          <p:nvPr>
            <p:ph idx="1"/>
          </p:nvPr>
        </p:nvSpPr>
        <p:spPr/>
        <p:txBody>
          <a:bodyPr anchor="ctr">
            <a:normAutofit/>
          </a:bodyPr>
          <a:lstStyle/>
          <a:p>
            <a:pPr>
              <a:lnSpc>
                <a:spcPct val="110000"/>
              </a:lnSpc>
            </a:pPr>
            <a:r>
              <a:rPr lang="tr-TR" sz="1700" dirty="0"/>
              <a:t>Toplumsal </a:t>
            </a:r>
            <a:r>
              <a:rPr lang="tr-TR" sz="1700" dirty="0" err="1"/>
              <a:t>tabakalaşma</a:t>
            </a:r>
            <a:r>
              <a:rPr lang="tr-TR" sz="1700" dirty="0"/>
              <a:t> sıralamasındaki temel kriter, diğerlerinin değeridir. Diğer bir deyişle, </a:t>
            </a:r>
            <a:r>
              <a:rPr lang="tr-TR" sz="1700" dirty="0" err="1"/>
              <a:t>tabakalaşma</a:t>
            </a:r>
            <a:r>
              <a:rPr lang="tr-TR" sz="1700" dirty="0"/>
              <a:t> sistemi toplumun merkezi değerlerine doğrudan bağlıdır. Pozisyonlardaki hiyerarşi bir statü sıralamasıdır (</a:t>
            </a:r>
            <a:r>
              <a:rPr lang="tr-TR" sz="1700" dirty="0" err="1"/>
              <a:t>Bottero</a:t>
            </a:r>
            <a:r>
              <a:rPr lang="tr-TR" sz="1700" dirty="0"/>
              <a:t>, 2005). </a:t>
            </a:r>
          </a:p>
          <a:p>
            <a:pPr>
              <a:lnSpc>
                <a:spcPct val="110000"/>
              </a:lnSpc>
            </a:pPr>
            <a:r>
              <a:rPr lang="tr-TR" sz="1700" dirty="0"/>
              <a:t>Her toplum kendini devam ettirmek ve işlerliğini korumak gibi temel amaçlarına ancak bireylere farklı görev vererek ulaşabilir. Bu toplumsal görevler toplumdan topluma değişebilmektedir. Diğer önemli olan bir nokta da her toplumda bireylerin yerine getirdiği değişik görevler eşdeğer değildir. Hangi görevlerin daha önemli olduğuna uygun olarak hiyerarşik bir düzen ortaya çıkar. Buna bağlı olarak bireylerin kendi aralarında bir farklılaşma yaratır. </a:t>
            </a:r>
          </a:p>
          <a:p>
            <a:pPr>
              <a:lnSpc>
                <a:spcPct val="110000"/>
              </a:lnSpc>
            </a:pPr>
            <a:r>
              <a:rPr lang="tr-TR" sz="1700" dirty="0"/>
              <a:t>Özetle her toplum toplumsal işlevlerini önemine göre sıralar.</a:t>
            </a:r>
            <a:endParaRPr lang="tr-TR" sz="1700" b="1" dirty="0"/>
          </a:p>
          <a:p>
            <a:pPr>
              <a:lnSpc>
                <a:spcPct val="110000"/>
              </a:lnSpc>
            </a:pPr>
            <a:endParaRPr lang="tr-TR" sz="1700" b="1" dirty="0"/>
          </a:p>
        </p:txBody>
      </p:sp>
    </p:spTree>
    <p:extLst>
      <p:ext uri="{BB962C8B-B14F-4D97-AF65-F5344CB8AC3E}">
        <p14:creationId xmlns:p14="http://schemas.microsoft.com/office/powerpoint/2010/main" val="940883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C68A8AA4-90F3-4273-8F08-4FC31EB038C3}"/>
              </a:ext>
            </a:extLst>
          </p:cNvPr>
          <p:cNvSpPr>
            <a:spLocks noGrp="1"/>
          </p:cNvSpPr>
          <p:nvPr>
            <p:ph type="title"/>
          </p:nvPr>
        </p:nvSpPr>
        <p:spPr/>
        <p:txBody>
          <a:bodyPr/>
          <a:lstStyle/>
          <a:p>
            <a:r>
              <a:rPr lang="tr-TR" dirty="0"/>
              <a:t>İşlevsel </a:t>
            </a:r>
            <a:r>
              <a:rPr lang="tr-TR" dirty="0" err="1"/>
              <a:t>Tabakalaşma</a:t>
            </a:r>
            <a:r>
              <a:rPr lang="tr-TR" dirty="0"/>
              <a:t> Kuramı</a:t>
            </a:r>
          </a:p>
        </p:txBody>
      </p:sp>
      <p:sp>
        <p:nvSpPr>
          <p:cNvPr id="3" name="İçerik Yer Tutucusu 2">
            <a:extLst>
              <a:ext uri="{FF2B5EF4-FFF2-40B4-BE49-F238E27FC236}">
                <a16:creationId xmlns="" xmlns:a16="http://schemas.microsoft.com/office/drawing/2014/main" id="{F582F5F2-DB91-4865-96C3-6AD4FA79FEC5}"/>
              </a:ext>
            </a:extLst>
          </p:cNvPr>
          <p:cNvSpPr>
            <a:spLocks noGrp="1"/>
          </p:cNvSpPr>
          <p:nvPr>
            <p:ph idx="1"/>
          </p:nvPr>
        </p:nvSpPr>
        <p:spPr>
          <a:xfrm>
            <a:off x="2335993" y="1905000"/>
            <a:ext cx="8915400" cy="3777622"/>
          </a:xfrm>
        </p:spPr>
        <p:txBody>
          <a:bodyPr>
            <a:normAutofit/>
          </a:bodyPr>
          <a:lstStyle/>
          <a:p>
            <a:r>
              <a:rPr lang="tr-TR" sz="2400" dirty="0"/>
              <a:t>Eleştiriler</a:t>
            </a:r>
          </a:p>
          <a:p>
            <a:r>
              <a:rPr lang="tr-TR" sz="2400" dirty="0" err="1"/>
              <a:t>Parsons’ın</a:t>
            </a:r>
            <a:r>
              <a:rPr lang="tr-TR" sz="2400" dirty="0"/>
              <a:t> toplumsal </a:t>
            </a:r>
            <a:r>
              <a:rPr lang="tr-TR" sz="2400" dirty="0" err="1"/>
              <a:t>tabakalaşma</a:t>
            </a:r>
            <a:r>
              <a:rPr lang="tr-TR" sz="2400" dirty="0"/>
              <a:t> anlayışı bazı yönlerden eleştirilmektedir. </a:t>
            </a:r>
            <a:r>
              <a:rPr lang="tr-TR" sz="2400" dirty="0" err="1"/>
              <a:t>Parsons</a:t>
            </a:r>
            <a:r>
              <a:rPr lang="tr-TR" sz="2400" dirty="0"/>
              <a:t> toplumsal </a:t>
            </a:r>
            <a:r>
              <a:rPr lang="tr-TR" sz="2400" dirty="0" err="1"/>
              <a:t>tabakalaşmanın</a:t>
            </a:r>
            <a:r>
              <a:rPr lang="tr-TR" sz="2400" dirty="0"/>
              <a:t> toplumun bütünleşmesi açısından katkısını değerlendirirken, toplumsal </a:t>
            </a:r>
            <a:r>
              <a:rPr lang="tr-TR" sz="2400" dirty="0" err="1"/>
              <a:t>tabakalaşmanın</a:t>
            </a:r>
            <a:r>
              <a:rPr lang="tr-TR" sz="2400" dirty="0"/>
              <a:t> yarattığı dinamizme yer vermemiştir. </a:t>
            </a:r>
            <a:r>
              <a:rPr lang="tr-TR" sz="2400" dirty="0" err="1"/>
              <a:t>Tabakalaşmayı</a:t>
            </a:r>
            <a:r>
              <a:rPr lang="tr-TR" sz="2400" dirty="0"/>
              <a:t> </a:t>
            </a:r>
            <a:r>
              <a:rPr lang="pt-BR" sz="2400" dirty="0"/>
              <a:t>de</a:t>
            </a:r>
            <a:r>
              <a:rPr lang="tr-TR" sz="2400" dirty="0"/>
              <a:t>ğ</a:t>
            </a:r>
            <a:r>
              <a:rPr lang="pt-BR" sz="2400" dirty="0"/>
              <a:t>erler sistemi temelinde ele almas</a:t>
            </a:r>
            <a:r>
              <a:rPr lang="tr-TR" sz="2400" dirty="0"/>
              <a:t>ı</a:t>
            </a:r>
            <a:r>
              <a:rPr lang="pt-BR" sz="2400" dirty="0"/>
              <a:t> da ele</a:t>
            </a:r>
            <a:r>
              <a:rPr lang="tr-TR" sz="2400" dirty="0"/>
              <a:t>ş</a:t>
            </a:r>
            <a:r>
              <a:rPr lang="pt-BR" sz="2400" dirty="0"/>
              <a:t>tirilmektedir.</a:t>
            </a:r>
            <a:endParaRPr lang="tr-TR" sz="2400" dirty="0"/>
          </a:p>
        </p:txBody>
      </p:sp>
    </p:spTree>
    <p:extLst>
      <p:ext uri="{BB962C8B-B14F-4D97-AF65-F5344CB8AC3E}">
        <p14:creationId xmlns:p14="http://schemas.microsoft.com/office/powerpoint/2010/main" val="156744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21456734-015A-4706-AF85-C22A89393C23}"/>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 xmlns:a16="http://schemas.microsoft.com/office/drawing/2014/main" id="{513BDD47-42BC-4E70-B8FC-FB7C48B9F22F}"/>
              </a:ext>
            </a:extLst>
          </p:cNvPr>
          <p:cNvSpPr>
            <a:spLocks noGrp="1"/>
          </p:cNvSpPr>
          <p:nvPr>
            <p:ph idx="1"/>
          </p:nvPr>
        </p:nvSpPr>
        <p:spPr/>
        <p:txBody>
          <a:bodyPr>
            <a:normAutofit lnSpcReduction="10000"/>
          </a:bodyPr>
          <a:lstStyle/>
          <a:p>
            <a:r>
              <a:rPr lang="en-US" dirty="0"/>
              <a:t>David B. </a:t>
            </a:r>
            <a:r>
              <a:rPr lang="en-US" dirty="0" err="1"/>
              <a:t>Grusky</a:t>
            </a:r>
            <a:r>
              <a:rPr lang="en-US" dirty="0"/>
              <a:t> (ed.) (2008), Social Stratification: Class, Race and Gender in Sociological Perspective, Colorado: Westview Press </a:t>
            </a:r>
          </a:p>
          <a:p>
            <a:r>
              <a:rPr lang="en-US" dirty="0" err="1"/>
              <a:t>Bottero</a:t>
            </a:r>
            <a:r>
              <a:rPr lang="en-US" dirty="0"/>
              <a:t>, W. (2005) Stratification: Social </a:t>
            </a:r>
            <a:r>
              <a:rPr lang="en-US" dirty="0" err="1"/>
              <a:t>Divison</a:t>
            </a:r>
            <a:r>
              <a:rPr lang="en-US" dirty="0"/>
              <a:t> and Inequality, </a:t>
            </a:r>
            <a:r>
              <a:rPr lang="en-US" dirty="0" err="1"/>
              <a:t>Londan</a:t>
            </a:r>
            <a:r>
              <a:rPr lang="en-US" dirty="0"/>
              <a:t> and New York: Routledge. </a:t>
            </a:r>
            <a:endParaRPr lang="tr-TR" dirty="0"/>
          </a:p>
          <a:p>
            <a:r>
              <a:rPr lang="en-US" dirty="0" err="1"/>
              <a:t>Lidz</a:t>
            </a:r>
            <a:r>
              <a:rPr lang="en-US" dirty="0"/>
              <a:t>, V. (2003) “T. Parsons” </a:t>
            </a:r>
            <a:r>
              <a:rPr lang="en-US" dirty="0" err="1"/>
              <a:t>içinde</a:t>
            </a:r>
            <a:r>
              <a:rPr lang="en-US" dirty="0"/>
              <a:t> G. Ritzer (ed.) The Blackwell Companion to Major Classical Social Theorists. Malden, MA: Blackwell Publishing. </a:t>
            </a:r>
            <a:endParaRPr lang="tr-TR" dirty="0"/>
          </a:p>
          <a:p>
            <a:r>
              <a:rPr lang="en-US" dirty="0"/>
              <a:t>Parsons T. and Smelser, N. (1971) Some Congruences Between Economics and Sociological Theory </a:t>
            </a:r>
            <a:r>
              <a:rPr lang="en-US" dirty="0" err="1"/>
              <a:t>içinde</a:t>
            </a:r>
            <a:r>
              <a:rPr lang="en-US" dirty="0"/>
              <a:t> F. E. Kata (Ed.) Contemporary Theory. </a:t>
            </a:r>
            <a:endParaRPr lang="tr-TR" dirty="0"/>
          </a:p>
          <a:p>
            <a:endParaRPr lang="tr-TR" dirty="0"/>
          </a:p>
          <a:p>
            <a:endParaRPr lang="tr-TR" dirty="0"/>
          </a:p>
        </p:txBody>
      </p:sp>
    </p:spTree>
    <p:extLst>
      <p:ext uri="{BB962C8B-B14F-4D97-AF65-F5344CB8AC3E}">
        <p14:creationId xmlns:p14="http://schemas.microsoft.com/office/powerpoint/2010/main" val="2267175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6AA3B359-CBCE-4E35-BAA8-8E8813B1F526}"/>
              </a:ext>
            </a:extLst>
          </p:cNvPr>
          <p:cNvSpPr>
            <a:spLocks noGrp="1"/>
          </p:cNvSpPr>
          <p:nvPr>
            <p:ph type="title"/>
          </p:nvPr>
        </p:nvSpPr>
        <p:spPr>
          <a:xfrm>
            <a:off x="849683" y="1240076"/>
            <a:ext cx="2727813" cy="4584527"/>
          </a:xfrm>
        </p:spPr>
        <p:txBody>
          <a:bodyPr>
            <a:normAutofit/>
          </a:bodyPr>
          <a:lstStyle/>
          <a:p>
            <a:r>
              <a:rPr lang="tr-TR">
                <a:solidFill>
                  <a:srgbClr val="FFFFFF"/>
                </a:solidFill>
              </a:rPr>
              <a:t>Kaynaklar </a:t>
            </a:r>
          </a:p>
        </p:txBody>
      </p:sp>
      <p:sp>
        <p:nvSpPr>
          <p:cNvPr id="3" name="İçerik Yer Tutucusu 2">
            <a:extLst>
              <a:ext uri="{FF2B5EF4-FFF2-40B4-BE49-F238E27FC236}">
                <a16:creationId xmlns="" xmlns:a16="http://schemas.microsoft.com/office/drawing/2014/main" id="{E0D4FDFC-5B33-48A3-B40E-97EC143FB539}"/>
              </a:ext>
            </a:extLst>
          </p:cNvPr>
          <p:cNvSpPr>
            <a:spLocks noGrp="1"/>
          </p:cNvSpPr>
          <p:nvPr>
            <p:ph idx="1"/>
          </p:nvPr>
        </p:nvSpPr>
        <p:spPr>
          <a:xfrm>
            <a:off x="4705594" y="1240077"/>
            <a:ext cx="6034827" cy="4916465"/>
          </a:xfrm>
        </p:spPr>
        <p:txBody>
          <a:bodyPr anchor="t">
            <a:normAutofit/>
          </a:bodyPr>
          <a:lstStyle/>
          <a:p>
            <a:r>
              <a:rPr lang="tr-TR" err="1"/>
              <a:t>Mills</a:t>
            </a:r>
            <a:r>
              <a:rPr lang="tr-TR"/>
              <a:t>, C.W. (1956), </a:t>
            </a:r>
            <a:r>
              <a:rPr lang="tr-TR" err="1"/>
              <a:t>Power</a:t>
            </a:r>
            <a:r>
              <a:rPr lang="tr-TR"/>
              <a:t> </a:t>
            </a:r>
            <a:r>
              <a:rPr lang="tr-TR" err="1"/>
              <a:t>Elite.Oxford</a:t>
            </a:r>
            <a:r>
              <a:rPr lang="tr-TR"/>
              <a:t> </a:t>
            </a:r>
            <a:r>
              <a:rPr lang="tr-TR" err="1"/>
              <a:t>University</a:t>
            </a:r>
            <a:r>
              <a:rPr lang="tr-TR"/>
              <a:t> </a:t>
            </a:r>
            <a:r>
              <a:rPr lang="tr-TR" err="1"/>
              <a:t>Press</a:t>
            </a:r>
            <a:r>
              <a:rPr lang="tr-TR"/>
              <a:t>.</a:t>
            </a:r>
          </a:p>
        </p:txBody>
      </p:sp>
    </p:spTree>
    <p:extLst>
      <p:ext uri="{BB962C8B-B14F-4D97-AF65-F5344CB8AC3E}">
        <p14:creationId xmlns:p14="http://schemas.microsoft.com/office/powerpoint/2010/main" val="206895654"/>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Galeri">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emplate>Gallery</Template>
  <TotalTime>0</TotalTime>
  <Words>492</Words>
  <Application>Microsoft Office PowerPoint</Application>
  <PresentationFormat>Geniş ekran</PresentationFormat>
  <Paragraphs>23</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Century Gothic</vt:lpstr>
      <vt:lpstr>Galeri</vt:lpstr>
      <vt:lpstr>İşlevsel Tabakalaşma Kuramı</vt:lpstr>
      <vt:lpstr>İşlevsel Tabakalaşma Kuramı</vt:lpstr>
      <vt:lpstr>İşlevsel Tabakalaşma Kuramı</vt:lpstr>
      <vt:lpstr>İşlevsel Tabakalaşma Kuramı</vt:lpstr>
      <vt:lpstr>İşlevsel Tabakalaşma Kuramı</vt:lpstr>
      <vt:lpstr>İşlevsel Tabakalaşma Kuramı</vt:lpstr>
      <vt:lpstr>Kaynaklar</vt:lpstr>
      <vt:lpstr>Kaynaklar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İşlevsel Tabakalaşma Kuramı ve C.W. Mills</dc:title>
  <dc:creator>Mavis</dc:creator>
  <cp:lastModifiedBy>Mavis</cp:lastModifiedBy>
  <cp:revision>4</cp:revision>
  <dcterms:created xsi:type="dcterms:W3CDTF">2020-05-19T23:09:45Z</dcterms:created>
  <dcterms:modified xsi:type="dcterms:W3CDTF">2020-12-24T20:11:30Z</dcterms:modified>
</cp:coreProperties>
</file>