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7" r:id="rId3"/>
    <p:sldId id="358" r:id="rId4"/>
    <p:sldId id="360" r:id="rId5"/>
    <p:sldId id="359" r:id="rId6"/>
    <p:sldId id="336" r:id="rId7"/>
    <p:sldId id="268" r:id="rId8"/>
    <p:sldId id="301" r:id="rId9"/>
    <p:sldId id="302" r:id="rId10"/>
    <p:sldId id="304" r:id="rId11"/>
    <p:sldId id="303" r:id="rId12"/>
    <p:sldId id="316" r:id="rId13"/>
    <p:sldId id="36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8E00"/>
    <a:srgbClr val="DE7400"/>
    <a:srgbClr val="4E863A"/>
    <a:srgbClr val="6BA4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59" autoAdjust="0"/>
    <p:restoredTop sz="94660"/>
  </p:normalViewPr>
  <p:slideViewPr>
    <p:cSldViewPr>
      <p:cViewPr varScale="1">
        <p:scale>
          <a:sx n="70" d="100"/>
          <a:sy n="70" d="100"/>
        </p:scale>
        <p:origin x="142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5B8DFF-3B96-41A0-9B28-6E55A2E48E01}" type="datetimeFigureOut">
              <a:rPr lang="en-US" smtClean="0"/>
              <a:t>12/7/2017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DAC6CA-E053-4EC7-B801-A64BBB9841B3}" type="slidenum">
              <a:rPr lang="en-US" smtClean="0"/>
              <a:t>‹#›</a:t>
            </a:fld>
            <a:endParaRPr lang="en-US"/>
          </a:p>
        </p:txBody>
      </p:sp>
    </p:spTree>
    <p:extLst>
      <p:ext uri="{BB962C8B-B14F-4D97-AF65-F5344CB8AC3E}">
        <p14:creationId xmlns:p14="http://schemas.microsoft.com/office/powerpoint/2010/main" val="2932717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altLang="tr-TR" dirty="0" smtClean="0">
                <a:latin typeface="Arial" panose="020B0604020202020204" pitchFamily="34" charset="0"/>
              </a:rPr>
              <a:t>Hadi sizinle bir oyun </a:t>
            </a:r>
            <a:r>
              <a:rPr lang="tr-TR" altLang="tr-TR" dirty="0" err="1" smtClean="0">
                <a:latin typeface="Arial" panose="020B0604020202020204" pitchFamily="34" charset="0"/>
              </a:rPr>
              <a:t>oynayalım.Elimdeki</a:t>
            </a:r>
            <a:r>
              <a:rPr lang="tr-TR" altLang="tr-TR" dirty="0" smtClean="0">
                <a:latin typeface="Arial" panose="020B0604020202020204" pitchFamily="34" charset="0"/>
              </a:rPr>
              <a:t> kutuda bazı duygu kartları var, ben müziği açacağım ve herkes müziğe uygun şekilde  ayağını yere vurarak </a:t>
            </a:r>
            <a:r>
              <a:rPr lang="tr-TR" altLang="tr-TR" dirty="0" err="1" smtClean="0">
                <a:latin typeface="Arial" panose="020B0604020202020204" pitchFamily="34" charset="0"/>
              </a:rPr>
              <a:t>ritm</a:t>
            </a:r>
            <a:r>
              <a:rPr lang="tr-TR" altLang="tr-TR" dirty="0" smtClean="0">
                <a:latin typeface="Arial" panose="020B0604020202020204" pitchFamily="34" charset="0"/>
              </a:rPr>
              <a:t> oluşturacak ve aynı zamanda bu kutuyu vereceğim ve kutu sırayla yan tarafımızdaki kişiye vereceğiz, ben müziği durdurduğumda kutu kimde kalırsa o kişi içinden bir kart seçecek ve slayttaki sorularımızı yanıtlayacak ve oyunda çıkacak, oyundan çıkanlar  ayaklarını yere vurmayacak müzikle birlikte alkış tutacak oyundan çıkana kutuyu uzatmak yok. Hadi önce bir prova yapalım.</a:t>
            </a:r>
          </a:p>
          <a:p>
            <a:endParaRPr lang="tr-TR" dirty="0"/>
          </a:p>
        </p:txBody>
      </p:sp>
      <p:sp>
        <p:nvSpPr>
          <p:cNvPr id="4" name="Slayt Numarası Yer Tutucusu 3"/>
          <p:cNvSpPr>
            <a:spLocks noGrp="1"/>
          </p:cNvSpPr>
          <p:nvPr>
            <p:ph type="sldNum" sz="quarter" idx="10"/>
          </p:nvPr>
        </p:nvSpPr>
        <p:spPr/>
        <p:txBody>
          <a:bodyPr/>
          <a:lstStyle/>
          <a:p>
            <a:fld id="{D6DAC6CA-E053-4EC7-B801-A64BBB9841B3}" type="slidenum">
              <a:rPr lang="en-US" smtClean="0"/>
              <a:t>3</a:t>
            </a:fld>
            <a:endParaRPr lang="en-US"/>
          </a:p>
        </p:txBody>
      </p:sp>
    </p:spTree>
    <p:extLst>
      <p:ext uri="{BB962C8B-B14F-4D97-AF65-F5344CB8AC3E}">
        <p14:creationId xmlns:p14="http://schemas.microsoft.com/office/powerpoint/2010/main" val="55674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altLang="tr-TR" dirty="0" smtClean="0">
                <a:latin typeface="Arial" panose="020B0604020202020204" pitchFamily="34" charset="0"/>
              </a:rPr>
              <a:t>Elimdeki kutuda bazı duygu kartları var, ben müziği açacağım ve herkes müziğe uygun şekilde  ayağını yere vurarak </a:t>
            </a:r>
            <a:r>
              <a:rPr lang="tr-TR" altLang="tr-TR" dirty="0" err="1" smtClean="0">
                <a:latin typeface="Arial" panose="020B0604020202020204" pitchFamily="34" charset="0"/>
              </a:rPr>
              <a:t>ritm</a:t>
            </a:r>
            <a:r>
              <a:rPr lang="tr-TR" altLang="tr-TR" dirty="0" smtClean="0">
                <a:latin typeface="Arial" panose="020B0604020202020204" pitchFamily="34" charset="0"/>
              </a:rPr>
              <a:t> oluşturacak ve aynı zamanda bu kutuyu vereceğim ve kutu sırayla yan tarafımızdaki kişiye vereceğiz, ben müziği durdurduğumda kutu kimde kalırsa o kişi içinden bir kart seçecek ve slayttaki sorularımızı yanıtlayacak ve oyunda çıkacak, oyundan çıkanlar  ayaklarını yere vurmayacak müzikle birlikte alkış tutacak oyundan çıkana kutuyu uzatmak yok. Hadi önce bir prova yapalım.</a:t>
            </a:r>
          </a:p>
          <a:p>
            <a:endParaRPr lang="tr-TR" dirty="0"/>
          </a:p>
        </p:txBody>
      </p:sp>
      <p:sp>
        <p:nvSpPr>
          <p:cNvPr id="4" name="Slayt Numarası Yer Tutucusu 3"/>
          <p:cNvSpPr>
            <a:spLocks noGrp="1"/>
          </p:cNvSpPr>
          <p:nvPr>
            <p:ph type="sldNum" sz="quarter" idx="10"/>
          </p:nvPr>
        </p:nvSpPr>
        <p:spPr/>
        <p:txBody>
          <a:bodyPr/>
          <a:lstStyle/>
          <a:p>
            <a:fld id="{D6DAC6CA-E053-4EC7-B801-A64BBB9841B3}" type="slidenum">
              <a:rPr lang="en-US" smtClean="0"/>
              <a:t>4</a:t>
            </a:fld>
            <a:endParaRPr lang="en-US"/>
          </a:p>
        </p:txBody>
      </p:sp>
    </p:spTree>
    <p:extLst>
      <p:ext uri="{BB962C8B-B14F-4D97-AF65-F5344CB8AC3E}">
        <p14:creationId xmlns:p14="http://schemas.microsoft.com/office/powerpoint/2010/main" val="2920586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6DAC6CA-E053-4EC7-B801-A64BBB9841B3}" type="slidenum">
              <a:rPr lang="en-US" smtClean="0"/>
              <a:t>5</a:t>
            </a:fld>
            <a:endParaRPr lang="en-US"/>
          </a:p>
        </p:txBody>
      </p:sp>
    </p:spTree>
    <p:extLst>
      <p:ext uri="{BB962C8B-B14F-4D97-AF65-F5344CB8AC3E}">
        <p14:creationId xmlns:p14="http://schemas.microsoft.com/office/powerpoint/2010/main" val="197338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DAC6CA-E053-4EC7-B801-A64BBB9841B3}" type="slidenum">
              <a:rPr lang="en-US" smtClean="0"/>
              <a:t>7</a:t>
            </a:fld>
            <a:endParaRPr lang="en-US"/>
          </a:p>
        </p:txBody>
      </p:sp>
    </p:spTree>
    <p:extLst>
      <p:ext uri="{BB962C8B-B14F-4D97-AF65-F5344CB8AC3E}">
        <p14:creationId xmlns:p14="http://schemas.microsoft.com/office/powerpoint/2010/main" val="2644351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DAC6CA-E053-4EC7-B801-A64BBB9841B3}" type="slidenum">
              <a:rPr lang="en-US" smtClean="0"/>
              <a:t>8</a:t>
            </a:fld>
            <a:endParaRPr lang="en-US"/>
          </a:p>
        </p:txBody>
      </p:sp>
    </p:spTree>
    <p:extLst>
      <p:ext uri="{BB962C8B-B14F-4D97-AF65-F5344CB8AC3E}">
        <p14:creationId xmlns:p14="http://schemas.microsoft.com/office/powerpoint/2010/main" val="3390309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DAC6CA-E053-4EC7-B801-A64BBB9841B3}" type="slidenum">
              <a:rPr lang="en-US" smtClean="0"/>
              <a:t>9</a:t>
            </a:fld>
            <a:endParaRPr lang="en-US"/>
          </a:p>
        </p:txBody>
      </p:sp>
    </p:spTree>
    <p:extLst>
      <p:ext uri="{BB962C8B-B14F-4D97-AF65-F5344CB8AC3E}">
        <p14:creationId xmlns:p14="http://schemas.microsoft.com/office/powerpoint/2010/main" val="1749724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DAC6CA-E053-4EC7-B801-A64BBB9841B3}" type="slidenum">
              <a:rPr lang="en-US" smtClean="0"/>
              <a:t>10</a:t>
            </a:fld>
            <a:endParaRPr lang="en-US"/>
          </a:p>
        </p:txBody>
      </p:sp>
    </p:spTree>
    <p:extLst>
      <p:ext uri="{BB962C8B-B14F-4D97-AF65-F5344CB8AC3E}">
        <p14:creationId xmlns:p14="http://schemas.microsoft.com/office/powerpoint/2010/main" val="377685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DAC6CA-E053-4EC7-B801-A64BBB9841B3}" type="slidenum">
              <a:rPr lang="en-US" smtClean="0"/>
              <a:t>11</a:t>
            </a:fld>
            <a:endParaRPr lang="en-US"/>
          </a:p>
        </p:txBody>
      </p:sp>
    </p:spTree>
    <p:extLst>
      <p:ext uri="{BB962C8B-B14F-4D97-AF65-F5344CB8AC3E}">
        <p14:creationId xmlns:p14="http://schemas.microsoft.com/office/powerpoint/2010/main" val="2075427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DAC6CA-E053-4EC7-B801-A64BBB9841B3}" type="slidenum">
              <a:rPr lang="en-US" smtClean="0"/>
              <a:t>12</a:t>
            </a:fld>
            <a:endParaRPr lang="en-US"/>
          </a:p>
        </p:txBody>
      </p:sp>
    </p:spTree>
    <p:extLst>
      <p:ext uri="{BB962C8B-B14F-4D97-AF65-F5344CB8AC3E}">
        <p14:creationId xmlns:p14="http://schemas.microsoft.com/office/powerpoint/2010/main" val="4191602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free-power-point-templates.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86200" y="2362200"/>
            <a:ext cx="5105400" cy="1066800"/>
          </a:xfrm>
        </p:spPr>
        <p:txBody>
          <a:bodyPr>
            <a:normAutofit/>
          </a:bodyPr>
          <a:lstStyle>
            <a:lvl1pPr algn="ctr">
              <a:defRPr sz="4400" baseline="0">
                <a:solidFill>
                  <a:schemeClr val="tx1">
                    <a:lumMod val="85000"/>
                    <a:lumOff val="15000"/>
                  </a:schemeClr>
                </a:solidFill>
              </a:defRPr>
            </a:lvl1pPr>
          </a:lstStyle>
          <a:p>
            <a:r>
              <a:rPr lang="en-US" dirty="0" smtClean="0"/>
              <a:t>Your Master Title</a:t>
            </a:r>
            <a:endParaRPr lang="en-US" dirty="0"/>
          </a:p>
        </p:txBody>
      </p:sp>
      <p:sp>
        <p:nvSpPr>
          <p:cNvPr id="3" name="Subtitle 2"/>
          <p:cNvSpPr>
            <a:spLocks noGrp="1"/>
          </p:cNvSpPr>
          <p:nvPr>
            <p:ph type="subTitle" idx="1"/>
          </p:nvPr>
        </p:nvSpPr>
        <p:spPr>
          <a:xfrm>
            <a:off x="3962400" y="3429000"/>
            <a:ext cx="4953000" cy="914400"/>
          </a:xfrm>
        </p:spPr>
        <p:txBody>
          <a:bodyPr>
            <a:normAutofit/>
          </a:bodyPr>
          <a:lstStyle>
            <a:lvl1pPr marL="0" indent="0" algn="ctr">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3074F12-AA26-4AC8-9962-C36BB8F32554}"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tretch>
            <a:fillRect/>
          </a:stretch>
        </p:blipFill>
        <p:spPr bwMode="auto">
          <a:xfrm>
            <a:off x="1752600" y="2849092"/>
            <a:ext cx="1951712" cy="70261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148130"/>
            <a:ext cx="8229600" cy="1143000"/>
          </a:xfrm>
        </p:spPr>
        <p:txBody>
          <a:bodyPr>
            <a:normAutofit/>
          </a:bodyPr>
          <a:lstStyle>
            <a:lvl1pPr algn="l">
              <a:defRPr sz="3600">
                <a:solidFill>
                  <a:schemeClr val="tx1">
                    <a:lumMod val="85000"/>
                    <a:lumOff val="15000"/>
                  </a:schemeClr>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48965" y="1443835"/>
            <a:ext cx="8229600" cy="4525963"/>
          </a:xfrm>
        </p:spPr>
        <p:txBody>
          <a:bodyPr/>
          <a:lstStyle>
            <a:lvl1pPr>
              <a:defRPr sz="2800">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38400" y="1295400"/>
            <a:ext cx="6710784" cy="1143000"/>
          </a:xfrm>
        </p:spPr>
        <p:txBody>
          <a:bodyPr>
            <a:normAutofit/>
          </a:bodyPr>
          <a:lstStyle>
            <a:lvl1pPr algn="l">
              <a:defRPr sz="3600">
                <a:solidFill>
                  <a:schemeClr val="tx1">
                    <a:lumMod val="85000"/>
                    <a:lumOff val="15000"/>
                  </a:schemeClr>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2438400" y="2464598"/>
            <a:ext cx="6710784" cy="4275740"/>
          </a:xfrm>
        </p:spPr>
        <p:txBody>
          <a:bodyPr/>
          <a:lstStyle>
            <a:lvl1pPr>
              <a:defRPr sz="2800">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3074F12-AA26-4AC8-9962-C36BB8F32554}"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tx1">
                    <a:lumMod val="75000"/>
                    <a:lumOff val="25000"/>
                  </a:schemeClr>
                </a:solidFill>
              </a:defRPr>
            </a:lvl1pPr>
            <a:lvl2pPr>
              <a:defRPr sz="2400">
                <a:solidFill>
                  <a:schemeClr val="tx1">
                    <a:lumMod val="75000"/>
                    <a:lumOff val="25000"/>
                  </a:schemeClr>
                </a:solidFill>
              </a:defRPr>
            </a:lvl2pPr>
            <a:lvl3pPr>
              <a:defRPr sz="2000">
                <a:solidFill>
                  <a:schemeClr val="tx1">
                    <a:lumMod val="75000"/>
                    <a:lumOff val="25000"/>
                  </a:schemeClr>
                </a:solidFill>
              </a:defRPr>
            </a:lvl3pPr>
            <a:lvl4pPr>
              <a:defRPr sz="1800">
                <a:solidFill>
                  <a:schemeClr val="tx1">
                    <a:lumMod val="75000"/>
                    <a:lumOff val="25000"/>
                  </a:schemeClr>
                </a:solidFill>
              </a:defRPr>
            </a:lvl4pPr>
            <a:lvl5pPr>
              <a:defRPr sz="1800">
                <a:solidFill>
                  <a:schemeClr val="tx1">
                    <a:lumMod val="75000"/>
                    <a:lumOff val="25000"/>
                  </a:schemeClr>
                </a:solidFill>
              </a:defRPr>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1">
                    <a:lumMod val="75000"/>
                    <a:lumOff val="25000"/>
                  </a:schemeClr>
                </a:solidFill>
              </a:defRPr>
            </a:lvl1pPr>
            <a:lvl2pPr>
              <a:defRPr sz="2400">
                <a:solidFill>
                  <a:schemeClr val="tx1">
                    <a:lumMod val="75000"/>
                    <a:lumOff val="25000"/>
                  </a:schemeClr>
                </a:solidFill>
              </a:defRPr>
            </a:lvl2pPr>
            <a:lvl3pPr>
              <a:defRPr sz="2000">
                <a:solidFill>
                  <a:schemeClr val="tx1">
                    <a:lumMod val="75000"/>
                    <a:lumOff val="25000"/>
                  </a:schemeClr>
                </a:solidFill>
              </a:defRPr>
            </a:lvl3pPr>
            <a:lvl4pPr>
              <a:defRPr sz="1800">
                <a:solidFill>
                  <a:schemeClr val="tx1">
                    <a:lumMod val="75000"/>
                    <a:lumOff val="25000"/>
                  </a:schemeClr>
                </a:solidFill>
              </a:defRPr>
            </a:lvl4pPr>
            <a:lvl5pPr>
              <a:defRPr sz="1800">
                <a:solidFill>
                  <a:schemeClr val="tx1">
                    <a:lumMod val="75000"/>
                    <a:lumOff val="25000"/>
                  </a:schemeClr>
                </a:solidFill>
              </a:defRPr>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3074F12-AA26-4AC8-9962-C36BB8F32554}"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148130"/>
            <a:ext cx="8229600" cy="1143000"/>
          </a:xfrm>
        </p:spPr>
        <p:txBody>
          <a:bodyPr>
            <a:normAutofit/>
          </a:bodyPr>
          <a:lstStyle>
            <a:lvl1pPr algn="l">
              <a:defRPr sz="360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457200" y="1443835"/>
            <a:ext cx="4040188" cy="639762"/>
          </a:xfrm>
        </p:spPr>
        <p:txBody>
          <a:bodyPr anchor="b"/>
          <a:lstStyle>
            <a:lvl1pPr marL="0" indent="0">
              <a:buNone/>
              <a:defRPr sz="2400" b="1">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073697"/>
            <a:ext cx="4040188" cy="3798583"/>
          </a:xfrm>
        </p:spPr>
        <p:txBody>
          <a:bodyPr/>
          <a:lstStyle>
            <a:lvl1pPr>
              <a:defRPr sz="2400">
                <a:solidFill>
                  <a:schemeClr val="tx1">
                    <a:lumMod val="75000"/>
                    <a:lumOff val="25000"/>
                  </a:schemeClr>
                </a:solidFill>
              </a:defRPr>
            </a:lvl1pPr>
            <a:lvl2pPr>
              <a:defRPr sz="2000">
                <a:solidFill>
                  <a:schemeClr val="tx1">
                    <a:lumMod val="75000"/>
                    <a:lumOff val="25000"/>
                  </a:schemeClr>
                </a:solidFill>
              </a:defRPr>
            </a:lvl2pPr>
            <a:lvl3pPr>
              <a:defRPr sz="18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443835"/>
            <a:ext cx="4041775" cy="639762"/>
          </a:xfrm>
        </p:spPr>
        <p:txBody>
          <a:bodyPr anchor="b"/>
          <a:lstStyle>
            <a:lvl1pPr marL="0" indent="0">
              <a:buNone/>
              <a:defRPr sz="2400" b="1">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073697"/>
            <a:ext cx="4041775" cy="3798583"/>
          </a:xfrm>
        </p:spPr>
        <p:txBody>
          <a:bodyPr/>
          <a:lstStyle>
            <a:lvl1pPr>
              <a:defRPr sz="2400">
                <a:solidFill>
                  <a:schemeClr val="tx1">
                    <a:lumMod val="75000"/>
                    <a:lumOff val="25000"/>
                  </a:schemeClr>
                </a:solidFill>
              </a:defRPr>
            </a:lvl1pPr>
            <a:lvl2pPr>
              <a:defRPr sz="2000">
                <a:solidFill>
                  <a:schemeClr val="tx1">
                    <a:lumMod val="75000"/>
                    <a:lumOff val="25000"/>
                  </a:schemeClr>
                </a:solidFill>
              </a:defRPr>
            </a:lvl2pPr>
            <a:lvl3pPr>
              <a:defRPr sz="18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3575050" y="273050"/>
            <a:ext cx="5111750" cy="5853113"/>
          </a:xfrm>
        </p:spPr>
        <p:txBody>
          <a:bodyPr/>
          <a:lstStyle>
            <a:lvl1pPr>
              <a:defRPr sz="3200">
                <a:solidFill>
                  <a:schemeClr val="tx1">
                    <a:lumMod val="75000"/>
                    <a:lumOff val="25000"/>
                  </a:schemeClr>
                </a:solidFill>
              </a:defRPr>
            </a:lvl1pPr>
            <a:lvl2pPr>
              <a:defRPr sz="2800">
                <a:solidFill>
                  <a:schemeClr val="tx1">
                    <a:lumMod val="75000"/>
                    <a:lumOff val="25000"/>
                  </a:schemeClr>
                </a:solidFill>
              </a:defRPr>
            </a:lvl2pPr>
            <a:lvl3pPr>
              <a:defRPr sz="2400">
                <a:solidFill>
                  <a:schemeClr val="tx1">
                    <a:lumMod val="75000"/>
                    <a:lumOff val="25000"/>
                  </a:schemeClr>
                </a:solidFill>
              </a:defRPr>
            </a:lvl3pPr>
            <a:lvl4pPr>
              <a:defRPr sz="2000">
                <a:solidFill>
                  <a:schemeClr val="tx1">
                    <a:lumMod val="75000"/>
                    <a:lumOff val="25000"/>
                  </a:schemeClr>
                </a:solidFill>
              </a:defRPr>
            </a:lvl4pPr>
            <a:lvl5pPr>
              <a:defRPr sz="2000">
                <a:solidFill>
                  <a:schemeClr val="tx1">
                    <a:lumMod val="75000"/>
                    <a:lumOff val="25000"/>
                  </a:schemeClr>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lumMod val="75000"/>
                    <a:lumOff val="2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3074F12-AA26-4AC8-9962-C36BB8F32554}"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b="1" kern="1200">
          <a:solidFill>
            <a:schemeClr val="tx1">
              <a:lumMod val="85000"/>
              <a:lumOff val="15000"/>
            </a:schemeClr>
          </a:solidFill>
          <a:effectLst>
            <a:outerShdw blurRad="38100" dist="38100" dir="2700000" algn="tl">
              <a:srgbClr val="000000">
                <a:alpha val="43137"/>
              </a:srgbClr>
            </a:outerShdw>
          </a:effectLst>
          <a:latin typeface="Microsoft New Tai Lue" pitchFamily="34" charset="0"/>
          <a:ea typeface="Microsoft Himalaya" pitchFamily="2" charset="0"/>
          <a:cs typeface="Microsoft New Tai Lue"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lumMod val="75000"/>
              <a:lumOff val="25000"/>
            </a:schemeClr>
          </a:solidFill>
          <a:latin typeface="Microsoft New Tai Lue" pitchFamily="34" charset="0"/>
          <a:ea typeface="+mn-ea"/>
          <a:cs typeface="Microsoft New Tai Lue"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lumMod val="75000"/>
              <a:lumOff val="25000"/>
            </a:schemeClr>
          </a:solidFill>
          <a:latin typeface="Microsoft New Tai Lue" pitchFamily="34" charset="0"/>
          <a:ea typeface="+mn-ea"/>
          <a:cs typeface="Microsoft New Tai Lue"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lumMod val="75000"/>
              <a:lumOff val="25000"/>
            </a:schemeClr>
          </a:solidFill>
          <a:latin typeface="Microsoft New Tai Lue" pitchFamily="34" charset="0"/>
          <a:ea typeface="+mn-ea"/>
          <a:cs typeface="Microsoft New Tai Lue"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lumMod val="75000"/>
              <a:lumOff val="25000"/>
            </a:schemeClr>
          </a:solidFill>
          <a:latin typeface="Microsoft New Tai Lue" pitchFamily="34" charset="0"/>
          <a:ea typeface="+mn-ea"/>
          <a:cs typeface="Microsoft New Tai Lue"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lumMod val="75000"/>
              <a:lumOff val="25000"/>
            </a:schemeClr>
          </a:solidFill>
          <a:latin typeface="Microsoft New Tai Lue" pitchFamily="34" charset="0"/>
          <a:ea typeface="+mn-ea"/>
          <a:cs typeface="Microsoft New Tai Lue"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free-power-point-templates.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just-dance-kids-2--i39m-gonna-catch-you-wii-rip.mp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72906" y="2610036"/>
            <a:ext cx="5105400" cy="1944216"/>
          </a:xfrm>
        </p:spPr>
        <p:txBody>
          <a:bodyPr>
            <a:normAutofit/>
          </a:bodyPr>
          <a:lstStyle/>
          <a:p>
            <a:r>
              <a:rPr lang="tr-TR" dirty="0">
                <a:solidFill>
                  <a:schemeClr val="tx2"/>
                </a:solidFill>
              </a:rPr>
              <a:t>Çocuğu Tanımada Oyun</a:t>
            </a:r>
            <a:endParaRPr lang="en-US" dirty="0">
              <a:solidFill>
                <a:schemeClr val="tx1"/>
              </a:solidFill>
            </a:endParaRPr>
          </a:p>
        </p:txBody>
      </p:sp>
      <p:pic>
        <p:nvPicPr>
          <p:cNvPr id="5" name="Picture 4" descr="E:\websites\free-power-point-templates\2012\logos.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8646586" y="6629400"/>
            <a:ext cx="470520" cy="16938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4" name="Dikdörtgen 3"/>
          <p:cNvSpPr/>
          <p:nvPr/>
        </p:nvSpPr>
        <p:spPr>
          <a:xfrm>
            <a:off x="4139606" y="1052736"/>
            <a:ext cx="4838700" cy="923330"/>
          </a:xfrm>
          <a:prstGeom prst="rect">
            <a:avLst/>
          </a:prstGeom>
        </p:spPr>
        <p:txBody>
          <a:bodyPr wrap="square">
            <a:spAutoFit/>
          </a:bodyPr>
          <a:lstStyle/>
          <a:p>
            <a:pPr marL="82550" indent="0" algn="ctr">
              <a:buFont typeface="Wingdings 2" panose="05020102010507070707" pitchFamily="18" charset="2"/>
              <a:buNone/>
              <a:defRPr/>
            </a:pPr>
            <a:r>
              <a:rPr lang="tr-TR" dirty="0">
                <a:solidFill>
                  <a:schemeClr val="tx2"/>
                </a:solidFill>
              </a:rPr>
              <a:t> </a:t>
            </a:r>
            <a:r>
              <a:rPr lang="tr-TR" b="1" dirty="0">
                <a:solidFill>
                  <a:schemeClr val="tx2"/>
                </a:solidFill>
              </a:rPr>
              <a:t>Ankara Üniversitesi </a:t>
            </a:r>
          </a:p>
          <a:p>
            <a:pPr marL="82550" indent="0" algn="ctr">
              <a:buFont typeface="Wingdings 2" panose="05020102010507070707" pitchFamily="18" charset="2"/>
              <a:buNone/>
              <a:defRPr/>
            </a:pPr>
            <a:r>
              <a:rPr lang="tr-TR" b="1" dirty="0">
                <a:solidFill>
                  <a:schemeClr val="tx2"/>
                </a:solidFill>
              </a:rPr>
              <a:t>Okul Öncesi Eğitimi Anabilim </a:t>
            </a:r>
            <a:r>
              <a:rPr lang="tr-TR" b="1" dirty="0" smtClean="0">
                <a:solidFill>
                  <a:schemeClr val="tx2"/>
                </a:solidFill>
              </a:rPr>
              <a:t>Dalı</a:t>
            </a:r>
          </a:p>
          <a:p>
            <a:pPr marL="82550" indent="0" algn="ctr">
              <a:buFont typeface="Wingdings 2" panose="05020102010507070707" pitchFamily="18" charset="2"/>
              <a:buNone/>
              <a:defRPr/>
            </a:pPr>
            <a:r>
              <a:rPr lang="tr-TR" b="1" smtClean="0">
                <a:solidFill>
                  <a:schemeClr val="tx2"/>
                </a:solidFill>
              </a:rPr>
              <a:t>AOÖ-207 Çocukta Oyun Gelişimi</a:t>
            </a:r>
            <a:endParaRPr lang="tr-TR" altLang="tr-TR" b="1" dirty="0"/>
          </a:p>
        </p:txBody>
      </p:sp>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021" y="908720"/>
            <a:ext cx="9149184" cy="1440160"/>
          </a:xfrm>
          <a:solidFill>
            <a:schemeClr val="bg1"/>
          </a:solidFill>
        </p:spPr>
        <p:txBody>
          <a:bodyPr>
            <a:normAutofit fontScale="90000"/>
          </a:bodyPr>
          <a:lstStyle/>
          <a:p>
            <a:r>
              <a:rPr lang="tr-TR" dirty="0" smtClean="0">
                <a:effectLst/>
              </a:rPr>
              <a:t/>
            </a:r>
            <a:br>
              <a:rPr lang="tr-TR" dirty="0" smtClean="0">
                <a:effectLst/>
              </a:rPr>
            </a:br>
            <a:r>
              <a:rPr lang="tr-TR" dirty="0" smtClean="0">
                <a:effectLst/>
              </a:rPr>
              <a:t/>
            </a:r>
            <a:br>
              <a:rPr lang="tr-TR" dirty="0" smtClean="0">
                <a:effectLst/>
              </a:rPr>
            </a:br>
            <a:r>
              <a:rPr lang="tr-TR" dirty="0">
                <a:effectLst/>
              </a:rPr>
              <a:t> </a:t>
            </a:r>
            <a:br>
              <a:rPr lang="tr-TR" dirty="0">
                <a:effectLst/>
              </a:rPr>
            </a:br>
            <a:r>
              <a:rPr lang="tr-TR" dirty="0" smtClean="0">
                <a:effectLst/>
              </a:rPr>
              <a:t/>
            </a:r>
            <a:br>
              <a:rPr lang="tr-TR" dirty="0" smtClean="0">
                <a:effectLst/>
              </a:rPr>
            </a:br>
            <a:r>
              <a:rPr lang="tr-TR" dirty="0">
                <a:effectLst/>
              </a:rPr>
              <a:t/>
            </a:r>
            <a:br>
              <a:rPr lang="tr-TR" dirty="0">
                <a:effectLst/>
              </a:rPr>
            </a:br>
            <a:r>
              <a:rPr lang="tr-TR" sz="2700" dirty="0" smtClean="0">
                <a:solidFill>
                  <a:srgbClr val="0070C0"/>
                </a:solidFill>
                <a:effectLst/>
                <a:latin typeface="Book Antiqua" panose="02040602050305030304" pitchFamily="18" charset="0"/>
              </a:rPr>
              <a:t>Oyun </a:t>
            </a:r>
            <a:r>
              <a:rPr lang="tr-TR" sz="2700" dirty="0">
                <a:solidFill>
                  <a:srgbClr val="0070C0"/>
                </a:solidFill>
                <a:effectLst/>
                <a:latin typeface="Book Antiqua" panose="02040602050305030304" pitchFamily="18" charset="0"/>
              </a:rPr>
              <a:t>değerlendirmesinde şu sorulara cevap aranmalıdır.</a:t>
            </a:r>
            <a:br>
              <a:rPr lang="tr-TR" sz="2700" dirty="0">
                <a:solidFill>
                  <a:srgbClr val="0070C0"/>
                </a:solidFill>
                <a:effectLst/>
                <a:latin typeface="Book Antiqua" panose="02040602050305030304" pitchFamily="18" charset="0"/>
              </a:rPr>
            </a:br>
            <a:r>
              <a:rPr lang="tr-TR" dirty="0" smtClean="0">
                <a:effectLst/>
              </a:rPr>
              <a:t/>
            </a:r>
            <a:br>
              <a:rPr lang="tr-TR" dirty="0" smtClean="0">
                <a:effectLst/>
              </a:rPr>
            </a:br>
            <a:r>
              <a:rPr lang="tr-TR" dirty="0">
                <a:effectLst/>
              </a:rPr>
              <a:t/>
            </a:r>
            <a:br>
              <a:rPr lang="tr-TR" dirty="0">
                <a:effectLst/>
              </a:rPr>
            </a:br>
            <a:r>
              <a:rPr lang="tr-TR" dirty="0">
                <a:effectLst/>
              </a:rPr>
              <a:t/>
            </a:r>
            <a:br>
              <a:rPr lang="tr-TR" dirty="0">
                <a:effectLst/>
              </a:rPr>
            </a:br>
            <a:r>
              <a:rPr lang="tr-TR" dirty="0">
                <a:effectLst/>
              </a:rPr>
              <a:t/>
            </a:r>
            <a:br>
              <a:rPr lang="tr-TR" dirty="0">
                <a:effectLst/>
              </a:rPr>
            </a:br>
            <a:endParaRPr lang="en-US" dirty="0"/>
          </a:p>
        </p:txBody>
      </p:sp>
      <p:sp>
        <p:nvSpPr>
          <p:cNvPr id="5" name="Content Placeholder 4"/>
          <p:cNvSpPr>
            <a:spLocks noGrp="1"/>
          </p:cNvSpPr>
          <p:nvPr>
            <p:ph idx="1"/>
          </p:nvPr>
        </p:nvSpPr>
        <p:spPr>
          <a:xfrm>
            <a:off x="7022" y="908720"/>
            <a:ext cx="9149184" cy="5949280"/>
          </a:xfrm>
        </p:spPr>
        <p:txBody>
          <a:bodyPr>
            <a:normAutofit fontScale="55000" lnSpcReduction="20000"/>
          </a:bodyPr>
          <a:lstStyle/>
          <a:p>
            <a:endParaRPr lang="tr-TR" dirty="0"/>
          </a:p>
          <a:p>
            <a:pPr marL="0" indent="0">
              <a:buNone/>
            </a:pPr>
            <a:endParaRPr lang="tr-TR" dirty="0" smtClean="0"/>
          </a:p>
          <a:p>
            <a:pPr marL="0" indent="0">
              <a:buNone/>
            </a:pPr>
            <a:endParaRPr lang="tr-TR" dirty="0"/>
          </a:p>
          <a:p>
            <a:pPr marL="0" indent="0">
              <a:buNone/>
            </a:pPr>
            <a:endParaRPr lang="tr-TR" sz="3600" dirty="0">
              <a:latin typeface="Book Antiqua" panose="02040602050305030304" pitchFamily="18" charset="0"/>
            </a:endParaRPr>
          </a:p>
          <a:p>
            <a:pPr lvl="0"/>
            <a:r>
              <a:rPr lang="tr-TR" sz="3600" dirty="0">
                <a:solidFill>
                  <a:schemeClr val="tx1"/>
                </a:solidFill>
                <a:latin typeface="Book Antiqua" panose="02040602050305030304" pitchFamily="18" charset="0"/>
              </a:rPr>
              <a:t>Çocuk sınıfta amaçsızca vakit mi </a:t>
            </a:r>
            <a:r>
              <a:rPr lang="tr-TR" sz="3600" dirty="0" smtClean="0">
                <a:solidFill>
                  <a:schemeClr val="tx1"/>
                </a:solidFill>
                <a:latin typeface="Book Antiqua" panose="02040602050305030304" pitchFamily="18" charset="0"/>
              </a:rPr>
              <a:t>geçiriyor? </a:t>
            </a:r>
            <a:r>
              <a:rPr lang="tr-TR" sz="3600" dirty="0">
                <a:solidFill>
                  <a:schemeClr val="tx1"/>
                </a:solidFill>
                <a:latin typeface="Book Antiqua" panose="02040602050305030304" pitchFamily="18" charset="0"/>
              </a:rPr>
              <a:t>yoksa bir merkezde oynuyor </a:t>
            </a:r>
            <a:r>
              <a:rPr lang="tr-TR" sz="3600" dirty="0" smtClean="0">
                <a:solidFill>
                  <a:schemeClr val="tx1"/>
                </a:solidFill>
                <a:latin typeface="Book Antiqua" panose="02040602050305030304" pitchFamily="18" charset="0"/>
              </a:rPr>
              <a:t>mu?</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Yetişkin </a:t>
            </a:r>
            <a:r>
              <a:rPr lang="tr-TR" sz="3600" dirty="0" smtClean="0">
                <a:solidFill>
                  <a:schemeClr val="tx1"/>
                </a:solidFill>
                <a:latin typeface="Book Antiqua" panose="02040602050305030304" pitchFamily="18" charset="0"/>
              </a:rPr>
              <a:t>desteği var mı?</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Başka çocuklarla </a:t>
            </a:r>
            <a:r>
              <a:rPr lang="tr-TR" sz="3600" dirty="0" smtClean="0">
                <a:solidFill>
                  <a:schemeClr val="tx1"/>
                </a:solidFill>
                <a:latin typeface="Book Antiqua" panose="02040602050305030304" pitchFamily="18" charset="0"/>
              </a:rPr>
              <a:t>mı yalnız mı oynuyor?</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Devam eden oyuna </a:t>
            </a:r>
            <a:r>
              <a:rPr lang="tr-TR" sz="3600" dirty="0" smtClean="0">
                <a:solidFill>
                  <a:schemeClr val="tx1"/>
                </a:solidFill>
                <a:latin typeface="Book Antiqua" panose="02040602050305030304" pitchFamily="18" charset="0"/>
              </a:rPr>
              <a:t>katılım sağlıyor mu?</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Oyuna katılmak için yetişkin </a:t>
            </a:r>
            <a:r>
              <a:rPr lang="tr-TR" sz="3600" dirty="0" smtClean="0">
                <a:solidFill>
                  <a:schemeClr val="tx1"/>
                </a:solidFill>
                <a:latin typeface="Book Antiqua" panose="02040602050305030304" pitchFamily="18" charset="0"/>
              </a:rPr>
              <a:t>desteği alıyor mu?</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Oyun sırasında </a:t>
            </a:r>
            <a:r>
              <a:rPr lang="tr-TR" sz="3600" dirty="0" smtClean="0">
                <a:solidFill>
                  <a:schemeClr val="tx1"/>
                </a:solidFill>
                <a:latin typeface="Book Antiqua" panose="02040602050305030304" pitchFamily="18" charset="0"/>
              </a:rPr>
              <a:t>arkadaşlarıyla iletişim kuruyor mu?</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Sıklıkla beraber oynadığı </a:t>
            </a:r>
            <a:r>
              <a:rPr lang="tr-TR" sz="3600" dirty="0" smtClean="0">
                <a:solidFill>
                  <a:schemeClr val="tx1"/>
                </a:solidFill>
                <a:latin typeface="Book Antiqua" panose="02040602050305030304" pitchFamily="18" charset="0"/>
              </a:rPr>
              <a:t>arkadaşları var mı?</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Etkinlik ya da oyunu devam </a:t>
            </a:r>
            <a:r>
              <a:rPr lang="tr-TR" sz="3600" dirty="0" smtClean="0">
                <a:solidFill>
                  <a:schemeClr val="tx1"/>
                </a:solidFill>
                <a:latin typeface="Book Antiqua" panose="02040602050305030304" pitchFamily="18" charset="0"/>
              </a:rPr>
              <a:t>ettirebiliyor mu?</a:t>
            </a:r>
            <a:endParaRPr lang="tr-TR" sz="3600" dirty="0">
              <a:solidFill>
                <a:schemeClr val="tx1"/>
              </a:solidFill>
              <a:latin typeface="Book Antiqua" panose="02040602050305030304" pitchFamily="18" charset="0"/>
            </a:endParaRPr>
          </a:p>
          <a:p>
            <a:pPr lvl="0"/>
            <a:r>
              <a:rPr lang="tr-TR" sz="3600" dirty="0" smtClean="0">
                <a:solidFill>
                  <a:schemeClr val="tx1"/>
                </a:solidFill>
                <a:latin typeface="Book Antiqua" panose="02040602050305030304" pitchFamily="18" charset="0"/>
              </a:rPr>
              <a:t>Materyalleri </a:t>
            </a:r>
            <a:r>
              <a:rPr lang="tr-TR" sz="3600" dirty="0">
                <a:solidFill>
                  <a:schemeClr val="tx1"/>
                </a:solidFill>
                <a:latin typeface="Book Antiqua" panose="02040602050305030304" pitchFamily="18" charset="0"/>
              </a:rPr>
              <a:t>amacına uygun ve yaratıcı </a:t>
            </a:r>
            <a:r>
              <a:rPr lang="tr-TR" sz="3600" dirty="0" smtClean="0">
                <a:solidFill>
                  <a:schemeClr val="tx1"/>
                </a:solidFill>
                <a:latin typeface="Book Antiqua" panose="02040602050305030304" pitchFamily="18" charset="0"/>
              </a:rPr>
              <a:t>kullanıyor mu?</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Hangi oyuncaklarla </a:t>
            </a:r>
            <a:r>
              <a:rPr lang="tr-TR" sz="3600" dirty="0" smtClean="0">
                <a:solidFill>
                  <a:schemeClr val="tx1"/>
                </a:solidFill>
                <a:latin typeface="Book Antiqua" panose="02040602050305030304" pitchFamily="18" charset="0"/>
              </a:rPr>
              <a:t>oynuyor?</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Daha çok hangi merkezde </a:t>
            </a:r>
            <a:r>
              <a:rPr lang="tr-TR" sz="3600" dirty="0" smtClean="0">
                <a:solidFill>
                  <a:schemeClr val="tx1"/>
                </a:solidFill>
                <a:latin typeface="Book Antiqua" panose="02040602050305030304" pitchFamily="18" charset="0"/>
              </a:rPr>
              <a:t>oynuyor?</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Tüm merkezlerde oynuyor </a:t>
            </a:r>
            <a:r>
              <a:rPr lang="tr-TR" sz="3600" dirty="0" smtClean="0">
                <a:solidFill>
                  <a:schemeClr val="tx1"/>
                </a:solidFill>
                <a:latin typeface="Book Antiqua" panose="02040602050305030304" pitchFamily="18" charset="0"/>
              </a:rPr>
              <a:t>mu?</a:t>
            </a:r>
            <a:endParaRPr lang="tr-TR" sz="3600" dirty="0">
              <a:solidFill>
                <a:schemeClr val="tx1"/>
              </a:solidFill>
              <a:latin typeface="Book Antiqua" panose="02040602050305030304" pitchFamily="18" charset="0"/>
            </a:endParaRPr>
          </a:p>
          <a:p>
            <a:pPr lvl="0"/>
            <a:r>
              <a:rPr lang="tr-TR" sz="3600" dirty="0">
                <a:solidFill>
                  <a:schemeClr val="tx1"/>
                </a:solidFill>
                <a:latin typeface="Book Antiqua" panose="02040602050305030304" pitchFamily="18" charset="0"/>
              </a:rPr>
              <a:t>Problem çözme de hangi </a:t>
            </a:r>
            <a:r>
              <a:rPr lang="tr-TR" sz="3600" dirty="0" smtClean="0">
                <a:solidFill>
                  <a:schemeClr val="tx1"/>
                </a:solidFill>
                <a:latin typeface="Book Antiqua" panose="02040602050305030304" pitchFamily="18" charset="0"/>
              </a:rPr>
              <a:t>stratejileri kullanıyor? </a:t>
            </a:r>
            <a:r>
              <a:rPr lang="tr-TR" sz="3600" dirty="0">
                <a:solidFill>
                  <a:schemeClr val="tx1"/>
                </a:solidFill>
                <a:latin typeface="Book Antiqua" panose="02040602050305030304" pitchFamily="18" charset="0"/>
              </a:rPr>
              <a:t>ne kadar süre </a:t>
            </a:r>
            <a:r>
              <a:rPr lang="tr-TR" sz="3600" dirty="0" smtClean="0">
                <a:solidFill>
                  <a:schemeClr val="tx1"/>
                </a:solidFill>
                <a:latin typeface="Book Antiqua" panose="02040602050305030304" pitchFamily="18" charset="0"/>
              </a:rPr>
              <a:t>uğraşıyor?</a:t>
            </a:r>
            <a:endParaRPr lang="tr-TR" sz="3600" dirty="0">
              <a:solidFill>
                <a:schemeClr val="tx1"/>
              </a:solidFill>
              <a:latin typeface="Book Antiqua" panose="02040602050305030304" pitchFamily="18" charset="0"/>
            </a:endParaRPr>
          </a:p>
          <a:p>
            <a:pPr marL="0" indent="0">
              <a:buNone/>
            </a:pPr>
            <a:r>
              <a:rPr lang="tr-TR" dirty="0"/>
              <a:t> </a:t>
            </a:r>
          </a:p>
          <a:p>
            <a:pPr marL="0" indent="0">
              <a:buNone/>
            </a:pPr>
            <a:endParaRPr lang="en-US" dirty="0" smtClean="0"/>
          </a:p>
        </p:txBody>
      </p:sp>
    </p:spTree>
    <p:extLst>
      <p:ext uri="{BB962C8B-B14F-4D97-AF65-F5344CB8AC3E}">
        <p14:creationId xmlns:p14="http://schemas.microsoft.com/office/powerpoint/2010/main" val="34120405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84" y="2564904"/>
            <a:ext cx="9149184" cy="1143000"/>
          </a:xfrm>
          <a:solidFill>
            <a:schemeClr val="bg1"/>
          </a:solidFill>
        </p:spPr>
        <p:txBody>
          <a:bodyPr>
            <a:normAutofit/>
          </a:bodyPr>
          <a:lstStyle/>
          <a:p>
            <a:pPr algn="ctr"/>
            <a:r>
              <a:rPr lang="tr-TR" sz="2700" dirty="0">
                <a:solidFill>
                  <a:srgbClr val="0070C0"/>
                </a:solidFill>
                <a:effectLst/>
                <a:latin typeface="Book Antiqua" panose="02040602050305030304" pitchFamily="18" charset="0"/>
              </a:rPr>
              <a:t>Öğretmenin desteklemek amaçlı vermesi gerekli kararlar</a:t>
            </a:r>
            <a:r>
              <a:rPr lang="tr-TR" dirty="0">
                <a:effectLst/>
              </a:rPr>
              <a:t/>
            </a:r>
            <a:br>
              <a:rPr lang="tr-TR" dirty="0">
                <a:effectLst/>
              </a:rPr>
            </a:br>
            <a:endParaRPr lang="en-US" dirty="0"/>
          </a:p>
        </p:txBody>
      </p:sp>
      <p:sp>
        <p:nvSpPr>
          <p:cNvPr id="5" name="Content Placeholder 4"/>
          <p:cNvSpPr>
            <a:spLocks noGrp="1"/>
          </p:cNvSpPr>
          <p:nvPr>
            <p:ph idx="1"/>
          </p:nvPr>
        </p:nvSpPr>
        <p:spPr>
          <a:xfrm>
            <a:off x="-2592" y="3147470"/>
            <a:ext cx="9144000" cy="3710529"/>
          </a:xfrm>
        </p:spPr>
        <p:txBody>
          <a:bodyPr>
            <a:normAutofit/>
          </a:bodyPr>
          <a:lstStyle/>
          <a:p>
            <a:pPr lvl="0"/>
            <a:endParaRPr lang="tr-TR" dirty="0" smtClean="0"/>
          </a:p>
          <a:p>
            <a:pPr lvl="0"/>
            <a:endParaRPr lang="tr-TR" dirty="0"/>
          </a:p>
          <a:p>
            <a:pPr lvl="0"/>
            <a:r>
              <a:rPr lang="tr-TR" sz="2000" dirty="0" smtClean="0">
                <a:solidFill>
                  <a:schemeClr val="tx1"/>
                </a:solidFill>
                <a:latin typeface="Book Antiqua" panose="02040602050305030304" pitchFamily="18" charset="0"/>
              </a:rPr>
              <a:t>Oyunu </a:t>
            </a:r>
            <a:r>
              <a:rPr lang="tr-TR" sz="2000" dirty="0">
                <a:solidFill>
                  <a:schemeClr val="tx1"/>
                </a:solidFill>
                <a:latin typeface="Book Antiqua" panose="02040602050305030304" pitchFamily="18" charset="0"/>
              </a:rPr>
              <a:t>geliştirmek için </a:t>
            </a:r>
            <a:r>
              <a:rPr lang="tr-TR" sz="2000" dirty="0">
                <a:solidFill>
                  <a:srgbClr val="FF0000"/>
                </a:solidFill>
                <a:latin typeface="Book Antiqua" panose="02040602050305030304" pitchFamily="18" charset="0"/>
              </a:rPr>
              <a:t>ne tür materyaller</a:t>
            </a:r>
            <a:r>
              <a:rPr lang="tr-TR" sz="2000" dirty="0">
                <a:solidFill>
                  <a:schemeClr val="tx1"/>
                </a:solidFill>
                <a:latin typeface="Book Antiqua" panose="02040602050305030304" pitchFamily="18" charset="0"/>
              </a:rPr>
              <a:t> ekleyebilirim</a:t>
            </a:r>
            <a:r>
              <a:rPr lang="tr-TR" sz="2000" dirty="0" smtClean="0">
                <a:solidFill>
                  <a:schemeClr val="tx1"/>
                </a:solidFill>
                <a:latin typeface="Book Antiqua" panose="02040602050305030304" pitchFamily="18" charset="0"/>
              </a:rPr>
              <a:t>?</a:t>
            </a:r>
          </a:p>
          <a:p>
            <a:pPr marL="0" lvl="0" indent="0">
              <a:buNone/>
            </a:pPr>
            <a:endParaRPr lang="tr-TR" sz="2000" dirty="0">
              <a:solidFill>
                <a:schemeClr val="tx1"/>
              </a:solidFill>
              <a:latin typeface="Book Antiqua" panose="02040602050305030304" pitchFamily="18" charset="0"/>
            </a:endParaRPr>
          </a:p>
          <a:p>
            <a:pPr lvl="0"/>
            <a:r>
              <a:rPr lang="tr-TR" sz="2000" dirty="0">
                <a:solidFill>
                  <a:schemeClr val="tx1"/>
                </a:solidFill>
                <a:latin typeface="Book Antiqua" panose="02040602050305030304" pitchFamily="18" charset="0"/>
              </a:rPr>
              <a:t>Oyunu geliştirmek için </a:t>
            </a:r>
            <a:r>
              <a:rPr lang="tr-TR" sz="2000" dirty="0">
                <a:solidFill>
                  <a:srgbClr val="FF0000"/>
                </a:solidFill>
                <a:latin typeface="Book Antiqua" panose="02040602050305030304" pitchFamily="18" charset="0"/>
              </a:rPr>
              <a:t>ne tür ipuçları </a:t>
            </a:r>
            <a:r>
              <a:rPr lang="tr-TR" sz="2000" dirty="0" smtClean="0">
                <a:solidFill>
                  <a:schemeClr val="tx1"/>
                </a:solidFill>
                <a:latin typeface="Book Antiqua" panose="02040602050305030304" pitchFamily="18" charset="0"/>
              </a:rPr>
              <a:t>verebilir?</a:t>
            </a:r>
          </a:p>
          <a:p>
            <a:pPr marL="0" lvl="0" indent="0">
              <a:buNone/>
            </a:pPr>
            <a:endParaRPr lang="tr-TR" sz="2000" dirty="0">
              <a:solidFill>
                <a:schemeClr val="tx1"/>
              </a:solidFill>
              <a:latin typeface="Book Antiqua" panose="02040602050305030304" pitchFamily="18" charset="0"/>
            </a:endParaRPr>
          </a:p>
          <a:p>
            <a:pPr lvl="0"/>
            <a:r>
              <a:rPr lang="tr-TR" sz="2000" dirty="0">
                <a:solidFill>
                  <a:schemeClr val="tx1"/>
                </a:solidFill>
                <a:latin typeface="Book Antiqua" panose="02040602050305030304" pitchFamily="18" charset="0"/>
              </a:rPr>
              <a:t>Oyuna </a:t>
            </a:r>
            <a:r>
              <a:rPr lang="tr-TR" sz="2000" dirty="0">
                <a:solidFill>
                  <a:srgbClr val="FF0000"/>
                </a:solidFill>
                <a:latin typeface="Book Antiqua" panose="02040602050305030304" pitchFamily="18" charset="0"/>
              </a:rPr>
              <a:t>ne </a:t>
            </a:r>
            <a:r>
              <a:rPr lang="tr-TR" sz="2000" dirty="0" smtClean="0">
                <a:solidFill>
                  <a:srgbClr val="FF0000"/>
                </a:solidFill>
                <a:latin typeface="Book Antiqua" panose="02040602050305030304" pitchFamily="18" charset="0"/>
              </a:rPr>
              <a:t>zaman, </a:t>
            </a:r>
            <a:r>
              <a:rPr lang="tr-TR" sz="2000" dirty="0">
                <a:solidFill>
                  <a:srgbClr val="FF0000"/>
                </a:solidFill>
                <a:latin typeface="Book Antiqua" panose="02040602050305030304" pitchFamily="18" charset="0"/>
              </a:rPr>
              <a:t>ne kadar süre </a:t>
            </a:r>
            <a:r>
              <a:rPr lang="tr-TR" sz="2000" dirty="0">
                <a:solidFill>
                  <a:schemeClr val="tx1"/>
                </a:solidFill>
                <a:latin typeface="Book Antiqua" panose="02040602050305030304" pitchFamily="18" charset="0"/>
              </a:rPr>
              <a:t>ve </a:t>
            </a:r>
            <a:r>
              <a:rPr lang="tr-TR" sz="2000" dirty="0">
                <a:solidFill>
                  <a:srgbClr val="FF0000"/>
                </a:solidFill>
                <a:latin typeface="Book Antiqua" panose="02040602050305030304" pitchFamily="18" charset="0"/>
              </a:rPr>
              <a:t>nasıl</a:t>
            </a:r>
            <a:r>
              <a:rPr lang="tr-TR" sz="2000" dirty="0">
                <a:solidFill>
                  <a:schemeClr val="tx1"/>
                </a:solidFill>
                <a:latin typeface="Book Antiqua" panose="02040602050305030304" pitchFamily="18" charset="0"/>
              </a:rPr>
              <a:t> müdahale etmeli</a:t>
            </a:r>
            <a:r>
              <a:rPr lang="tr-TR" sz="2000" dirty="0" smtClean="0">
                <a:solidFill>
                  <a:schemeClr val="tx1"/>
                </a:solidFill>
                <a:latin typeface="Book Antiqua" panose="02040602050305030304" pitchFamily="18" charset="0"/>
              </a:rPr>
              <a:t>?</a:t>
            </a:r>
          </a:p>
          <a:p>
            <a:pPr marL="0" lvl="0" indent="0">
              <a:buNone/>
            </a:pPr>
            <a:endParaRPr lang="tr-TR" sz="2000" dirty="0">
              <a:solidFill>
                <a:schemeClr val="tx1"/>
              </a:solidFill>
              <a:latin typeface="Book Antiqua" panose="02040602050305030304" pitchFamily="18" charset="0"/>
            </a:endParaRPr>
          </a:p>
          <a:p>
            <a:pPr lvl="0"/>
            <a:r>
              <a:rPr lang="tr-TR" sz="2000" dirty="0">
                <a:solidFill>
                  <a:srgbClr val="FF0000"/>
                </a:solidFill>
                <a:latin typeface="Book Antiqua" panose="02040602050305030304" pitchFamily="18" charset="0"/>
              </a:rPr>
              <a:t>Ne zaman </a:t>
            </a:r>
            <a:r>
              <a:rPr lang="tr-TR" sz="2000" dirty="0">
                <a:solidFill>
                  <a:schemeClr val="tx1"/>
                </a:solidFill>
                <a:latin typeface="Book Antiqua" panose="02040602050305030304" pitchFamily="18" charset="0"/>
              </a:rPr>
              <a:t>oyuna aktif olarak dahil olmalı?</a:t>
            </a:r>
          </a:p>
          <a:p>
            <a:pPr marL="0" lvl="0" indent="0">
              <a:buNone/>
            </a:pPr>
            <a:endParaRPr lang="tr-TR" dirty="0" smtClean="0">
              <a:solidFill>
                <a:schemeClr val="tx1"/>
              </a:solidFill>
            </a:endParaRPr>
          </a:p>
          <a:p>
            <a:pPr marL="0" indent="0">
              <a:buNone/>
            </a:pPr>
            <a:endParaRPr lang="tr-TR" dirty="0"/>
          </a:p>
          <a:p>
            <a:pPr marL="0" indent="0">
              <a:buNone/>
            </a:pPr>
            <a:endParaRPr lang="en-US" dirty="0" smtClean="0"/>
          </a:p>
        </p:txBody>
      </p:sp>
    </p:spTree>
    <p:extLst>
      <p:ext uri="{BB962C8B-B14F-4D97-AF65-F5344CB8AC3E}">
        <p14:creationId xmlns:p14="http://schemas.microsoft.com/office/powerpoint/2010/main" val="4879891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476672"/>
            <a:ext cx="9149184" cy="936104"/>
          </a:xfrm>
          <a:solidFill>
            <a:schemeClr val="bg1"/>
          </a:solidFill>
        </p:spPr>
        <p:txBody>
          <a:bodyPr>
            <a:noAutofit/>
          </a:bodyPr>
          <a:lstStyle/>
          <a:p>
            <a:pPr algn="ctr"/>
            <a:r>
              <a:rPr lang="tr-TR" sz="2400" b="0" dirty="0" smtClean="0">
                <a:solidFill>
                  <a:srgbClr val="00B0F0"/>
                </a:solidFill>
                <a:effectLst/>
                <a:latin typeface="Book Antiqua" panose="02040602050305030304" pitchFamily="18" charset="0"/>
              </a:rPr>
              <a:t/>
            </a:r>
            <a:br>
              <a:rPr lang="tr-TR" sz="2400" b="0" dirty="0" smtClean="0">
                <a:solidFill>
                  <a:srgbClr val="00B0F0"/>
                </a:solidFill>
                <a:effectLst/>
                <a:latin typeface="Book Antiqua" panose="02040602050305030304" pitchFamily="18" charset="0"/>
              </a:rPr>
            </a:br>
            <a:r>
              <a:rPr lang="tr-TR" sz="2400" b="0" dirty="0">
                <a:solidFill>
                  <a:srgbClr val="00B0F0"/>
                </a:solidFill>
                <a:effectLst/>
                <a:latin typeface="Book Antiqua" panose="02040602050305030304" pitchFamily="18" charset="0"/>
              </a:rPr>
              <a:t/>
            </a:r>
            <a:br>
              <a:rPr lang="tr-TR" sz="2400" b="0" dirty="0">
                <a:solidFill>
                  <a:srgbClr val="00B0F0"/>
                </a:solidFill>
                <a:effectLst/>
                <a:latin typeface="Book Antiqua" panose="02040602050305030304" pitchFamily="18" charset="0"/>
              </a:rPr>
            </a:br>
            <a:r>
              <a:rPr lang="tr-TR" sz="2400" b="0" dirty="0" smtClean="0">
                <a:solidFill>
                  <a:srgbClr val="00B0F0"/>
                </a:solidFill>
                <a:effectLst/>
                <a:latin typeface="Book Antiqua" panose="02040602050305030304" pitchFamily="18" charset="0"/>
              </a:rPr>
              <a:t>Dikkat </a:t>
            </a:r>
            <a:r>
              <a:rPr lang="tr-TR" sz="2400" b="0" dirty="0">
                <a:solidFill>
                  <a:srgbClr val="00B0F0"/>
                </a:solidFill>
                <a:effectLst/>
                <a:latin typeface="Book Antiqua" panose="02040602050305030304" pitchFamily="18" charset="0"/>
              </a:rPr>
              <a:t>edilmesi Gereken Detaylar</a:t>
            </a:r>
            <a:br>
              <a:rPr lang="tr-TR" sz="2400" b="0" dirty="0">
                <a:solidFill>
                  <a:srgbClr val="00B0F0"/>
                </a:solidFill>
                <a:effectLst/>
                <a:latin typeface="Book Antiqua" panose="02040602050305030304" pitchFamily="18" charset="0"/>
              </a:rPr>
            </a:br>
            <a:r>
              <a:rPr lang="tr-TR" sz="2400" b="0" dirty="0">
                <a:solidFill>
                  <a:srgbClr val="00B0F0"/>
                </a:solidFill>
                <a:effectLst/>
                <a:latin typeface="Book Antiqua" panose="02040602050305030304" pitchFamily="18" charset="0"/>
              </a:rPr>
              <a:t> </a:t>
            </a:r>
            <a:br>
              <a:rPr lang="tr-TR" sz="2400" b="0" dirty="0">
                <a:solidFill>
                  <a:srgbClr val="00B0F0"/>
                </a:solidFill>
                <a:effectLst/>
                <a:latin typeface="Book Antiqua" panose="02040602050305030304" pitchFamily="18" charset="0"/>
              </a:rPr>
            </a:br>
            <a:endParaRPr lang="en-US" sz="2400" b="0" dirty="0">
              <a:solidFill>
                <a:srgbClr val="00B0F0"/>
              </a:solidFill>
              <a:latin typeface="Book Antiqua" panose="02040602050305030304" pitchFamily="18" charset="0"/>
            </a:endParaRPr>
          </a:p>
        </p:txBody>
      </p:sp>
      <p:sp>
        <p:nvSpPr>
          <p:cNvPr id="5" name="Content Placeholder 4"/>
          <p:cNvSpPr>
            <a:spLocks noGrp="1"/>
          </p:cNvSpPr>
          <p:nvPr>
            <p:ph idx="1"/>
          </p:nvPr>
        </p:nvSpPr>
        <p:spPr>
          <a:xfrm>
            <a:off x="0" y="1412776"/>
            <a:ext cx="9144000" cy="5445224"/>
          </a:xfrm>
          <a:solidFill>
            <a:schemeClr val="bg1"/>
          </a:solidFill>
        </p:spPr>
        <p:txBody>
          <a:bodyPr>
            <a:normAutofit fontScale="92500" lnSpcReduction="10000"/>
          </a:bodyPr>
          <a:lstStyle/>
          <a:p>
            <a:pPr lvl="0"/>
            <a:endParaRPr lang="tr-TR" sz="2000" dirty="0" smtClean="0">
              <a:solidFill>
                <a:schemeClr val="tx1"/>
              </a:solidFill>
              <a:latin typeface="Book Antiqua" panose="02040602050305030304" pitchFamily="18" charset="0"/>
            </a:endParaRPr>
          </a:p>
          <a:p>
            <a:pPr lvl="0"/>
            <a:r>
              <a:rPr lang="tr-TR" sz="2400" dirty="0" smtClean="0">
                <a:solidFill>
                  <a:schemeClr val="tx1"/>
                </a:solidFill>
                <a:latin typeface="Book Antiqua" panose="02040602050305030304" pitchFamily="18" charset="0"/>
              </a:rPr>
              <a:t>Çocuk </a:t>
            </a:r>
            <a:r>
              <a:rPr lang="tr-TR" sz="2400" dirty="0">
                <a:solidFill>
                  <a:srgbClr val="FF0000"/>
                </a:solidFill>
                <a:latin typeface="Book Antiqua" panose="02040602050305030304" pitchFamily="18" charset="0"/>
              </a:rPr>
              <a:t>yalnız</a:t>
            </a:r>
            <a:r>
              <a:rPr lang="tr-TR" sz="2400" dirty="0">
                <a:solidFill>
                  <a:schemeClr val="tx1"/>
                </a:solidFill>
                <a:latin typeface="Book Antiqua" panose="02040602050305030304" pitchFamily="18" charset="0"/>
              </a:rPr>
              <a:t> mı yoksa başka </a:t>
            </a:r>
            <a:r>
              <a:rPr lang="tr-TR" sz="2400" dirty="0">
                <a:solidFill>
                  <a:srgbClr val="FF0000"/>
                </a:solidFill>
                <a:latin typeface="Book Antiqua" panose="02040602050305030304" pitchFamily="18" charset="0"/>
              </a:rPr>
              <a:t>çocuklarla birlikte </a:t>
            </a:r>
            <a:r>
              <a:rPr lang="tr-TR" sz="2400" dirty="0">
                <a:solidFill>
                  <a:schemeClr val="tx1"/>
                </a:solidFill>
                <a:latin typeface="Book Antiqua" panose="02040602050305030304" pitchFamily="18" charset="0"/>
              </a:rPr>
              <a:t>mi oynuyor?</a:t>
            </a:r>
          </a:p>
          <a:p>
            <a:pPr lvl="0"/>
            <a:r>
              <a:rPr lang="tr-TR" sz="2400" dirty="0">
                <a:solidFill>
                  <a:schemeClr val="tx1"/>
                </a:solidFill>
                <a:latin typeface="Book Antiqua" panose="02040602050305030304" pitchFamily="18" charset="0"/>
              </a:rPr>
              <a:t>Oyun </a:t>
            </a:r>
            <a:r>
              <a:rPr lang="tr-TR" sz="2400" dirty="0">
                <a:solidFill>
                  <a:srgbClr val="FF0000"/>
                </a:solidFill>
                <a:latin typeface="Book Antiqua" panose="02040602050305030304" pitchFamily="18" charset="0"/>
              </a:rPr>
              <a:t>hangi merkez</a:t>
            </a:r>
            <a:r>
              <a:rPr lang="tr-TR" sz="2400" dirty="0">
                <a:solidFill>
                  <a:schemeClr val="tx1"/>
                </a:solidFill>
                <a:latin typeface="Book Antiqua" panose="02040602050305030304" pitchFamily="18" charset="0"/>
              </a:rPr>
              <a:t>de oynanmaktadır?</a:t>
            </a:r>
          </a:p>
          <a:p>
            <a:pPr lvl="0"/>
            <a:r>
              <a:rPr lang="tr-TR" sz="2400" dirty="0">
                <a:solidFill>
                  <a:schemeClr val="tx1"/>
                </a:solidFill>
                <a:latin typeface="Book Antiqua" panose="02040602050305030304" pitchFamily="18" charset="0"/>
              </a:rPr>
              <a:t>Oyunu </a:t>
            </a:r>
            <a:r>
              <a:rPr lang="tr-TR" sz="2400" dirty="0">
                <a:solidFill>
                  <a:srgbClr val="FF0000"/>
                </a:solidFill>
                <a:latin typeface="Book Antiqua" panose="02040602050305030304" pitchFamily="18" charset="0"/>
              </a:rPr>
              <a:t>kim </a:t>
            </a:r>
            <a:r>
              <a:rPr lang="tr-TR" sz="2400" dirty="0">
                <a:solidFill>
                  <a:schemeClr val="tx1"/>
                </a:solidFill>
                <a:latin typeface="Book Antiqua" panose="02040602050305030304" pitchFamily="18" charset="0"/>
              </a:rPr>
              <a:t>başlattı? Çocuk var olan oyuna dahil olduysa, </a:t>
            </a:r>
            <a:r>
              <a:rPr lang="tr-TR" sz="2400" dirty="0">
                <a:solidFill>
                  <a:srgbClr val="FF0000"/>
                </a:solidFill>
                <a:latin typeface="Book Antiqua" panose="02040602050305030304" pitchFamily="18" charset="0"/>
              </a:rPr>
              <a:t>oyuna dahil olmak</a:t>
            </a:r>
            <a:r>
              <a:rPr lang="tr-TR" sz="2400" dirty="0">
                <a:solidFill>
                  <a:schemeClr val="tx1"/>
                </a:solidFill>
                <a:latin typeface="Book Antiqua" panose="02040602050305030304" pitchFamily="18" charset="0"/>
              </a:rPr>
              <a:t> için neler yaptı?</a:t>
            </a:r>
          </a:p>
          <a:p>
            <a:pPr lvl="0"/>
            <a:r>
              <a:rPr lang="tr-TR" sz="2400" dirty="0">
                <a:solidFill>
                  <a:schemeClr val="tx1"/>
                </a:solidFill>
                <a:latin typeface="Book Antiqua" panose="02040602050305030304" pitchFamily="18" charset="0"/>
              </a:rPr>
              <a:t>Çocuk </a:t>
            </a:r>
            <a:r>
              <a:rPr lang="tr-TR" sz="2400" dirty="0">
                <a:solidFill>
                  <a:srgbClr val="FF0000"/>
                </a:solidFill>
                <a:latin typeface="Book Antiqua" panose="02040602050305030304" pitchFamily="18" charset="0"/>
              </a:rPr>
              <a:t>kimlerle</a:t>
            </a:r>
            <a:r>
              <a:rPr lang="tr-TR" sz="2400" dirty="0">
                <a:solidFill>
                  <a:schemeClr val="tx1"/>
                </a:solidFill>
                <a:latin typeface="Book Antiqua" panose="02040602050305030304" pitchFamily="18" charset="0"/>
              </a:rPr>
              <a:t> oynamaktadır?</a:t>
            </a:r>
          </a:p>
          <a:p>
            <a:pPr lvl="0"/>
            <a:r>
              <a:rPr lang="tr-TR" sz="2400" dirty="0">
                <a:solidFill>
                  <a:schemeClr val="tx1"/>
                </a:solidFill>
                <a:latin typeface="Book Antiqua" panose="02040602050305030304" pitchFamily="18" charset="0"/>
              </a:rPr>
              <a:t>Çocuğun oyundaki </a:t>
            </a:r>
            <a:r>
              <a:rPr lang="tr-TR" sz="2400" dirty="0">
                <a:solidFill>
                  <a:srgbClr val="FF0000"/>
                </a:solidFill>
                <a:latin typeface="Book Antiqua" panose="02040602050305030304" pitchFamily="18" charset="0"/>
              </a:rPr>
              <a:t>rolü</a:t>
            </a:r>
            <a:r>
              <a:rPr lang="tr-TR" sz="2400" dirty="0">
                <a:solidFill>
                  <a:schemeClr val="tx1"/>
                </a:solidFill>
                <a:latin typeface="Book Antiqua" panose="02040602050305030304" pitchFamily="18" charset="0"/>
              </a:rPr>
              <a:t> nedir?</a:t>
            </a:r>
          </a:p>
          <a:p>
            <a:pPr lvl="0"/>
            <a:r>
              <a:rPr lang="tr-TR" sz="2400" dirty="0">
                <a:solidFill>
                  <a:schemeClr val="tx1"/>
                </a:solidFill>
                <a:latin typeface="Book Antiqua" panose="02040602050305030304" pitchFamily="18" charset="0"/>
              </a:rPr>
              <a:t>Oyunda </a:t>
            </a:r>
            <a:r>
              <a:rPr lang="tr-TR" sz="2400" dirty="0">
                <a:solidFill>
                  <a:srgbClr val="FF0000"/>
                </a:solidFill>
                <a:latin typeface="Book Antiqua" panose="02040602050305030304" pitchFamily="18" charset="0"/>
              </a:rPr>
              <a:t>geçen olaylar, davranışlar, mimikler </a:t>
            </a:r>
            <a:r>
              <a:rPr lang="tr-TR" sz="2400" dirty="0">
                <a:solidFill>
                  <a:schemeClr val="tx1"/>
                </a:solidFill>
                <a:latin typeface="Book Antiqua" panose="02040602050305030304" pitchFamily="18" charset="0"/>
              </a:rPr>
              <a:t>nelerdir?</a:t>
            </a:r>
          </a:p>
          <a:p>
            <a:pPr lvl="0"/>
            <a:r>
              <a:rPr lang="tr-TR" sz="2400" dirty="0">
                <a:solidFill>
                  <a:schemeClr val="tx1"/>
                </a:solidFill>
                <a:latin typeface="Book Antiqua" panose="02040602050305030304" pitchFamily="18" charset="0"/>
              </a:rPr>
              <a:t>Çocuk </a:t>
            </a:r>
            <a:r>
              <a:rPr lang="tr-TR" sz="2400" dirty="0">
                <a:solidFill>
                  <a:srgbClr val="FF0000"/>
                </a:solidFill>
                <a:latin typeface="Book Antiqua" panose="02040602050305030304" pitchFamily="18" charset="0"/>
              </a:rPr>
              <a:t>hangi nesneleri</a:t>
            </a:r>
            <a:r>
              <a:rPr lang="tr-TR" sz="2400" dirty="0">
                <a:solidFill>
                  <a:schemeClr val="tx1"/>
                </a:solidFill>
                <a:latin typeface="Book Antiqua" panose="02040602050305030304" pitchFamily="18" charset="0"/>
              </a:rPr>
              <a:t> ve nasıl </a:t>
            </a:r>
            <a:r>
              <a:rPr lang="tr-TR" sz="2400" dirty="0">
                <a:solidFill>
                  <a:srgbClr val="FF0000"/>
                </a:solidFill>
                <a:latin typeface="Book Antiqua" panose="02040602050305030304" pitchFamily="18" charset="0"/>
              </a:rPr>
              <a:t>kullanmaktadır</a:t>
            </a:r>
            <a:r>
              <a:rPr lang="tr-TR" sz="2400" dirty="0">
                <a:solidFill>
                  <a:schemeClr val="tx1"/>
                </a:solidFill>
                <a:latin typeface="Book Antiqua" panose="02040602050305030304" pitchFamily="18" charset="0"/>
              </a:rPr>
              <a:t>?</a:t>
            </a:r>
          </a:p>
          <a:p>
            <a:pPr lvl="0"/>
            <a:r>
              <a:rPr lang="tr-TR" sz="2400" dirty="0">
                <a:solidFill>
                  <a:schemeClr val="tx1"/>
                </a:solidFill>
                <a:latin typeface="Book Antiqua" panose="02040602050305030304" pitchFamily="18" charset="0"/>
              </a:rPr>
              <a:t>Çocuk </a:t>
            </a:r>
            <a:r>
              <a:rPr lang="tr-TR" sz="2400" dirty="0">
                <a:solidFill>
                  <a:srgbClr val="FF0000"/>
                </a:solidFill>
                <a:latin typeface="Book Antiqua" panose="02040602050305030304" pitchFamily="18" charset="0"/>
              </a:rPr>
              <a:t>nesneleri sembolik olarak kullanabiliyor </a:t>
            </a:r>
            <a:r>
              <a:rPr lang="tr-TR" sz="2400" dirty="0">
                <a:solidFill>
                  <a:schemeClr val="tx1"/>
                </a:solidFill>
                <a:latin typeface="Book Antiqua" panose="02040602050305030304" pitchFamily="18" charset="0"/>
              </a:rPr>
              <a:t>mu?</a:t>
            </a:r>
          </a:p>
          <a:p>
            <a:pPr lvl="0"/>
            <a:r>
              <a:rPr lang="tr-TR" sz="2400" dirty="0">
                <a:solidFill>
                  <a:schemeClr val="tx1"/>
                </a:solidFill>
                <a:latin typeface="Book Antiqua" panose="02040602050305030304" pitchFamily="18" charset="0"/>
              </a:rPr>
              <a:t>Çocuğun oyun sürecinde arkadaşlarına karşı </a:t>
            </a:r>
            <a:r>
              <a:rPr lang="tr-TR" sz="2400" dirty="0">
                <a:solidFill>
                  <a:srgbClr val="FF0000"/>
                </a:solidFill>
                <a:latin typeface="Book Antiqua" panose="02040602050305030304" pitchFamily="18" charset="0"/>
              </a:rPr>
              <a:t>tutumu</a:t>
            </a:r>
            <a:r>
              <a:rPr lang="tr-TR" sz="2400" dirty="0">
                <a:solidFill>
                  <a:schemeClr val="tx1"/>
                </a:solidFill>
                <a:latin typeface="Book Antiqua" panose="02040602050305030304" pitchFamily="18" charset="0"/>
              </a:rPr>
              <a:t> ve </a:t>
            </a:r>
            <a:r>
              <a:rPr lang="tr-TR" sz="2400" dirty="0">
                <a:solidFill>
                  <a:srgbClr val="FF0000"/>
                </a:solidFill>
                <a:latin typeface="Book Antiqua" panose="02040602050305030304" pitchFamily="18" charset="0"/>
              </a:rPr>
              <a:t>ses tonu </a:t>
            </a:r>
            <a:r>
              <a:rPr lang="tr-TR" sz="2400" dirty="0">
                <a:solidFill>
                  <a:schemeClr val="tx1"/>
                </a:solidFill>
                <a:latin typeface="Book Antiqua" panose="02040602050305030304" pitchFamily="18" charset="0"/>
              </a:rPr>
              <a:t>nasıl?</a:t>
            </a:r>
          </a:p>
          <a:p>
            <a:pPr lvl="0"/>
            <a:r>
              <a:rPr lang="tr-TR" sz="2400" dirty="0">
                <a:solidFill>
                  <a:schemeClr val="tx1"/>
                </a:solidFill>
                <a:latin typeface="Book Antiqua" panose="02040602050305030304" pitchFamily="18" charset="0"/>
              </a:rPr>
              <a:t>Çocuk oyunda </a:t>
            </a:r>
            <a:r>
              <a:rPr lang="tr-TR" sz="2400" dirty="0">
                <a:solidFill>
                  <a:srgbClr val="FF0000"/>
                </a:solidFill>
                <a:latin typeface="Book Antiqua" panose="02040602050305030304" pitchFamily="18" charset="0"/>
              </a:rPr>
              <a:t>ne kadar süre </a:t>
            </a:r>
            <a:r>
              <a:rPr lang="tr-TR" sz="2400" dirty="0">
                <a:solidFill>
                  <a:schemeClr val="tx1"/>
                </a:solidFill>
                <a:latin typeface="Book Antiqua" panose="02040602050305030304" pitchFamily="18" charset="0"/>
              </a:rPr>
              <a:t>kaldı?</a:t>
            </a:r>
          </a:p>
          <a:p>
            <a:pPr lvl="0"/>
            <a:r>
              <a:rPr lang="tr-TR" sz="2400" dirty="0">
                <a:solidFill>
                  <a:schemeClr val="tx1"/>
                </a:solidFill>
                <a:latin typeface="Book Antiqua" panose="02040602050305030304" pitchFamily="18" charset="0"/>
              </a:rPr>
              <a:t>Oyun </a:t>
            </a:r>
            <a:r>
              <a:rPr lang="tr-TR" sz="2400" dirty="0">
                <a:solidFill>
                  <a:srgbClr val="FF0000"/>
                </a:solidFill>
                <a:latin typeface="Book Antiqua" panose="02040602050305030304" pitchFamily="18" charset="0"/>
              </a:rPr>
              <a:t>nasıl sonlandı</a:t>
            </a:r>
            <a:r>
              <a:rPr lang="tr-TR" sz="2400" dirty="0">
                <a:solidFill>
                  <a:schemeClr val="tx1"/>
                </a:solidFill>
                <a:latin typeface="Book Antiqua" panose="02040602050305030304" pitchFamily="18" charset="0"/>
              </a:rPr>
              <a:t>? Çocuk oyun bitmeden ayrıldıysa nasıl ayrıldı?</a:t>
            </a:r>
          </a:p>
          <a:p>
            <a:pPr lvl="0"/>
            <a:endParaRPr lang="tr-TR" sz="2000" dirty="0" smtClean="0">
              <a:solidFill>
                <a:schemeClr val="tx1"/>
              </a:solidFill>
              <a:latin typeface="Book Antiqua" panose="02040602050305030304" pitchFamily="18" charset="0"/>
            </a:endParaRPr>
          </a:p>
        </p:txBody>
      </p:sp>
    </p:spTree>
    <p:extLst>
      <p:ext uri="{BB962C8B-B14F-4D97-AF65-F5344CB8AC3E}">
        <p14:creationId xmlns:p14="http://schemas.microsoft.com/office/powerpoint/2010/main" val="15452060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Ören, M. </a:t>
            </a:r>
            <a:r>
              <a:rPr lang="tr-TR" smtClean="0"/>
              <a:t>(2011). </a:t>
            </a:r>
            <a:r>
              <a:rPr lang="tr-TR" dirty="0" smtClean="0"/>
              <a:t>Oyun temelli değerlendirme.  M. Ören ve </a:t>
            </a:r>
            <a:r>
              <a:rPr lang="tr-TR" dirty="0" err="1" smtClean="0"/>
              <a:t>A.A.Ceyhan</a:t>
            </a:r>
            <a:r>
              <a:rPr lang="tr-TR" dirty="0" smtClean="0"/>
              <a:t> (Ed.). Çocuğu tanıma teknikleri. Eskişehir: Anadolu Üniversitesi </a:t>
            </a:r>
            <a:r>
              <a:rPr lang="tr-TR" dirty="0" err="1" smtClean="0"/>
              <a:t>Açıköğretim</a:t>
            </a:r>
            <a:r>
              <a:rPr lang="tr-TR" dirty="0" smtClean="0"/>
              <a:t> Yayınları</a:t>
            </a:r>
            <a:endParaRPr lang="tr-TR" dirty="0"/>
          </a:p>
        </p:txBody>
      </p:sp>
    </p:spTree>
    <p:extLst>
      <p:ext uri="{BB962C8B-B14F-4D97-AF65-F5344CB8AC3E}">
        <p14:creationId xmlns:p14="http://schemas.microsoft.com/office/powerpoint/2010/main" val="239186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dirty="0" smtClean="0">
                <a:solidFill>
                  <a:schemeClr val="tx1"/>
                </a:solidFill>
              </a:rPr>
              <a:t>Oyun</a:t>
            </a:r>
            <a:r>
              <a:rPr lang="tr-TR" dirty="0" smtClean="0"/>
              <a:t> </a:t>
            </a:r>
            <a:endParaRPr lang="en-US" dirty="0"/>
          </a:p>
        </p:txBody>
      </p:sp>
      <p:sp>
        <p:nvSpPr>
          <p:cNvPr id="3" name="Content Placeholder 2"/>
          <p:cNvSpPr>
            <a:spLocks noGrp="1"/>
          </p:cNvSpPr>
          <p:nvPr>
            <p:ph idx="1"/>
          </p:nvPr>
        </p:nvSpPr>
        <p:spPr>
          <a:xfrm>
            <a:off x="0" y="1196752"/>
            <a:ext cx="8686800" cy="4997363"/>
          </a:xfrm>
        </p:spPr>
        <p:txBody>
          <a:bodyPr/>
          <a:lstStyle/>
          <a:p>
            <a:pPr algn="just"/>
            <a:endParaRPr lang="en-US" dirty="0" smtClean="0"/>
          </a:p>
          <a:p>
            <a:pPr algn="just"/>
            <a:r>
              <a:rPr lang="tr-TR" dirty="0" smtClean="0">
                <a:solidFill>
                  <a:schemeClr val="tx1"/>
                </a:solidFill>
                <a:latin typeface="Book Antiqua" panose="02040602050305030304" pitchFamily="18" charset="0"/>
                <a:cs typeface="Times New Roman" panose="02020603050405020304" pitchFamily="18" charset="0"/>
              </a:rPr>
              <a:t>Öğretmene, çocuğun </a:t>
            </a:r>
            <a:r>
              <a:rPr lang="tr-TR" dirty="0" smtClean="0">
                <a:solidFill>
                  <a:srgbClr val="FF0000"/>
                </a:solidFill>
                <a:latin typeface="Book Antiqua" panose="02040602050305030304" pitchFamily="18" charset="0"/>
                <a:cs typeface="Times New Roman" panose="02020603050405020304" pitchFamily="18" charset="0"/>
              </a:rPr>
              <a:t>dünyayı nasıl algıladığını</a:t>
            </a:r>
            <a:r>
              <a:rPr lang="tr-TR" dirty="0" smtClean="0">
                <a:latin typeface="Book Antiqua" panose="02040602050305030304" pitchFamily="18" charset="0"/>
                <a:cs typeface="Times New Roman" panose="02020603050405020304" pitchFamily="18" charset="0"/>
              </a:rPr>
              <a:t>, </a:t>
            </a:r>
            <a:r>
              <a:rPr lang="tr-TR" dirty="0" smtClean="0">
                <a:solidFill>
                  <a:srgbClr val="FF0000"/>
                </a:solidFill>
                <a:latin typeface="Book Antiqua" panose="02040602050305030304" pitchFamily="18" charset="0"/>
                <a:cs typeface="Times New Roman" panose="02020603050405020304" pitchFamily="18" charset="0"/>
              </a:rPr>
              <a:t>duygularını</a:t>
            </a:r>
            <a:r>
              <a:rPr lang="tr-TR" dirty="0" smtClean="0">
                <a:latin typeface="Book Antiqua" panose="02040602050305030304" pitchFamily="18" charset="0"/>
                <a:cs typeface="Times New Roman" panose="02020603050405020304" pitchFamily="18" charset="0"/>
              </a:rPr>
              <a:t>, </a:t>
            </a:r>
            <a:r>
              <a:rPr lang="tr-TR" dirty="0" smtClean="0">
                <a:solidFill>
                  <a:srgbClr val="FF0000"/>
                </a:solidFill>
                <a:latin typeface="Book Antiqua" panose="02040602050305030304" pitchFamily="18" charset="0"/>
                <a:cs typeface="Times New Roman" panose="02020603050405020304" pitchFamily="18" charset="0"/>
              </a:rPr>
              <a:t>arkadaş ilişkilerini</a:t>
            </a:r>
            <a:r>
              <a:rPr lang="tr-TR" dirty="0" smtClean="0">
                <a:latin typeface="Book Antiqua" panose="02040602050305030304" pitchFamily="18" charset="0"/>
                <a:cs typeface="Times New Roman" panose="02020603050405020304" pitchFamily="18" charset="0"/>
              </a:rPr>
              <a:t>, </a:t>
            </a:r>
            <a:r>
              <a:rPr lang="tr-TR" dirty="0" smtClean="0">
                <a:solidFill>
                  <a:srgbClr val="FF0000"/>
                </a:solidFill>
                <a:latin typeface="Book Antiqua" panose="02040602050305030304" pitchFamily="18" charset="0"/>
                <a:cs typeface="Times New Roman" panose="02020603050405020304" pitchFamily="18" charset="0"/>
              </a:rPr>
              <a:t>ilgilerini</a:t>
            </a:r>
            <a:r>
              <a:rPr lang="tr-TR" dirty="0" smtClean="0">
                <a:latin typeface="Book Antiqua" panose="02040602050305030304" pitchFamily="18" charset="0"/>
                <a:cs typeface="Times New Roman" panose="02020603050405020304" pitchFamily="18" charset="0"/>
              </a:rPr>
              <a:t>, </a:t>
            </a:r>
            <a:r>
              <a:rPr lang="tr-TR" dirty="0" smtClean="0">
                <a:solidFill>
                  <a:srgbClr val="FF0000"/>
                </a:solidFill>
                <a:latin typeface="Book Antiqua" panose="02040602050305030304" pitchFamily="18" charset="0"/>
                <a:cs typeface="Times New Roman" panose="02020603050405020304" pitchFamily="18" charset="0"/>
              </a:rPr>
              <a:t>güçlü</a:t>
            </a:r>
            <a:r>
              <a:rPr lang="tr-TR" dirty="0" smtClean="0">
                <a:latin typeface="Book Antiqua" panose="02040602050305030304" pitchFamily="18" charset="0"/>
                <a:cs typeface="Times New Roman" panose="02020603050405020304" pitchFamily="18" charset="0"/>
              </a:rPr>
              <a:t> </a:t>
            </a:r>
            <a:r>
              <a:rPr lang="tr-TR" dirty="0" smtClean="0">
                <a:solidFill>
                  <a:schemeClr val="tx1"/>
                </a:solidFill>
                <a:latin typeface="Book Antiqua" panose="02040602050305030304" pitchFamily="18" charset="0"/>
                <a:cs typeface="Times New Roman" panose="02020603050405020304" pitchFamily="18" charset="0"/>
              </a:rPr>
              <a:t>ve </a:t>
            </a:r>
            <a:r>
              <a:rPr lang="tr-TR" dirty="0" smtClean="0">
                <a:solidFill>
                  <a:srgbClr val="FF0000"/>
                </a:solidFill>
                <a:latin typeface="Book Antiqua" panose="02040602050305030304" pitchFamily="18" charset="0"/>
                <a:cs typeface="Times New Roman" panose="02020603050405020304" pitchFamily="18" charset="0"/>
              </a:rPr>
              <a:t>geliştirilmesi gerekli </a:t>
            </a:r>
            <a:r>
              <a:rPr lang="tr-TR" dirty="0" smtClean="0">
                <a:solidFill>
                  <a:schemeClr val="tx1"/>
                </a:solidFill>
                <a:latin typeface="Book Antiqua" panose="02040602050305030304" pitchFamily="18" charset="0"/>
                <a:cs typeface="Times New Roman" panose="02020603050405020304" pitchFamily="18" charset="0"/>
              </a:rPr>
              <a:t>yönlerini anlamak için fırsat sunar.</a:t>
            </a:r>
          </a:p>
          <a:p>
            <a:pPr algn="just"/>
            <a:r>
              <a:rPr lang="tr-TR" dirty="0" smtClean="0">
                <a:solidFill>
                  <a:schemeClr val="tx1"/>
                </a:solidFill>
                <a:latin typeface="Book Antiqua" panose="02040602050305030304" pitchFamily="18" charset="0"/>
                <a:cs typeface="Times New Roman" panose="02020603050405020304" pitchFamily="18" charset="0"/>
              </a:rPr>
              <a:t>Çocukların</a:t>
            </a:r>
            <a:r>
              <a:rPr lang="tr-TR" dirty="0" smtClean="0">
                <a:latin typeface="Book Antiqua" panose="02040602050305030304" pitchFamily="18" charset="0"/>
                <a:cs typeface="Times New Roman" panose="02020603050405020304" pitchFamily="18" charset="0"/>
              </a:rPr>
              <a:t> </a:t>
            </a:r>
            <a:r>
              <a:rPr lang="tr-TR" dirty="0" smtClean="0">
                <a:solidFill>
                  <a:srgbClr val="FF0000"/>
                </a:solidFill>
                <a:latin typeface="Book Antiqua" panose="02040602050305030304" pitchFamily="18" charset="0"/>
                <a:cs typeface="Times New Roman" panose="02020603050405020304" pitchFamily="18" charset="0"/>
              </a:rPr>
              <a:t>problem çözme süreçlerini </a:t>
            </a:r>
            <a:r>
              <a:rPr lang="tr-TR" dirty="0" smtClean="0">
                <a:solidFill>
                  <a:schemeClr val="tx1"/>
                </a:solidFill>
                <a:latin typeface="Book Antiqua" panose="02040602050305030304" pitchFamily="18" charset="0"/>
                <a:cs typeface="Times New Roman" panose="02020603050405020304" pitchFamily="18" charset="0"/>
              </a:rPr>
              <a:t>görmek ve çocuğu değerlendirmek için </a:t>
            </a:r>
            <a:r>
              <a:rPr lang="tr-TR" dirty="0" smtClean="0">
                <a:solidFill>
                  <a:srgbClr val="FF0000"/>
                </a:solidFill>
                <a:latin typeface="Book Antiqua" panose="02040602050305030304" pitchFamily="18" charset="0"/>
                <a:cs typeface="Times New Roman" panose="02020603050405020304" pitchFamily="18" charset="0"/>
              </a:rPr>
              <a:t>en uygun zamanı </a:t>
            </a:r>
            <a:r>
              <a:rPr lang="tr-TR" dirty="0" smtClean="0">
                <a:solidFill>
                  <a:schemeClr val="tx1"/>
                </a:solidFill>
                <a:latin typeface="Book Antiqua" panose="02040602050305030304" pitchFamily="18" charset="0"/>
                <a:cs typeface="Times New Roman" panose="02020603050405020304" pitchFamily="18" charset="0"/>
              </a:rPr>
              <a:t>ve </a:t>
            </a:r>
            <a:r>
              <a:rPr lang="tr-TR" dirty="0" smtClean="0">
                <a:solidFill>
                  <a:srgbClr val="FF0000"/>
                </a:solidFill>
                <a:latin typeface="Book Antiqua" panose="02040602050305030304" pitchFamily="18" charset="0"/>
                <a:cs typeface="Times New Roman" panose="02020603050405020304" pitchFamily="18" charset="0"/>
              </a:rPr>
              <a:t>ortamı </a:t>
            </a:r>
            <a:r>
              <a:rPr lang="tr-TR" dirty="0" smtClean="0">
                <a:solidFill>
                  <a:schemeClr val="tx1"/>
                </a:solidFill>
                <a:latin typeface="Book Antiqua" panose="02040602050305030304" pitchFamily="18" charset="0"/>
                <a:cs typeface="Times New Roman" panose="02020603050405020304" pitchFamily="18" charset="0"/>
              </a:rPr>
              <a:t>sunar.</a:t>
            </a:r>
            <a:r>
              <a:rPr lang="tr-TR" dirty="0" smtClean="0">
                <a:latin typeface="Book Antiqua" panose="02040602050305030304" pitchFamily="18" charset="0"/>
                <a:cs typeface="Times New Roman" panose="02020603050405020304" pitchFamily="18" charset="0"/>
              </a:rPr>
              <a:t> </a:t>
            </a:r>
            <a:endParaRPr lang="tr-TR" dirty="0">
              <a:latin typeface="Book Antiqua" panose="02040602050305030304" pitchFamily="18" charset="0"/>
              <a:cs typeface="Times New Roman" panose="02020603050405020304" pitchFamily="18" charset="0"/>
            </a:endParaRPr>
          </a:p>
          <a:p>
            <a:pPr algn="just"/>
            <a:r>
              <a:rPr lang="tr-TR" dirty="0" smtClean="0">
                <a:solidFill>
                  <a:schemeClr val="tx1"/>
                </a:solidFill>
                <a:latin typeface="Book Antiqua" panose="02040602050305030304" pitchFamily="18" charset="0"/>
                <a:cs typeface="Times New Roman" panose="02020603050405020304" pitchFamily="18" charset="0"/>
              </a:rPr>
              <a:t>Hem bir değerlendirme </a:t>
            </a:r>
            <a:r>
              <a:rPr lang="tr-TR" dirty="0" smtClean="0">
                <a:solidFill>
                  <a:srgbClr val="FF0000"/>
                </a:solidFill>
                <a:latin typeface="Book Antiqua" panose="02040602050305030304" pitchFamily="18" charset="0"/>
                <a:cs typeface="Times New Roman" panose="02020603050405020304" pitchFamily="18" charset="0"/>
              </a:rPr>
              <a:t>aracı</a:t>
            </a:r>
            <a:r>
              <a:rPr lang="tr-TR" dirty="0" smtClean="0">
                <a:latin typeface="Book Antiqua" panose="02040602050305030304" pitchFamily="18" charset="0"/>
                <a:cs typeface="Times New Roman" panose="02020603050405020304" pitchFamily="18" charset="0"/>
              </a:rPr>
              <a:t> </a:t>
            </a:r>
            <a:r>
              <a:rPr lang="tr-TR" dirty="0" smtClean="0">
                <a:solidFill>
                  <a:schemeClr val="tx1"/>
                </a:solidFill>
                <a:latin typeface="Book Antiqua" panose="02040602050305030304" pitchFamily="18" charset="0"/>
                <a:cs typeface="Times New Roman" panose="02020603050405020304" pitchFamily="18" charset="0"/>
              </a:rPr>
              <a:t>hem de bir </a:t>
            </a:r>
            <a:r>
              <a:rPr lang="tr-TR" dirty="0" smtClean="0">
                <a:solidFill>
                  <a:srgbClr val="FF0000"/>
                </a:solidFill>
                <a:latin typeface="Book Antiqua" panose="02040602050305030304" pitchFamily="18" charset="0"/>
                <a:cs typeface="Times New Roman" panose="02020603050405020304" pitchFamily="18" charset="0"/>
              </a:rPr>
              <a:t>etkinlik</a:t>
            </a:r>
            <a:r>
              <a:rPr lang="tr-TR" dirty="0" smtClean="0">
                <a:solidFill>
                  <a:schemeClr val="tx1"/>
                </a:solidFill>
                <a:latin typeface="Book Antiqua" panose="02040602050305030304" pitchFamily="18" charset="0"/>
                <a:cs typeface="Times New Roman" panose="02020603050405020304" pitchFamily="18" charset="0"/>
              </a:rPr>
              <a:t>tir.</a:t>
            </a:r>
          </a:p>
        </p:txBody>
      </p:sp>
    </p:spTree>
    <p:extLst>
      <p:ext uri="{BB962C8B-B14F-4D97-AF65-F5344CB8AC3E}">
        <p14:creationId xmlns:p14="http://schemas.microsoft.com/office/powerpoint/2010/main" val="36696148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dirty="0" smtClean="0">
                <a:solidFill>
                  <a:schemeClr val="tx1"/>
                </a:solidFill>
              </a:rPr>
              <a:t>Duygu Oyunu</a:t>
            </a:r>
            <a:r>
              <a:rPr lang="tr-TR" dirty="0" smtClean="0"/>
              <a:t>  </a:t>
            </a:r>
            <a:endParaRPr lang="en-US" dirty="0"/>
          </a:p>
        </p:txBody>
      </p:sp>
      <p:sp>
        <p:nvSpPr>
          <p:cNvPr id="3" name="Content Placeholder 2"/>
          <p:cNvSpPr>
            <a:spLocks noGrp="1"/>
          </p:cNvSpPr>
          <p:nvPr>
            <p:ph idx="1"/>
          </p:nvPr>
        </p:nvSpPr>
        <p:spPr>
          <a:xfrm>
            <a:off x="0" y="1196752"/>
            <a:ext cx="8686800" cy="4997363"/>
          </a:xfrm>
        </p:spPr>
        <p:txBody>
          <a:bodyPr/>
          <a:lstStyle/>
          <a:p>
            <a:pPr algn="just"/>
            <a:endParaRPr lang="tr-TR" dirty="0" smtClean="0">
              <a:solidFill>
                <a:schemeClr val="tx1"/>
              </a:solidFill>
              <a:latin typeface="Book Antiqua" panose="02040602050305030304" pitchFamily="18" charset="0"/>
            </a:endParaRPr>
          </a:p>
          <a:p>
            <a:pPr algn="just"/>
            <a:r>
              <a:rPr lang="tr-TR" dirty="0" smtClean="0">
                <a:solidFill>
                  <a:schemeClr val="tx1"/>
                </a:solidFill>
                <a:latin typeface="Book Antiqua" panose="02040602050305030304" pitchFamily="18" charset="0"/>
              </a:rPr>
              <a:t>Seçtiğin kart hangi duyguyla ilgili?</a:t>
            </a:r>
          </a:p>
          <a:p>
            <a:pPr algn="just"/>
            <a:r>
              <a:rPr lang="tr-TR" dirty="0" smtClean="0">
                <a:solidFill>
                  <a:schemeClr val="tx1"/>
                </a:solidFill>
                <a:latin typeface="Book Antiqua" panose="02040602050305030304" pitchFamily="18" charset="0"/>
              </a:rPr>
              <a:t>Sen ne zaman…. hissedersin?</a:t>
            </a:r>
          </a:p>
          <a:p>
            <a:pPr algn="just"/>
            <a:endParaRPr lang="en-US" dirty="0" smtClean="0">
              <a:latin typeface="Book Antiqua" panose="02040602050305030304" pitchFamily="18" charset="0"/>
            </a:endParaRPr>
          </a:p>
        </p:txBody>
      </p:sp>
      <p:sp>
        <p:nvSpPr>
          <p:cNvPr id="4" name="5-Nokta Yıldız 3">
            <a:hlinkClick r:id="rId3" action="ppaction://hlinkfile"/>
          </p:cNvPr>
          <p:cNvSpPr/>
          <p:nvPr/>
        </p:nvSpPr>
        <p:spPr>
          <a:xfrm>
            <a:off x="4313764" y="148130"/>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72438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dirty="0" smtClean="0">
                <a:solidFill>
                  <a:schemeClr val="tx1"/>
                </a:solidFill>
              </a:rPr>
              <a:t>Duygu Oyunu</a:t>
            </a:r>
            <a:r>
              <a:rPr lang="tr-TR" dirty="0" smtClean="0"/>
              <a:t>  </a:t>
            </a:r>
            <a:endParaRPr lang="en-US" dirty="0"/>
          </a:p>
        </p:txBody>
      </p:sp>
      <p:sp>
        <p:nvSpPr>
          <p:cNvPr id="3" name="Content Placeholder 2"/>
          <p:cNvSpPr>
            <a:spLocks noGrp="1"/>
          </p:cNvSpPr>
          <p:nvPr>
            <p:ph idx="1"/>
          </p:nvPr>
        </p:nvSpPr>
        <p:spPr>
          <a:xfrm>
            <a:off x="0" y="1196752"/>
            <a:ext cx="8686800" cy="4997363"/>
          </a:xfrm>
        </p:spPr>
        <p:txBody>
          <a:bodyPr/>
          <a:lstStyle/>
          <a:p>
            <a:pPr marL="0" indent="0" algn="just">
              <a:buNone/>
            </a:pPr>
            <a:r>
              <a:rPr lang="tr-TR" dirty="0" smtClean="0">
                <a:solidFill>
                  <a:srgbClr val="FF0000"/>
                </a:solidFill>
                <a:latin typeface="Book Antiqua" panose="02040602050305030304" pitchFamily="18" charset="0"/>
              </a:rPr>
              <a:t>Sizce bu oyunda çocuğu hangi yönlerden değerlendirdim?</a:t>
            </a:r>
            <a:endParaRPr lang="tr-TR" dirty="0">
              <a:latin typeface="Book Antiqua" panose="02040602050305030304" pitchFamily="18" charset="0"/>
            </a:endParaRPr>
          </a:p>
          <a:p>
            <a:pPr algn="just"/>
            <a:r>
              <a:rPr lang="tr-TR" dirty="0" smtClean="0">
                <a:solidFill>
                  <a:schemeClr val="tx1"/>
                </a:solidFill>
                <a:latin typeface="Book Antiqua" panose="02040602050305030304" pitchFamily="18" charset="0"/>
              </a:rPr>
              <a:t>Duyguları tanıyor mu?</a:t>
            </a:r>
          </a:p>
          <a:p>
            <a:pPr algn="just"/>
            <a:r>
              <a:rPr lang="tr-TR" dirty="0" smtClean="0">
                <a:solidFill>
                  <a:schemeClr val="tx1"/>
                </a:solidFill>
                <a:latin typeface="Book Antiqua" panose="02040602050305030304" pitchFamily="18" charset="0"/>
              </a:rPr>
              <a:t>Dikkatini hem müziğe hem de gelen kutuya verebiliyor mu?</a:t>
            </a:r>
          </a:p>
          <a:p>
            <a:pPr algn="just"/>
            <a:r>
              <a:rPr lang="tr-TR" dirty="0" smtClean="0">
                <a:solidFill>
                  <a:schemeClr val="tx1"/>
                </a:solidFill>
                <a:latin typeface="Book Antiqua" panose="02040602050305030304" pitchFamily="18" charset="0"/>
              </a:rPr>
              <a:t>Ritim tutabiliyor mu?</a:t>
            </a:r>
          </a:p>
          <a:p>
            <a:pPr algn="just"/>
            <a:r>
              <a:rPr lang="tr-TR" dirty="0" smtClean="0">
                <a:solidFill>
                  <a:schemeClr val="tx1"/>
                </a:solidFill>
                <a:latin typeface="Book Antiqua" panose="02040602050305030304" pitchFamily="18" charset="0"/>
              </a:rPr>
              <a:t>Yönergeleri yerine getirebiliyor mu?</a:t>
            </a:r>
          </a:p>
          <a:p>
            <a:pPr algn="just"/>
            <a:r>
              <a:rPr lang="tr-TR" dirty="0" smtClean="0">
                <a:solidFill>
                  <a:schemeClr val="tx1"/>
                </a:solidFill>
                <a:latin typeface="Book Antiqua" panose="02040602050305030304" pitchFamily="18" charset="0"/>
              </a:rPr>
              <a:t>Kendini ifade edebiliyor mu?</a:t>
            </a:r>
          </a:p>
          <a:p>
            <a:pPr marL="0" indent="0" algn="just">
              <a:buNone/>
            </a:pPr>
            <a:r>
              <a:rPr lang="tr-TR" dirty="0" smtClean="0">
                <a:solidFill>
                  <a:schemeClr val="tx1"/>
                </a:solidFill>
                <a:latin typeface="Book Antiqua" panose="02040602050305030304" pitchFamily="18" charset="0"/>
              </a:rPr>
              <a:t>( </a:t>
            </a:r>
            <a:r>
              <a:rPr lang="tr-TR" b="1" dirty="0" smtClean="0">
                <a:solidFill>
                  <a:schemeClr val="tx1"/>
                </a:solidFill>
                <a:latin typeface="Book Antiqua" panose="02040602050305030304" pitchFamily="18" charset="0"/>
              </a:rPr>
              <a:t>Oyun çocuğu değerlendirme aracı)</a:t>
            </a:r>
            <a:endParaRPr lang="tr-TR" b="1" dirty="0">
              <a:solidFill>
                <a:schemeClr val="tx1"/>
              </a:solidFill>
              <a:latin typeface="Book Antiqua" panose="02040602050305030304" pitchFamily="18" charset="0"/>
            </a:endParaRPr>
          </a:p>
          <a:p>
            <a:pPr algn="just"/>
            <a:endParaRPr lang="tr-TR" dirty="0" smtClean="0">
              <a:solidFill>
                <a:schemeClr val="tx1"/>
              </a:solidFill>
              <a:latin typeface="Book Antiqua" panose="02040602050305030304" pitchFamily="18" charset="0"/>
            </a:endParaRPr>
          </a:p>
          <a:p>
            <a:pPr algn="just"/>
            <a:endParaRPr lang="en-US" dirty="0" smtClean="0">
              <a:latin typeface="Book Antiqua" panose="02040602050305030304" pitchFamily="18" charset="0"/>
            </a:endParaRPr>
          </a:p>
        </p:txBody>
      </p:sp>
    </p:spTree>
    <p:extLst>
      <p:ext uri="{BB962C8B-B14F-4D97-AF65-F5344CB8AC3E}">
        <p14:creationId xmlns:p14="http://schemas.microsoft.com/office/powerpoint/2010/main" val="3511602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dirty="0" smtClean="0">
                <a:solidFill>
                  <a:schemeClr val="tx1"/>
                </a:solidFill>
              </a:rPr>
              <a:t>Duygu Oyunu</a:t>
            </a:r>
            <a:r>
              <a:rPr lang="tr-TR" dirty="0" smtClean="0"/>
              <a:t> </a:t>
            </a:r>
            <a:endParaRPr lang="en-US" dirty="0"/>
          </a:p>
        </p:txBody>
      </p:sp>
      <p:sp>
        <p:nvSpPr>
          <p:cNvPr id="3" name="Content Placeholder 2"/>
          <p:cNvSpPr>
            <a:spLocks noGrp="1"/>
          </p:cNvSpPr>
          <p:nvPr>
            <p:ph idx="1"/>
          </p:nvPr>
        </p:nvSpPr>
        <p:spPr>
          <a:xfrm>
            <a:off x="0" y="1196752"/>
            <a:ext cx="8686800" cy="4997363"/>
          </a:xfrm>
        </p:spPr>
        <p:txBody>
          <a:bodyPr/>
          <a:lstStyle/>
          <a:p>
            <a:pPr marL="0" indent="0" algn="just">
              <a:buNone/>
            </a:pPr>
            <a:r>
              <a:rPr lang="tr-TR" dirty="0" smtClean="0">
                <a:solidFill>
                  <a:srgbClr val="FF0000"/>
                </a:solidFill>
                <a:latin typeface="Book Antiqua" panose="02040602050305030304" pitchFamily="18" charset="0"/>
              </a:rPr>
              <a:t>Sizce bu oyunla çocuğa hangi yönlerden destek verebilirim?</a:t>
            </a:r>
            <a:endParaRPr lang="tr-TR" dirty="0">
              <a:latin typeface="Book Antiqua" panose="02040602050305030304" pitchFamily="18" charset="0"/>
            </a:endParaRPr>
          </a:p>
          <a:p>
            <a:pPr algn="just"/>
            <a:r>
              <a:rPr lang="tr-TR" sz="2000" dirty="0" smtClean="0">
                <a:solidFill>
                  <a:schemeClr val="tx1"/>
                </a:solidFill>
                <a:latin typeface="Book Antiqua" panose="02040602050305030304" pitchFamily="18" charset="0"/>
              </a:rPr>
              <a:t>Duyguları tanıması</a:t>
            </a:r>
          </a:p>
          <a:p>
            <a:pPr algn="just"/>
            <a:r>
              <a:rPr lang="tr-TR" sz="2000" dirty="0" smtClean="0">
                <a:solidFill>
                  <a:schemeClr val="tx1"/>
                </a:solidFill>
                <a:latin typeface="Book Antiqua" panose="02040602050305030304" pitchFamily="18" charset="0"/>
              </a:rPr>
              <a:t>Ritim tutması</a:t>
            </a:r>
          </a:p>
          <a:p>
            <a:pPr algn="just"/>
            <a:r>
              <a:rPr lang="tr-TR" sz="2000" dirty="0" smtClean="0">
                <a:solidFill>
                  <a:schemeClr val="tx1"/>
                </a:solidFill>
                <a:latin typeface="Book Antiqua" panose="02040602050305030304" pitchFamily="18" charset="0"/>
              </a:rPr>
              <a:t>Yönergeleri yerine getirmesi</a:t>
            </a:r>
          </a:p>
          <a:p>
            <a:pPr algn="just"/>
            <a:r>
              <a:rPr lang="tr-TR" sz="2000" dirty="0" smtClean="0">
                <a:solidFill>
                  <a:schemeClr val="tx1"/>
                </a:solidFill>
                <a:latin typeface="Book Antiqua" panose="02040602050305030304" pitchFamily="18" charset="0"/>
              </a:rPr>
              <a:t>Duygularını ifade etmesi</a:t>
            </a:r>
          </a:p>
          <a:p>
            <a:pPr algn="just"/>
            <a:r>
              <a:rPr lang="tr-TR" sz="2000" dirty="0" smtClean="0">
                <a:solidFill>
                  <a:schemeClr val="tx1"/>
                </a:solidFill>
                <a:latin typeface="Book Antiqua" panose="02040602050305030304" pitchFamily="18" charset="0"/>
              </a:rPr>
              <a:t>Sosyal etkileşim kurması</a:t>
            </a:r>
          </a:p>
          <a:p>
            <a:pPr algn="just"/>
            <a:r>
              <a:rPr lang="tr-TR" sz="2000" dirty="0" smtClean="0">
                <a:solidFill>
                  <a:schemeClr val="tx1"/>
                </a:solidFill>
                <a:latin typeface="Book Antiqua" panose="02040602050305030304" pitchFamily="18" charset="0"/>
              </a:rPr>
              <a:t>Arkadaşlarının duygularının farkına varması</a:t>
            </a:r>
          </a:p>
          <a:p>
            <a:pPr algn="just"/>
            <a:r>
              <a:rPr lang="tr-TR" sz="2000" dirty="0" smtClean="0">
                <a:solidFill>
                  <a:schemeClr val="tx1"/>
                </a:solidFill>
                <a:latin typeface="Book Antiqua" panose="02040602050305030304" pitchFamily="18" charset="0"/>
              </a:rPr>
              <a:t>Süreyi kullanma, kurallara uyma, dikkatini verme</a:t>
            </a:r>
          </a:p>
          <a:p>
            <a:pPr marL="0" indent="0" algn="just">
              <a:buNone/>
            </a:pPr>
            <a:r>
              <a:rPr lang="tr-TR" b="1" dirty="0" smtClean="0">
                <a:solidFill>
                  <a:schemeClr val="tx1"/>
                </a:solidFill>
                <a:latin typeface="Book Antiqua" panose="02040602050305030304" pitchFamily="18" charset="0"/>
              </a:rPr>
              <a:t>                          ( Oyun bir etkinliktir.)</a:t>
            </a:r>
            <a:endParaRPr lang="tr-TR" b="1" dirty="0">
              <a:solidFill>
                <a:schemeClr val="tx1"/>
              </a:solidFill>
              <a:latin typeface="Book Antiqua" panose="02040602050305030304" pitchFamily="18" charset="0"/>
            </a:endParaRPr>
          </a:p>
          <a:p>
            <a:pPr algn="just"/>
            <a:endParaRPr lang="tr-TR" b="1" dirty="0" smtClean="0">
              <a:latin typeface="Book Antiqua" panose="02040602050305030304" pitchFamily="18" charset="0"/>
            </a:endParaRPr>
          </a:p>
          <a:p>
            <a:pPr algn="just"/>
            <a:endParaRPr lang="en-US" dirty="0" smtClean="0">
              <a:latin typeface="Book Antiqua" panose="02040602050305030304" pitchFamily="18" charset="0"/>
            </a:endParaRPr>
          </a:p>
        </p:txBody>
      </p:sp>
    </p:spTree>
    <p:extLst>
      <p:ext uri="{BB962C8B-B14F-4D97-AF65-F5344CB8AC3E}">
        <p14:creationId xmlns:p14="http://schemas.microsoft.com/office/powerpoint/2010/main" val="2595362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tr-TR" dirty="0" smtClean="0">
                <a:solidFill>
                  <a:schemeClr val="tx1"/>
                </a:solidFill>
              </a:rPr>
              <a:t>Oyun</a:t>
            </a:r>
            <a:r>
              <a:rPr lang="tr-TR" dirty="0" smtClean="0"/>
              <a:t> Temelli Değerlendirme</a:t>
            </a:r>
            <a:endParaRPr lang="en-US" dirty="0"/>
          </a:p>
        </p:txBody>
      </p:sp>
      <p:sp>
        <p:nvSpPr>
          <p:cNvPr id="3" name="Content Placeholder 2"/>
          <p:cNvSpPr>
            <a:spLocks noGrp="1"/>
          </p:cNvSpPr>
          <p:nvPr>
            <p:ph idx="1"/>
          </p:nvPr>
        </p:nvSpPr>
        <p:spPr>
          <a:xfrm>
            <a:off x="228600" y="1291130"/>
            <a:ext cx="8686800" cy="4997363"/>
          </a:xfrm>
        </p:spPr>
        <p:txBody>
          <a:bodyPr/>
          <a:lstStyle/>
          <a:p>
            <a:pPr algn="just"/>
            <a:r>
              <a:rPr lang="tr-TR" dirty="0" smtClean="0">
                <a:solidFill>
                  <a:schemeClr val="tx1"/>
                </a:solidFill>
                <a:latin typeface="Times New Roman" panose="02020603050405020304" pitchFamily="18" charset="0"/>
                <a:cs typeface="Times New Roman" panose="02020603050405020304" pitchFamily="18" charset="0"/>
              </a:rPr>
              <a:t>Çocuğun tek başına, akranları ya da aile ve diğer uzmanlarla serbest veya özel oyun ortamında nasıl oynadığını gözlemlemeyi içeren gelişimsel bir değerlendirme yaklaşımıdır.</a:t>
            </a:r>
            <a:endParaRPr lang="en-US"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8993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295400"/>
            <a:ext cx="9149184" cy="1143000"/>
          </a:xfrm>
        </p:spPr>
        <p:txBody>
          <a:bodyPr>
            <a:normAutofit fontScale="90000"/>
          </a:bodyPr>
          <a:lstStyle/>
          <a:p>
            <a:pPr algn="ctr"/>
            <a:r>
              <a:rPr lang="tr-TR" dirty="0" smtClean="0">
                <a:effectLst/>
              </a:rPr>
              <a:t/>
            </a:r>
            <a:br>
              <a:rPr lang="tr-TR" dirty="0" smtClean="0">
                <a:effectLst/>
              </a:rPr>
            </a:br>
            <a:r>
              <a:rPr lang="tr-TR" dirty="0" smtClean="0">
                <a:solidFill>
                  <a:schemeClr val="tx1"/>
                </a:solidFill>
                <a:effectLst/>
              </a:rPr>
              <a:t>Çocukları </a:t>
            </a:r>
            <a:r>
              <a:rPr lang="tr-TR" dirty="0">
                <a:solidFill>
                  <a:schemeClr val="tx1"/>
                </a:solidFill>
                <a:effectLst/>
              </a:rPr>
              <a:t>Değerlendirmede Oyunun Önemi</a:t>
            </a:r>
            <a:r>
              <a:rPr lang="tr-TR" dirty="0">
                <a:effectLst/>
              </a:rPr>
              <a:t/>
            </a:r>
            <a:br>
              <a:rPr lang="tr-TR" dirty="0">
                <a:effectLst/>
              </a:rPr>
            </a:br>
            <a:endParaRPr lang="en-US" dirty="0"/>
          </a:p>
        </p:txBody>
      </p:sp>
      <p:sp>
        <p:nvSpPr>
          <p:cNvPr id="5" name="Content Placeholder 4"/>
          <p:cNvSpPr>
            <a:spLocks noGrp="1"/>
          </p:cNvSpPr>
          <p:nvPr>
            <p:ph idx="1"/>
          </p:nvPr>
        </p:nvSpPr>
        <p:spPr>
          <a:xfrm>
            <a:off x="0" y="2546676"/>
            <a:ext cx="9144000" cy="4311324"/>
          </a:xfrm>
        </p:spPr>
        <p:txBody>
          <a:bodyPr>
            <a:normAutofit fontScale="92500"/>
          </a:bodyPr>
          <a:lstStyle/>
          <a:p>
            <a:pPr marL="0" indent="0" algn="ctr">
              <a:buNone/>
            </a:pPr>
            <a:r>
              <a:rPr lang="tr-TR" dirty="0">
                <a:solidFill>
                  <a:srgbClr val="00B0F0"/>
                </a:solidFill>
              </a:rPr>
              <a:t>Oyunun çocukların gelişimini desteklemeyi sağlayan özellikleri</a:t>
            </a:r>
          </a:p>
          <a:p>
            <a:pPr lvl="0"/>
            <a:r>
              <a:rPr lang="tr-TR" dirty="0">
                <a:solidFill>
                  <a:schemeClr val="tx1"/>
                </a:solidFill>
                <a:latin typeface="Book Antiqua" panose="02040602050305030304" pitchFamily="18" charset="0"/>
                <a:cs typeface="Times New Roman" panose="02020603050405020304" pitchFamily="18" charset="0"/>
              </a:rPr>
              <a:t>İçsel güdülenme</a:t>
            </a:r>
          </a:p>
          <a:p>
            <a:pPr lvl="0"/>
            <a:r>
              <a:rPr lang="tr-TR" dirty="0">
                <a:solidFill>
                  <a:schemeClr val="tx1"/>
                </a:solidFill>
                <a:latin typeface="Book Antiqua" panose="02040602050305030304" pitchFamily="18" charset="0"/>
                <a:cs typeface="Times New Roman" panose="02020603050405020304" pitchFamily="18" charset="0"/>
              </a:rPr>
              <a:t>Aktif katılım</a:t>
            </a:r>
          </a:p>
          <a:p>
            <a:pPr lvl="0"/>
            <a:r>
              <a:rPr lang="tr-TR" dirty="0">
                <a:solidFill>
                  <a:schemeClr val="tx1"/>
                </a:solidFill>
                <a:latin typeface="Book Antiqua" panose="02040602050305030304" pitchFamily="18" charset="0"/>
                <a:cs typeface="Times New Roman" panose="02020603050405020304" pitchFamily="18" charset="0"/>
              </a:rPr>
              <a:t>Sonuçtan çok sürece önem verilmesi</a:t>
            </a:r>
          </a:p>
          <a:p>
            <a:pPr lvl="0"/>
            <a:r>
              <a:rPr lang="tr-TR" dirty="0">
                <a:solidFill>
                  <a:schemeClr val="tx1"/>
                </a:solidFill>
                <a:latin typeface="Book Antiqua" panose="02040602050305030304" pitchFamily="18" charset="0"/>
                <a:cs typeface="Times New Roman" panose="02020603050405020304" pitchFamily="18" charset="0"/>
              </a:rPr>
              <a:t>Hayali davranışlar</a:t>
            </a:r>
          </a:p>
          <a:p>
            <a:pPr lvl="0"/>
            <a:r>
              <a:rPr lang="tr-TR" dirty="0">
                <a:solidFill>
                  <a:schemeClr val="tx1"/>
                </a:solidFill>
                <a:latin typeface="Book Antiqua" panose="02040602050305030304" pitchFamily="18" charset="0"/>
                <a:cs typeface="Times New Roman" panose="02020603050405020304" pitchFamily="18" charset="0"/>
              </a:rPr>
              <a:t>Dış kurallardan uzak </a:t>
            </a:r>
            <a:r>
              <a:rPr lang="tr-TR" dirty="0" smtClean="0">
                <a:solidFill>
                  <a:schemeClr val="tx1"/>
                </a:solidFill>
                <a:latin typeface="Book Antiqua" panose="02040602050305030304" pitchFamily="18" charset="0"/>
                <a:cs typeface="Times New Roman" panose="02020603050405020304" pitchFamily="18" charset="0"/>
              </a:rPr>
              <a:t>olması</a:t>
            </a:r>
          </a:p>
          <a:p>
            <a:pPr marL="0" lvl="0" indent="0">
              <a:buNone/>
            </a:pPr>
            <a:endParaRPr lang="tr-TR" dirty="0" smtClean="0">
              <a:solidFill>
                <a:schemeClr val="tx1"/>
              </a:solidFill>
              <a:latin typeface="Book Antiqua" panose="02040602050305030304" pitchFamily="18" charset="0"/>
              <a:cs typeface="Times New Roman" panose="02020603050405020304" pitchFamily="18" charset="0"/>
            </a:endParaRPr>
          </a:p>
          <a:p>
            <a:pPr marL="0" indent="0">
              <a:buNone/>
            </a:pPr>
            <a:r>
              <a:rPr lang="tr-TR" dirty="0">
                <a:solidFill>
                  <a:schemeClr val="tx1"/>
                </a:solidFill>
                <a:latin typeface="Book Antiqua" panose="02040602050305030304" pitchFamily="18" charset="0"/>
                <a:cs typeface="Times New Roman" panose="02020603050405020304" pitchFamily="18" charset="0"/>
              </a:rPr>
              <a:t>Çocuklar oynamaktan </a:t>
            </a:r>
            <a:r>
              <a:rPr lang="tr-TR" dirty="0">
                <a:solidFill>
                  <a:srgbClr val="FF0000"/>
                </a:solidFill>
                <a:latin typeface="Book Antiqua" panose="02040602050305030304" pitchFamily="18" charset="0"/>
                <a:cs typeface="Times New Roman" panose="02020603050405020304" pitchFamily="18" charset="0"/>
              </a:rPr>
              <a:t>zevk aldıkları</a:t>
            </a:r>
            <a:r>
              <a:rPr lang="tr-TR" dirty="0">
                <a:solidFill>
                  <a:schemeClr val="tx1"/>
                </a:solidFill>
                <a:latin typeface="Book Antiqua" panose="02040602050305030304" pitchFamily="18" charset="0"/>
                <a:cs typeface="Times New Roman" panose="02020603050405020304" pitchFamily="18" charset="0"/>
              </a:rPr>
              <a:t> için oynarlar ve oyuna aktif olarak katılırlar.</a:t>
            </a:r>
          </a:p>
          <a:p>
            <a:pPr marL="0" lvl="0" indent="0">
              <a:buNone/>
            </a:pPr>
            <a:endParaRPr lang="tr-TR" dirty="0">
              <a:solidFill>
                <a:schemeClr val="tx1"/>
              </a:solidFill>
            </a:endParaRPr>
          </a:p>
          <a:p>
            <a:pPr marL="0" indent="0">
              <a:buNone/>
            </a:pPr>
            <a:endParaRPr lang="en-US" dirty="0" smtClean="0"/>
          </a:p>
        </p:txBody>
      </p:sp>
    </p:spTree>
    <p:extLst>
      <p:ext uri="{BB962C8B-B14F-4D97-AF65-F5344CB8AC3E}">
        <p14:creationId xmlns:p14="http://schemas.microsoft.com/office/powerpoint/2010/main" val="34901239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295400"/>
            <a:ext cx="9149184" cy="1143000"/>
          </a:xfrm>
        </p:spPr>
        <p:txBody>
          <a:bodyPr>
            <a:normAutofit fontScale="90000"/>
          </a:bodyPr>
          <a:lstStyle/>
          <a:p>
            <a:pPr algn="ctr"/>
            <a:r>
              <a:rPr lang="tr-TR" dirty="0" smtClean="0">
                <a:effectLst/>
              </a:rPr>
              <a:t/>
            </a:r>
            <a:br>
              <a:rPr lang="tr-TR" dirty="0" smtClean="0">
                <a:effectLst/>
              </a:rPr>
            </a:br>
            <a:r>
              <a:rPr lang="tr-TR" dirty="0" smtClean="0">
                <a:solidFill>
                  <a:schemeClr val="tx1"/>
                </a:solidFill>
                <a:effectLst/>
              </a:rPr>
              <a:t>Çocukları </a:t>
            </a:r>
            <a:r>
              <a:rPr lang="tr-TR" dirty="0">
                <a:solidFill>
                  <a:schemeClr val="tx1"/>
                </a:solidFill>
                <a:effectLst/>
              </a:rPr>
              <a:t>Değerlendirmede Oyunun Önemi</a:t>
            </a:r>
            <a:r>
              <a:rPr lang="tr-TR" dirty="0">
                <a:effectLst/>
              </a:rPr>
              <a:t/>
            </a:r>
            <a:br>
              <a:rPr lang="tr-TR" dirty="0">
                <a:effectLst/>
              </a:rPr>
            </a:br>
            <a:endParaRPr lang="en-US" dirty="0"/>
          </a:p>
        </p:txBody>
      </p:sp>
      <p:sp>
        <p:nvSpPr>
          <p:cNvPr id="5" name="Content Placeholder 4"/>
          <p:cNvSpPr>
            <a:spLocks noGrp="1"/>
          </p:cNvSpPr>
          <p:nvPr>
            <p:ph idx="1"/>
          </p:nvPr>
        </p:nvSpPr>
        <p:spPr>
          <a:xfrm>
            <a:off x="0" y="2546676"/>
            <a:ext cx="9144000" cy="4311324"/>
          </a:xfrm>
        </p:spPr>
        <p:txBody>
          <a:bodyPr>
            <a:normAutofit fontScale="77500" lnSpcReduction="20000"/>
          </a:bodyPr>
          <a:lstStyle/>
          <a:p>
            <a:pPr marL="0" indent="0">
              <a:buNone/>
            </a:pPr>
            <a:r>
              <a:rPr lang="tr-TR" dirty="0" smtClean="0">
                <a:solidFill>
                  <a:srgbClr val="00B0F0"/>
                </a:solidFill>
                <a:latin typeface="Book Antiqua" panose="02040602050305030304" pitchFamily="18" charset="0"/>
              </a:rPr>
              <a:t>Oyun </a:t>
            </a:r>
            <a:r>
              <a:rPr lang="tr-TR" dirty="0">
                <a:solidFill>
                  <a:srgbClr val="00B0F0"/>
                </a:solidFill>
                <a:latin typeface="Book Antiqua" panose="02040602050305030304" pitchFamily="18" charset="0"/>
              </a:rPr>
              <a:t>çocuğu değerlendirmede önemlidir çünkü</a:t>
            </a:r>
            <a:r>
              <a:rPr lang="tr-TR" dirty="0" smtClean="0">
                <a:solidFill>
                  <a:srgbClr val="00B0F0"/>
                </a:solidFill>
                <a:latin typeface="Book Antiqua" panose="02040602050305030304" pitchFamily="18" charset="0"/>
              </a:rPr>
              <a:t>;</a:t>
            </a:r>
          </a:p>
          <a:p>
            <a:pPr marL="0" indent="0">
              <a:buNone/>
            </a:pPr>
            <a:endParaRPr lang="tr-TR" dirty="0">
              <a:latin typeface="Book Antiqua" panose="02040602050305030304" pitchFamily="18" charset="0"/>
            </a:endParaRPr>
          </a:p>
          <a:p>
            <a:pPr lvl="0" algn="just"/>
            <a:r>
              <a:rPr lang="tr-TR" dirty="0">
                <a:solidFill>
                  <a:schemeClr val="tx1"/>
                </a:solidFill>
                <a:latin typeface="Book Antiqua" panose="02040602050305030304" pitchFamily="18" charset="0"/>
              </a:rPr>
              <a:t>Oyun, değerlendirmenin </a:t>
            </a:r>
            <a:r>
              <a:rPr lang="tr-TR" dirty="0">
                <a:solidFill>
                  <a:srgbClr val="FF0000"/>
                </a:solidFill>
                <a:latin typeface="Book Antiqua" panose="02040602050305030304" pitchFamily="18" charset="0"/>
              </a:rPr>
              <a:t>geçerliliğini</a:t>
            </a:r>
            <a:r>
              <a:rPr lang="tr-TR" dirty="0">
                <a:latin typeface="Book Antiqua" panose="02040602050305030304" pitchFamily="18" charset="0"/>
              </a:rPr>
              <a:t> ve </a:t>
            </a:r>
            <a:r>
              <a:rPr lang="tr-TR" dirty="0">
                <a:solidFill>
                  <a:srgbClr val="FF0000"/>
                </a:solidFill>
                <a:latin typeface="Book Antiqua" panose="02040602050305030304" pitchFamily="18" charset="0"/>
              </a:rPr>
              <a:t>güvenirliliğini</a:t>
            </a:r>
            <a:r>
              <a:rPr lang="tr-TR" dirty="0">
                <a:latin typeface="Book Antiqua" panose="02040602050305030304" pitchFamily="18" charset="0"/>
              </a:rPr>
              <a:t> </a:t>
            </a:r>
            <a:r>
              <a:rPr lang="tr-TR" dirty="0">
                <a:solidFill>
                  <a:schemeClr val="tx1"/>
                </a:solidFill>
                <a:latin typeface="Book Antiqua" panose="02040602050305030304" pitchFamily="18" charset="0"/>
              </a:rPr>
              <a:t>artırır.</a:t>
            </a:r>
          </a:p>
          <a:p>
            <a:pPr lvl="0" algn="just"/>
            <a:r>
              <a:rPr lang="tr-TR" dirty="0">
                <a:solidFill>
                  <a:schemeClr val="tx1"/>
                </a:solidFill>
                <a:latin typeface="Book Antiqua" panose="02040602050305030304" pitchFamily="18" charset="0"/>
              </a:rPr>
              <a:t>Oyun çocuğun gelişimini </a:t>
            </a:r>
            <a:r>
              <a:rPr lang="tr-TR" dirty="0">
                <a:solidFill>
                  <a:srgbClr val="FF0000"/>
                </a:solidFill>
                <a:latin typeface="Book Antiqua" panose="02040602050305030304" pitchFamily="18" charset="0"/>
              </a:rPr>
              <a:t>tüm yönleriyle</a:t>
            </a:r>
            <a:r>
              <a:rPr lang="tr-TR" dirty="0">
                <a:solidFill>
                  <a:schemeClr val="tx1"/>
                </a:solidFill>
                <a:latin typeface="Book Antiqua" panose="02040602050305030304" pitchFamily="18" charset="0"/>
              </a:rPr>
              <a:t>, kavram, beceri, tutum, ve duyguların gelişimi de dahil olmak üzere gözlemek için ideal bir ortam sunar.</a:t>
            </a:r>
          </a:p>
          <a:p>
            <a:pPr lvl="0" algn="just"/>
            <a:r>
              <a:rPr lang="tr-TR" dirty="0">
                <a:solidFill>
                  <a:schemeClr val="tx1"/>
                </a:solidFill>
                <a:latin typeface="Book Antiqua" panose="02040602050305030304" pitchFamily="18" charset="0"/>
              </a:rPr>
              <a:t>Oyun, çocukların öğrendiklerine karşı geliştirdikleri tutumlarını gözleme fırsatı sunar.</a:t>
            </a:r>
          </a:p>
          <a:p>
            <a:pPr lvl="0" algn="just"/>
            <a:r>
              <a:rPr lang="tr-TR" dirty="0">
                <a:solidFill>
                  <a:schemeClr val="tx1"/>
                </a:solidFill>
                <a:latin typeface="Book Antiqua" panose="02040602050305030304" pitchFamily="18" charset="0"/>
              </a:rPr>
              <a:t>Oyun, çocuklar için hem rahat hem zorlayıcı ve geliştirici bir ortam sunar.</a:t>
            </a:r>
          </a:p>
          <a:p>
            <a:pPr lvl="0" algn="just"/>
            <a:r>
              <a:rPr lang="tr-TR" dirty="0">
                <a:solidFill>
                  <a:schemeClr val="tx1"/>
                </a:solidFill>
                <a:latin typeface="Book Antiqua" panose="02040602050305030304" pitchFamily="18" charset="0"/>
              </a:rPr>
              <a:t>Oyun temelli değerlendirme çocukların </a:t>
            </a:r>
            <a:r>
              <a:rPr lang="tr-TR" dirty="0">
                <a:solidFill>
                  <a:srgbClr val="FF0000"/>
                </a:solidFill>
                <a:latin typeface="Book Antiqua" panose="02040602050305030304" pitchFamily="18" charset="0"/>
              </a:rPr>
              <a:t>kendi öğrenmelerinin sorumluluğunu almalarını</a:t>
            </a:r>
            <a:r>
              <a:rPr lang="tr-TR" dirty="0">
                <a:latin typeface="Book Antiqua" panose="02040602050305030304" pitchFamily="18" charset="0"/>
              </a:rPr>
              <a:t> </a:t>
            </a:r>
            <a:r>
              <a:rPr lang="tr-TR" dirty="0">
                <a:solidFill>
                  <a:schemeClr val="tx1"/>
                </a:solidFill>
                <a:latin typeface="Book Antiqua" panose="02040602050305030304" pitchFamily="18" charset="0"/>
              </a:rPr>
              <a:t>ve öğrendiklerini değerlendirmelerini sağlar.</a:t>
            </a:r>
          </a:p>
          <a:p>
            <a:pPr marL="0" indent="0">
              <a:buNone/>
            </a:pPr>
            <a:endParaRPr lang="en-US" dirty="0" smtClean="0"/>
          </a:p>
        </p:txBody>
      </p:sp>
    </p:spTree>
    <p:extLst>
      <p:ext uri="{BB962C8B-B14F-4D97-AF65-F5344CB8AC3E}">
        <p14:creationId xmlns:p14="http://schemas.microsoft.com/office/powerpoint/2010/main" val="54783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817" y="2276872"/>
            <a:ext cx="9149184" cy="1143000"/>
          </a:xfrm>
        </p:spPr>
        <p:txBody>
          <a:bodyPr>
            <a:normAutofit fontScale="90000"/>
          </a:bodyPr>
          <a:lstStyle/>
          <a:p>
            <a:pPr algn="ctr"/>
            <a:r>
              <a:rPr lang="tr-TR" dirty="0" smtClean="0">
                <a:effectLst/>
              </a:rPr>
              <a:t/>
            </a:r>
            <a:br>
              <a:rPr lang="tr-TR" dirty="0" smtClean="0">
                <a:effectLst/>
              </a:rPr>
            </a:br>
            <a:r>
              <a:rPr lang="tr-TR" dirty="0" smtClean="0">
                <a:effectLst/>
              </a:rPr>
              <a:t/>
            </a:r>
            <a:br>
              <a:rPr lang="tr-TR" dirty="0" smtClean="0">
                <a:effectLst/>
              </a:rPr>
            </a:br>
            <a:r>
              <a:rPr lang="tr-TR" dirty="0" smtClean="0">
                <a:solidFill>
                  <a:schemeClr val="tx1"/>
                </a:solidFill>
                <a:effectLst/>
              </a:rPr>
              <a:t>Oyun </a:t>
            </a:r>
            <a:r>
              <a:rPr lang="tr-TR" dirty="0">
                <a:solidFill>
                  <a:schemeClr val="tx1"/>
                </a:solidFill>
                <a:effectLst/>
              </a:rPr>
              <a:t>Sürecinde Değerlendirme</a:t>
            </a:r>
            <a:br>
              <a:rPr lang="tr-TR" dirty="0">
                <a:solidFill>
                  <a:schemeClr val="tx1"/>
                </a:solidFill>
                <a:effectLst/>
              </a:rPr>
            </a:br>
            <a:r>
              <a:rPr lang="tr-TR" dirty="0">
                <a:solidFill>
                  <a:schemeClr val="tx1"/>
                </a:solidFill>
                <a:effectLst/>
              </a:rPr>
              <a:t/>
            </a:r>
            <a:br>
              <a:rPr lang="tr-TR" dirty="0">
                <a:solidFill>
                  <a:schemeClr val="tx1"/>
                </a:solidFill>
                <a:effectLst/>
              </a:rPr>
            </a:br>
            <a:endParaRPr lang="en-US" dirty="0">
              <a:solidFill>
                <a:schemeClr val="tx1"/>
              </a:solidFill>
            </a:endParaRPr>
          </a:p>
        </p:txBody>
      </p:sp>
      <p:sp>
        <p:nvSpPr>
          <p:cNvPr id="5" name="Content Placeholder 4"/>
          <p:cNvSpPr>
            <a:spLocks noGrp="1"/>
          </p:cNvSpPr>
          <p:nvPr>
            <p:ph idx="1"/>
          </p:nvPr>
        </p:nvSpPr>
        <p:spPr>
          <a:xfrm>
            <a:off x="82817" y="3645023"/>
            <a:ext cx="9144000" cy="3198453"/>
          </a:xfrm>
        </p:spPr>
        <p:txBody>
          <a:bodyPr>
            <a:normAutofit/>
          </a:bodyPr>
          <a:lstStyle/>
          <a:p>
            <a:pPr lvl="0"/>
            <a:endParaRPr lang="tr-TR" dirty="0" smtClean="0">
              <a:solidFill>
                <a:schemeClr val="tx1"/>
              </a:solidFill>
            </a:endParaRPr>
          </a:p>
          <a:p>
            <a:pPr lvl="0"/>
            <a:r>
              <a:rPr lang="tr-TR" sz="2400" dirty="0" smtClean="0">
                <a:solidFill>
                  <a:schemeClr val="tx1"/>
                </a:solidFill>
                <a:latin typeface="Book Antiqua" panose="02040602050305030304" pitchFamily="18" charset="0"/>
              </a:rPr>
              <a:t>Çocuğun </a:t>
            </a:r>
            <a:r>
              <a:rPr lang="tr-TR" sz="2400" dirty="0">
                <a:solidFill>
                  <a:schemeClr val="tx1"/>
                </a:solidFill>
                <a:latin typeface="Book Antiqua" panose="02040602050305030304" pitchFamily="18" charset="0"/>
              </a:rPr>
              <a:t>gelişimin </a:t>
            </a:r>
            <a:r>
              <a:rPr lang="tr-TR" sz="2400" dirty="0" smtClean="0">
                <a:solidFill>
                  <a:schemeClr val="tx1"/>
                </a:solidFill>
                <a:latin typeface="Book Antiqua" panose="02040602050305030304" pitchFamily="18" charset="0"/>
              </a:rPr>
              <a:t>değerlendirmesi</a:t>
            </a:r>
          </a:p>
          <a:p>
            <a:pPr marL="0" lvl="0" indent="0">
              <a:buNone/>
            </a:pPr>
            <a:endParaRPr lang="tr-TR" sz="2400" dirty="0">
              <a:solidFill>
                <a:schemeClr val="tx1"/>
              </a:solidFill>
              <a:latin typeface="Book Antiqua" panose="02040602050305030304" pitchFamily="18" charset="0"/>
            </a:endParaRPr>
          </a:p>
          <a:p>
            <a:pPr lvl="0"/>
            <a:r>
              <a:rPr lang="tr-TR" sz="2400" dirty="0">
                <a:solidFill>
                  <a:schemeClr val="tx1"/>
                </a:solidFill>
                <a:latin typeface="Book Antiqua" panose="02040602050305030304" pitchFamily="18" charset="0"/>
              </a:rPr>
              <a:t>Oyunun oyun olarak değerlendirilmesi ( oyun ortamı, kullanılan materyal, oyun türü, oyun davranışları, gelişimsel düzeyler)</a:t>
            </a:r>
          </a:p>
          <a:p>
            <a:pPr marL="0" indent="0">
              <a:buNone/>
            </a:pPr>
            <a:endParaRPr lang="en-US" sz="2400" dirty="0" smtClean="0"/>
          </a:p>
        </p:txBody>
      </p:sp>
    </p:spTree>
    <p:extLst>
      <p:ext uri="{BB962C8B-B14F-4D97-AF65-F5344CB8AC3E}">
        <p14:creationId xmlns:p14="http://schemas.microsoft.com/office/powerpoint/2010/main" val="3193159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20058-cub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3028-3d-cubes-powerpoint-template.potx" id="{31EC4B10-1AC8-4272-9787-5C7F5B142AAC}" vid="{C9938D3F-E61D-44C8-8929-DB1180B8F9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3028-3d-cubes-powerpoint-template</Template>
  <TotalTime>1996</TotalTime>
  <Words>753</Words>
  <Application>Microsoft Office PowerPoint</Application>
  <PresentationFormat>Ekran Gösterisi (4:3)</PresentationFormat>
  <Paragraphs>111</Paragraphs>
  <Slides>13</Slides>
  <Notes>9</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13</vt:i4>
      </vt:variant>
    </vt:vector>
  </HeadingPairs>
  <TitlesOfParts>
    <vt:vector size="21" baseType="lpstr">
      <vt:lpstr>Arial</vt:lpstr>
      <vt:lpstr>Book Antiqua</vt:lpstr>
      <vt:lpstr>Calibri</vt:lpstr>
      <vt:lpstr>Microsoft Himalaya</vt:lpstr>
      <vt:lpstr>Microsoft New Tai Lue</vt:lpstr>
      <vt:lpstr>Times New Roman</vt:lpstr>
      <vt:lpstr>Wingdings 2</vt:lpstr>
      <vt:lpstr>20058-cubes</vt:lpstr>
      <vt:lpstr>Çocuğu Tanımada Oyun</vt:lpstr>
      <vt:lpstr>Oyun </vt:lpstr>
      <vt:lpstr>Duygu Oyunu  </vt:lpstr>
      <vt:lpstr>Duygu Oyunu  </vt:lpstr>
      <vt:lpstr>Duygu Oyunu </vt:lpstr>
      <vt:lpstr>Oyun Temelli Değerlendirme</vt:lpstr>
      <vt:lpstr> Çocukları Değerlendirmede Oyunun Önemi </vt:lpstr>
      <vt:lpstr> Çocukları Değerlendirmede Oyunun Önemi </vt:lpstr>
      <vt:lpstr>  Oyun Sürecinde Değerlendirme  </vt:lpstr>
      <vt:lpstr>      Oyun değerlendirmesinde şu sorulara cevap aranmalıdır.     </vt:lpstr>
      <vt:lpstr>Öğretmenin desteklemek amaçlı vermesi gerekli kararlar </vt:lpstr>
      <vt:lpstr>  Dikkat edilmesi Gereken Detaylar   </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 Temelli Değerlendirme</dc:title>
  <dc:creator>nergiz</dc:creator>
  <cp:lastModifiedBy>nergiz</cp:lastModifiedBy>
  <cp:revision>121</cp:revision>
  <dcterms:created xsi:type="dcterms:W3CDTF">2016-11-06T08:51:52Z</dcterms:created>
  <dcterms:modified xsi:type="dcterms:W3CDTF">2017-12-07T19:28:18Z</dcterms:modified>
</cp:coreProperties>
</file>