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298"/>
    <p:restoredTop sz="95431"/>
  </p:normalViewPr>
  <p:slideViewPr>
    <p:cSldViewPr snapToGrid="0" snapToObjects="1">
      <p:cViewPr varScale="1">
        <p:scale>
          <a:sx n="60" d="100"/>
          <a:sy n="60" d="100"/>
        </p:scale>
        <p:origin x="208" y="9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18C4B-1F86-AD4B-8EE5-367CF99C1A6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84150-E464-ED4F-BCA1-D581F5602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76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18C4B-1F86-AD4B-8EE5-367CF99C1A6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84150-E464-ED4F-BCA1-D581F5602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779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18C4B-1F86-AD4B-8EE5-367CF99C1A6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84150-E464-ED4F-BCA1-D581F5602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940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18C4B-1F86-AD4B-8EE5-367CF99C1A6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84150-E464-ED4F-BCA1-D581F5602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334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18C4B-1F86-AD4B-8EE5-367CF99C1A6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84150-E464-ED4F-BCA1-D581F5602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004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18C4B-1F86-AD4B-8EE5-367CF99C1A6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84150-E464-ED4F-BCA1-D581F5602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395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18C4B-1F86-AD4B-8EE5-367CF99C1A6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84150-E464-ED4F-BCA1-D581F5602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753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18C4B-1F86-AD4B-8EE5-367CF99C1A6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84150-E464-ED4F-BCA1-D581F5602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951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18C4B-1F86-AD4B-8EE5-367CF99C1A6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84150-E464-ED4F-BCA1-D581F5602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77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18C4B-1F86-AD4B-8EE5-367CF99C1A6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84150-E464-ED4F-BCA1-D581F5602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215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18C4B-1F86-AD4B-8EE5-367CF99C1A6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84150-E464-ED4F-BCA1-D581F5602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78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18C4B-1F86-AD4B-8EE5-367CF99C1A6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84150-E464-ED4F-BCA1-D581F5602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147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Marksizm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Eleştirel</a:t>
            </a:r>
            <a:r>
              <a:rPr lang="en-US" dirty="0" smtClean="0"/>
              <a:t> </a:t>
            </a:r>
            <a:r>
              <a:rPr lang="en-US" dirty="0" err="1" smtClean="0"/>
              <a:t>Teoriler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7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Tarihsel</a:t>
            </a:r>
            <a:r>
              <a:rPr lang="en-US" dirty="0" smtClean="0"/>
              <a:t> </a:t>
            </a:r>
            <a:r>
              <a:rPr lang="en-US" dirty="0" err="1"/>
              <a:t>B</a:t>
            </a:r>
            <a:r>
              <a:rPr lang="en-US" dirty="0" err="1" smtClean="0"/>
              <a:t>ağlam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1980’ler: </a:t>
            </a:r>
            <a:r>
              <a:rPr lang="en-US" dirty="0" err="1" smtClean="0"/>
              <a:t>Geleneksel</a:t>
            </a:r>
            <a:r>
              <a:rPr lang="en-US" dirty="0" smtClean="0"/>
              <a:t> </a:t>
            </a:r>
            <a:r>
              <a:rPr lang="en-US" dirty="0" err="1" smtClean="0"/>
              <a:t>teorilerin</a:t>
            </a:r>
            <a:r>
              <a:rPr lang="en-US" dirty="0" smtClean="0"/>
              <a:t> </a:t>
            </a:r>
            <a:r>
              <a:rPr lang="en-US" dirty="0" err="1" smtClean="0"/>
              <a:t>yetersizliği</a:t>
            </a:r>
            <a:endParaRPr lang="en-US" dirty="0" smtClean="0"/>
          </a:p>
          <a:p>
            <a:r>
              <a:rPr lang="en-US" dirty="0" err="1" smtClean="0"/>
              <a:t>Amerikan</a:t>
            </a:r>
            <a:r>
              <a:rPr lang="en-US" dirty="0" smtClean="0"/>
              <a:t> </a:t>
            </a:r>
            <a:r>
              <a:rPr lang="en-US" dirty="0" err="1" smtClean="0"/>
              <a:t>hegemonyasının</a:t>
            </a:r>
            <a:r>
              <a:rPr lang="en-US" dirty="0" smtClean="0"/>
              <a:t> </a:t>
            </a:r>
            <a:r>
              <a:rPr lang="en-US" dirty="0" err="1" smtClean="0"/>
              <a:t>zayıflayışı</a:t>
            </a:r>
            <a:r>
              <a:rPr lang="en-US" dirty="0" smtClean="0"/>
              <a:t> </a:t>
            </a:r>
            <a:r>
              <a:rPr lang="en-US" dirty="0" err="1" smtClean="0"/>
              <a:t>tartışmaları</a:t>
            </a:r>
            <a:endParaRPr lang="en-US" dirty="0" smtClean="0"/>
          </a:p>
          <a:p>
            <a:r>
              <a:rPr lang="en-US" dirty="0" smtClean="0"/>
              <a:t>Uİ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eleşitrel</a:t>
            </a:r>
            <a:r>
              <a:rPr lang="en-US" dirty="0" smtClean="0"/>
              <a:t> </a:t>
            </a:r>
            <a:r>
              <a:rPr lang="en-US" dirty="0" err="1" smtClean="0"/>
              <a:t>arayışların</a:t>
            </a:r>
            <a:r>
              <a:rPr lang="en-US" dirty="0" smtClean="0"/>
              <a:t> </a:t>
            </a:r>
            <a:r>
              <a:rPr lang="en-US" dirty="0" err="1" smtClean="0"/>
              <a:t>artması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siyasetine</a:t>
            </a:r>
            <a:r>
              <a:rPr lang="en-US" dirty="0" smtClean="0"/>
              <a:t> </a:t>
            </a:r>
            <a:r>
              <a:rPr lang="en-US" dirty="0" err="1" smtClean="0"/>
              <a:t>dönük</a:t>
            </a:r>
            <a:r>
              <a:rPr lang="en-US" dirty="0" smtClean="0"/>
              <a:t> </a:t>
            </a:r>
            <a:r>
              <a:rPr lang="en-US" dirty="0" err="1" smtClean="0"/>
              <a:t>eleştiriler</a:t>
            </a:r>
            <a:endParaRPr lang="en-US" dirty="0" smtClean="0"/>
          </a:p>
          <a:p>
            <a:r>
              <a:rPr lang="en-US" dirty="0" err="1" smtClean="0"/>
              <a:t>Diiplinin</a:t>
            </a:r>
            <a:r>
              <a:rPr lang="en-US" dirty="0" smtClean="0"/>
              <a:t> hakim </a:t>
            </a:r>
            <a:r>
              <a:rPr lang="en-US" dirty="0" err="1" smtClean="0"/>
              <a:t>anlatısı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mitleri</a:t>
            </a:r>
            <a:endParaRPr lang="en-US" dirty="0" smtClean="0"/>
          </a:p>
          <a:p>
            <a:r>
              <a:rPr lang="en-US" dirty="0" err="1" smtClean="0"/>
              <a:t>Epistemik</a:t>
            </a:r>
            <a:r>
              <a:rPr lang="en-US" dirty="0" smtClean="0"/>
              <a:t> </a:t>
            </a:r>
            <a:r>
              <a:rPr lang="en-US" dirty="0" err="1" smtClean="0"/>
              <a:t>sorgulamalar</a:t>
            </a:r>
            <a:endParaRPr lang="en-US" dirty="0" smtClean="0"/>
          </a:p>
          <a:p>
            <a:r>
              <a:rPr lang="en-US" dirty="0" err="1" smtClean="0"/>
              <a:t>Normatif</a:t>
            </a:r>
            <a:r>
              <a:rPr lang="en-US" dirty="0" smtClean="0"/>
              <a:t> </a:t>
            </a:r>
            <a:r>
              <a:rPr lang="en-US" dirty="0" err="1" smtClean="0"/>
              <a:t>yönelimler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05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Tarihsel</a:t>
            </a:r>
            <a:r>
              <a:rPr lang="en-US" dirty="0" smtClean="0"/>
              <a:t> </a:t>
            </a:r>
            <a:r>
              <a:rPr lang="en-US" dirty="0" err="1" smtClean="0"/>
              <a:t>Materyalizm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Düzen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Devletler</a:t>
            </a:r>
            <a:r>
              <a:rPr lang="en-US" dirty="0" smtClean="0"/>
              <a:t> </a:t>
            </a:r>
            <a:r>
              <a:rPr lang="en-US" dirty="0" err="1" smtClean="0"/>
              <a:t>sistemi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Kapitalizm</a:t>
            </a:r>
            <a:endParaRPr lang="en-US" dirty="0" smtClean="0"/>
          </a:p>
          <a:p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düzenin</a:t>
            </a:r>
            <a:r>
              <a:rPr lang="en-US" dirty="0" smtClean="0"/>
              <a:t> </a:t>
            </a:r>
            <a:r>
              <a:rPr lang="en-US" dirty="0" err="1" smtClean="0"/>
              <a:t>yasaları</a:t>
            </a:r>
            <a:endParaRPr lang="en-US" dirty="0" smtClean="0"/>
          </a:p>
          <a:p>
            <a:r>
              <a:rPr lang="en-US" dirty="0" err="1" smtClean="0"/>
              <a:t>Üretici</a:t>
            </a:r>
            <a:r>
              <a:rPr lang="en-US" dirty="0" smtClean="0"/>
              <a:t> </a:t>
            </a:r>
            <a:r>
              <a:rPr lang="en-US" dirty="0" err="1" smtClean="0"/>
              <a:t>güçler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üretim</a:t>
            </a:r>
            <a:r>
              <a:rPr lang="en-US" dirty="0" smtClean="0"/>
              <a:t> </a:t>
            </a:r>
            <a:r>
              <a:rPr lang="en-US" dirty="0" err="1" smtClean="0"/>
              <a:t>ilişkileri</a:t>
            </a:r>
            <a:endParaRPr lang="en-US" dirty="0" smtClean="0"/>
          </a:p>
          <a:p>
            <a:r>
              <a:rPr lang="en-US" dirty="0" err="1" smtClean="0"/>
              <a:t>Sanayi</a:t>
            </a:r>
            <a:r>
              <a:rPr lang="en-US" dirty="0" smtClean="0"/>
              <a:t> </a:t>
            </a:r>
            <a:r>
              <a:rPr lang="en-US" dirty="0" err="1" smtClean="0"/>
              <a:t>devrimi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kapitalizmin</a:t>
            </a:r>
            <a:r>
              <a:rPr lang="en-US" dirty="0" smtClean="0"/>
              <a:t> </a:t>
            </a:r>
            <a:r>
              <a:rPr lang="en-US" dirty="0" err="1" smtClean="0"/>
              <a:t>yayılışının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boyut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sonuçları</a:t>
            </a:r>
            <a:endParaRPr lang="en-US" dirty="0" smtClean="0"/>
          </a:p>
          <a:p>
            <a:r>
              <a:rPr lang="en-US" dirty="0" err="1" smtClean="0"/>
              <a:t>Devletler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iyasalar</a:t>
            </a:r>
            <a:endParaRPr lang="en-US" dirty="0" smtClean="0"/>
          </a:p>
          <a:p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üretimi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tercihler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012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İlişkilerde</a:t>
            </a:r>
            <a:r>
              <a:rPr lang="en-US" dirty="0" smtClean="0"/>
              <a:t> </a:t>
            </a:r>
            <a:r>
              <a:rPr lang="en-US" dirty="0" err="1" smtClean="0"/>
              <a:t>Ekonomi-Politik</a:t>
            </a:r>
            <a:r>
              <a:rPr lang="en-US" dirty="0" smtClean="0"/>
              <a:t> </a:t>
            </a:r>
            <a:r>
              <a:rPr lang="en-US" dirty="0" err="1" smtClean="0"/>
              <a:t>Analiz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Frankfurth</a:t>
            </a:r>
            <a:r>
              <a:rPr lang="en-US" dirty="0" smtClean="0"/>
              <a:t> </a:t>
            </a:r>
            <a:r>
              <a:rPr lang="en-US" dirty="0" err="1" smtClean="0"/>
              <a:t>Okulu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endParaRPr lang="en-US" dirty="0" smtClean="0"/>
          </a:p>
          <a:p>
            <a:r>
              <a:rPr lang="en-US" dirty="0" err="1" smtClean="0"/>
              <a:t>Batı’da</a:t>
            </a:r>
            <a:r>
              <a:rPr lang="en-US" dirty="0" smtClean="0"/>
              <a:t> </a:t>
            </a:r>
            <a:r>
              <a:rPr lang="en-US" dirty="0" err="1" smtClean="0"/>
              <a:t>tarihsel</a:t>
            </a:r>
            <a:r>
              <a:rPr lang="en-US" dirty="0" smtClean="0"/>
              <a:t> </a:t>
            </a:r>
            <a:r>
              <a:rPr lang="en-US" dirty="0" err="1" smtClean="0"/>
              <a:t>materyalizm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ideoloji</a:t>
            </a:r>
            <a:r>
              <a:rPr lang="en-US" dirty="0" smtClean="0"/>
              <a:t> </a:t>
            </a:r>
            <a:r>
              <a:rPr lang="en-US" dirty="0" err="1" smtClean="0"/>
              <a:t>kavramı</a:t>
            </a:r>
            <a:endParaRPr lang="en-US" dirty="0" smtClean="0"/>
          </a:p>
          <a:p>
            <a:r>
              <a:rPr lang="en-US" dirty="0" smtClean="0"/>
              <a:t>Robert Cox: Problem </a:t>
            </a:r>
            <a:r>
              <a:rPr lang="en-US" dirty="0" err="1" smtClean="0"/>
              <a:t>Çözücü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Eleştirel</a:t>
            </a:r>
            <a:r>
              <a:rPr lang="en-US" dirty="0" smtClean="0"/>
              <a:t> </a:t>
            </a:r>
            <a:r>
              <a:rPr lang="en-US" dirty="0" err="1" smtClean="0"/>
              <a:t>Kuram</a:t>
            </a:r>
            <a:r>
              <a:rPr lang="en-US" dirty="0" smtClean="0"/>
              <a:t> </a:t>
            </a:r>
            <a:r>
              <a:rPr lang="en-US" dirty="0" err="1" smtClean="0"/>
              <a:t>ayırımı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722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Wallerstein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Sistemi</a:t>
            </a:r>
            <a:r>
              <a:rPr lang="en-US" dirty="0" smtClean="0"/>
              <a:t> </a:t>
            </a:r>
            <a:r>
              <a:rPr lang="en-US" dirty="0" err="1"/>
              <a:t>A</a:t>
            </a:r>
            <a:r>
              <a:rPr lang="en-US" dirty="0" err="1" smtClean="0"/>
              <a:t>nalizi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Bağımlılık</a:t>
            </a:r>
            <a:r>
              <a:rPr lang="en-US" dirty="0" smtClean="0"/>
              <a:t> </a:t>
            </a:r>
            <a:r>
              <a:rPr lang="en-US" dirty="0" err="1" smtClean="0"/>
              <a:t>Okulu’nun</a:t>
            </a:r>
            <a:r>
              <a:rPr lang="en-US" dirty="0" smtClean="0"/>
              <a:t> </a:t>
            </a:r>
            <a:r>
              <a:rPr lang="en-US" dirty="0" err="1" smtClean="0"/>
              <a:t>mirası</a:t>
            </a:r>
            <a:endParaRPr lang="en-US" dirty="0" smtClean="0"/>
          </a:p>
          <a:p>
            <a:r>
              <a:rPr lang="en-US" dirty="0" err="1" smtClean="0"/>
              <a:t>Kapitalizmin</a:t>
            </a:r>
            <a:r>
              <a:rPr lang="en-US" dirty="0" smtClean="0"/>
              <a:t> </a:t>
            </a:r>
            <a:r>
              <a:rPr lang="en-US" dirty="0" err="1" smtClean="0"/>
              <a:t>yayılışının</a:t>
            </a:r>
            <a:r>
              <a:rPr lang="en-US" dirty="0" smtClean="0"/>
              <a:t> </a:t>
            </a:r>
            <a:r>
              <a:rPr lang="en-US" dirty="0" err="1" smtClean="0"/>
              <a:t>üst</a:t>
            </a:r>
            <a:r>
              <a:rPr lang="en-US" dirty="0" smtClean="0"/>
              <a:t> </a:t>
            </a:r>
            <a:r>
              <a:rPr lang="en-US" dirty="0" err="1" smtClean="0"/>
              <a:t>yapısı</a:t>
            </a:r>
            <a:r>
              <a:rPr lang="en-US" dirty="0" smtClean="0"/>
              <a:t> </a:t>
            </a:r>
            <a:r>
              <a:rPr lang="en-US" dirty="0" err="1" smtClean="0"/>
              <a:t>olaral</a:t>
            </a:r>
            <a:r>
              <a:rPr lang="en-US" dirty="0" smtClean="0"/>
              <a:t> </a:t>
            </a:r>
            <a:r>
              <a:rPr lang="en-US" dirty="0" err="1" smtClean="0"/>
              <a:t>devletler</a:t>
            </a:r>
            <a:r>
              <a:rPr lang="en-US" dirty="0" smtClean="0"/>
              <a:t> </a:t>
            </a:r>
            <a:r>
              <a:rPr lang="en-US" dirty="0" err="1" smtClean="0"/>
              <a:t>sistemi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Devletler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iş</a:t>
            </a:r>
            <a:r>
              <a:rPr lang="en-US" dirty="0" smtClean="0"/>
              <a:t> </a:t>
            </a:r>
            <a:r>
              <a:rPr lang="en-US" dirty="0" err="1" smtClean="0"/>
              <a:t>bölümü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Merkez</a:t>
            </a:r>
            <a:r>
              <a:rPr lang="en-US" dirty="0" smtClean="0"/>
              <a:t>, </a:t>
            </a:r>
            <a:r>
              <a:rPr lang="en-US" dirty="0" err="1" smtClean="0"/>
              <a:t>çevre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yarı-çevre</a:t>
            </a:r>
            <a:r>
              <a:rPr lang="en-US" dirty="0" smtClean="0"/>
              <a:t> </a:t>
            </a:r>
            <a:r>
              <a:rPr lang="en-US" dirty="0" err="1" smtClean="0"/>
              <a:t>devletler</a:t>
            </a:r>
            <a:endParaRPr lang="en-US" dirty="0" smtClean="0"/>
          </a:p>
          <a:p>
            <a:r>
              <a:rPr lang="en-US" dirty="0" smtClean="0"/>
              <a:t>Modern </a:t>
            </a:r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/>
              <a:t>S</a:t>
            </a:r>
            <a:r>
              <a:rPr lang="en-US" dirty="0" err="1" smtClean="0"/>
              <a:t>istemi’nin</a:t>
            </a:r>
            <a:r>
              <a:rPr lang="en-US" dirty="0" smtClean="0"/>
              <a:t> </a:t>
            </a:r>
            <a:r>
              <a:rPr lang="en-US" dirty="0" err="1" smtClean="0"/>
              <a:t>Doğuşu</a:t>
            </a:r>
            <a:r>
              <a:rPr lang="en-US" dirty="0" smtClean="0"/>
              <a:t>: 16. </a:t>
            </a:r>
            <a:r>
              <a:rPr lang="en-US" dirty="0" err="1" smtClean="0"/>
              <a:t>Yüzyıl</a:t>
            </a:r>
            <a:r>
              <a:rPr lang="en-US" dirty="0" smtClean="0"/>
              <a:t>  </a:t>
            </a:r>
            <a:r>
              <a:rPr lang="en-US" dirty="0" err="1" smtClean="0"/>
              <a:t>Avrupası</a:t>
            </a:r>
            <a:endParaRPr lang="en-US" dirty="0" smtClean="0"/>
          </a:p>
          <a:p>
            <a:r>
              <a:rPr lang="en-US" dirty="0" err="1" smtClean="0"/>
              <a:t>Wallerstein’da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merkezlilik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023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Neo-</a:t>
            </a:r>
            <a:r>
              <a:rPr lang="en-US" dirty="0" err="1" smtClean="0"/>
              <a:t>Gramşiyan</a:t>
            </a:r>
            <a:r>
              <a:rPr lang="en-US" dirty="0" smtClean="0"/>
              <a:t> </a:t>
            </a:r>
            <a:r>
              <a:rPr lang="en-US" dirty="0" err="1" smtClean="0"/>
              <a:t>Okul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Robert Cox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Tarihsel</a:t>
            </a:r>
            <a:r>
              <a:rPr lang="en-US" dirty="0" smtClean="0"/>
              <a:t> </a:t>
            </a:r>
            <a:r>
              <a:rPr lang="en-US" dirty="0" err="1" smtClean="0"/>
              <a:t>materyalizmin</a:t>
            </a:r>
            <a:r>
              <a:rPr lang="en-US" dirty="0" smtClean="0"/>
              <a:t> </a:t>
            </a:r>
            <a:r>
              <a:rPr lang="en-US" dirty="0" err="1" smtClean="0"/>
              <a:t>Uİ’ye</a:t>
            </a:r>
            <a:r>
              <a:rPr lang="en-US" dirty="0" smtClean="0"/>
              <a:t> ilk </a:t>
            </a:r>
            <a:r>
              <a:rPr lang="en-US" dirty="0" err="1" smtClean="0"/>
              <a:t>uygulanışı</a:t>
            </a:r>
            <a:endParaRPr lang="en-US" dirty="0" smtClean="0"/>
          </a:p>
          <a:p>
            <a:r>
              <a:rPr lang="en-US" dirty="0" err="1" smtClean="0"/>
              <a:t>Üretim</a:t>
            </a:r>
            <a:r>
              <a:rPr lang="en-US" dirty="0" smtClean="0"/>
              <a:t> </a:t>
            </a:r>
            <a:r>
              <a:rPr lang="en-US" dirty="0" err="1" smtClean="0"/>
              <a:t>düzeninin</a:t>
            </a:r>
            <a:r>
              <a:rPr lang="en-US" dirty="0" smtClean="0"/>
              <a:t> </a:t>
            </a:r>
            <a:r>
              <a:rPr lang="en-US" dirty="0" err="1" smtClean="0"/>
              <a:t>maddi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düşünsel</a:t>
            </a:r>
            <a:r>
              <a:rPr lang="en-US" dirty="0" smtClean="0"/>
              <a:t> </a:t>
            </a:r>
            <a:r>
              <a:rPr lang="en-US" dirty="0" err="1" smtClean="0"/>
              <a:t>içerikleri</a:t>
            </a:r>
            <a:endParaRPr lang="en-US" dirty="0" smtClean="0"/>
          </a:p>
          <a:p>
            <a:r>
              <a:rPr lang="en-US" b="1" dirty="0" err="1" smtClean="0"/>
              <a:t>Üretim</a:t>
            </a:r>
            <a:r>
              <a:rPr lang="en-US" b="1" dirty="0" smtClean="0"/>
              <a:t>, </a:t>
            </a:r>
            <a:r>
              <a:rPr lang="en-US" b="1" dirty="0" err="1" smtClean="0"/>
              <a:t>Güç</a:t>
            </a:r>
            <a:r>
              <a:rPr lang="en-US" b="1" dirty="0" smtClean="0"/>
              <a:t> </a:t>
            </a:r>
            <a:r>
              <a:rPr lang="en-US" b="1" dirty="0" err="1" smtClean="0"/>
              <a:t>ve</a:t>
            </a:r>
            <a:r>
              <a:rPr lang="en-US" b="1" dirty="0" smtClean="0"/>
              <a:t> </a:t>
            </a:r>
            <a:r>
              <a:rPr lang="en-US" b="1" dirty="0" err="1" smtClean="0"/>
              <a:t>Dünya</a:t>
            </a:r>
            <a:r>
              <a:rPr lang="en-US" b="1" dirty="0" smtClean="0"/>
              <a:t> </a:t>
            </a:r>
            <a:r>
              <a:rPr lang="en-US" b="1" dirty="0" err="1" smtClean="0"/>
              <a:t>Düzeni</a:t>
            </a:r>
            <a:r>
              <a:rPr lang="en-US" b="1" dirty="0" smtClean="0"/>
              <a:t>: </a:t>
            </a:r>
            <a:r>
              <a:rPr lang="en-US" b="1" dirty="0" err="1"/>
              <a:t>T</a:t>
            </a:r>
            <a:r>
              <a:rPr lang="en-US" b="1" dirty="0" err="1" smtClean="0"/>
              <a:t>arihte</a:t>
            </a:r>
            <a:r>
              <a:rPr lang="en-US" b="1" dirty="0" smtClean="0"/>
              <a:t> </a:t>
            </a:r>
            <a:r>
              <a:rPr lang="en-US" b="1" dirty="0" err="1" smtClean="0"/>
              <a:t>Toplumsal</a:t>
            </a:r>
            <a:r>
              <a:rPr lang="en-US" b="1" dirty="0" smtClean="0"/>
              <a:t> </a:t>
            </a:r>
            <a:r>
              <a:rPr lang="en-US" b="1" dirty="0" err="1" smtClean="0"/>
              <a:t>Güçlerin</a:t>
            </a:r>
            <a:r>
              <a:rPr lang="en-US" b="1" dirty="0" smtClean="0"/>
              <a:t> </a:t>
            </a:r>
            <a:r>
              <a:rPr lang="en-US" b="1" dirty="0" err="1" smtClean="0"/>
              <a:t>Rolü</a:t>
            </a:r>
            <a:r>
              <a:rPr lang="en-US" b="1" dirty="0" smtClean="0"/>
              <a:t>, </a:t>
            </a:r>
            <a:r>
              <a:rPr lang="en-US" dirty="0" smtClean="0"/>
              <a:t>1987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275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Cox’a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Düzeninin</a:t>
            </a:r>
            <a:r>
              <a:rPr lang="en-US" dirty="0" smtClean="0"/>
              <a:t> </a:t>
            </a:r>
            <a:r>
              <a:rPr lang="en-US" dirty="0" err="1" smtClean="0"/>
              <a:t>Unsurları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üretim</a:t>
            </a:r>
            <a:r>
              <a:rPr lang="en-US" dirty="0" smtClean="0"/>
              <a:t> </a:t>
            </a:r>
            <a:r>
              <a:rPr lang="en-US" dirty="0" err="1" smtClean="0"/>
              <a:t>İlişkileri</a:t>
            </a:r>
            <a:endParaRPr lang="en-US" dirty="0" smtClean="0"/>
          </a:p>
          <a:p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biçimleri</a:t>
            </a:r>
            <a:endParaRPr lang="en-US" dirty="0" smtClean="0"/>
          </a:p>
          <a:p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düzenleri</a:t>
            </a:r>
            <a:endParaRPr lang="en-US" dirty="0" smtClean="0"/>
          </a:p>
          <a:p>
            <a:r>
              <a:rPr lang="en-US" dirty="0" err="1" smtClean="0"/>
              <a:t>Bunların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karşılıklı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817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Hegemonya</a:t>
            </a:r>
            <a:r>
              <a:rPr lang="en-US" dirty="0" smtClean="0"/>
              <a:t> </a:t>
            </a:r>
            <a:r>
              <a:rPr lang="en-US" dirty="0" err="1" smtClean="0"/>
              <a:t>Kavramı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Gramsci’nin</a:t>
            </a:r>
            <a:r>
              <a:rPr lang="en-US" dirty="0" smtClean="0"/>
              <a:t> </a:t>
            </a:r>
            <a:r>
              <a:rPr lang="en-US" dirty="0" err="1" smtClean="0"/>
              <a:t>hegemonya</a:t>
            </a:r>
            <a:r>
              <a:rPr lang="en-US" dirty="0" smtClean="0"/>
              <a:t> </a:t>
            </a:r>
            <a:r>
              <a:rPr lang="en-US" dirty="0" err="1" smtClean="0"/>
              <a:t>kavramı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Tanım</a:t>
            </a:r>
            <a:r>
              <a:rPr lang="en-US" dirty="0" smtClean="0"/>
              <a:t>: </a:t>
            </a:r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sistemindeki</a:t>
            </a:r>
            <a:r>
              <a:rPr lang="en-US" dirty="0" smtClean="0"/>
              <a:t> hakim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gücün</a:t>
            </a:r>
            <a:r>
              <a:rPr lang="en-US" dirty="0" smtClean="0"/>
              <a:t>, </a:t>
            </a:r>
            <a:r>
              <a:rPr lang="en-US" dirty="0" err="1" smtClean="0"/>
              <a:t>yalnız</a:t>
            </a:r>
            <a:r>
              <a:rPr lang="en-US" dirty="0" smtClean="0"/>
              <a:t> 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baskı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değil</a:t>
            </a:r>
            <a:r>
              <a:rPr lang="en-US" dirty="0" smtClean="0"/>
              <a:t>,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içindeki</a:t>
            </a:r>
            <a:r>
              <a:rPr lang="en-US" dirty="0" smtClean="0"/>
              <a:t> </a:t>
            </a: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devletlerin</a:t>
            </a:r>
            <a:r>
              <a:rPr lang="en-US" dirty="0" smtClean="0"/>
              <a:t> </a:t>
            </a:r>
            <a:r>
              <a:rPr lang="en-US" dirty="0" err="1" smtClean="0"/>
              <a:t>kurumlar</a:t>
            </a:r>
            <a:r>
              <a:rPr lang="en-US" dirty="0" smtClean="0"/>
              <a:t>, </a:t>
            </a:r>
            <a:r>
              <a:rPr lang="en-US" dirty="0" err="1" smtClean="0"/>
              <a:t>değerler</a:t>
            </a:r>
            <a:r>
              <a:rPr lang="en-US" dirty="0" smtClean="0"/>
              <a:t> </a:t>
            </a:r>
            <a:r>
              <a:rPr lang="en-US" dirty="0" err="1" smtClean="0"/>
              <a:t>sistemi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kurallar</a:t>
            </a:r>
            <a:r>
              <a:rPr lang="en-US" dirty="0" smtClean="0"/>
              <a:t> </a:t>
            </a:r>
            <a:r>
              <a:rPr lang="en-US" dirty="0" err="1" smtClean="0"/>
              <a:t>çerçevesinde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hakimiyete</a:t>
            </a:r>
            <a:r>
              <a:rPr lang="en-US" dirty="0" smtClean="0"/>
              <a:t> </a:t>
            </a:r>
            <a:r>
              <a:rPr lang="en-US" dirty="0" err="1" smtClean="0"/>
              <a:t>gösterdikleri</a:t>
            </a:r>
            <a:r>
              <a:rPr lang="en-US" dirty="0" smtClean="0"/>
              <a:t> </a:t>
            </a:r>
            <a:r>
              <a:rPr lang="en-US" dirty="0" err="1" smtClean="0"/>
              <a:t>rıza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altında</a:t>
            </a:r>
            <a:r>
              <a:rPr lang="en-US" dirty="0" smtClean="0"/>
              <a:t> </a:t>
            </a:r>
            <a:r>
              <a:rPr lang="en-US" dirty="0" err="1" smtClean="0"/>
              <a:t>tutuldukları</a:t>
            </a:r>
            <a:r>
              <a:rPr lang="en-US" dirty="0" smtClean="0"/>
              <a:t> </a:t>
            </a:r>
            <a:r>
              <a:rPr lang="en-US" dirty="0" err="1" smtClean="0"/>
              <a:t>düzendir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332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</a:t>
            </a:r>
            <a:r>
              <a:rPr lang="en-US" dirty="0" err="1" smtClean="0"/>
              <a:t>Hegemonik</a:t>
            </a:r>
            <a:r>
              <a:rPr lang="en-US" dirty="0" smtClean="0"/>
              <a:t> </a:t>
            </a:r>
            <a:r>
              <a:rPr lang="en-US" dirty="0" err="1" smtClean="0"/>
              <a:t>Düzen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Her </a:t>
            </a:r>
            <a:r>
              <a:rPr lang="en-US" dirty="0" err="1" smtClean="0"/>
              <a:t>biri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değerler</a:t>
            </a:r>
            <a:r>
              <a:rPr lang="en-US" dirty="0" smtClean="0"/>
              <a:t> </a:t>
            </a:r>
            <a:r>
              <a:rPr lang="en-US" dirty="0" err="1" smtClean="0"/>
              <a:t>sistemine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gelişim</a:t>
            </a:r>
            <a:r>
              <a:rPr lang="en-US" dirty="0" smtClean="0"/>
              <a:t>/ </a:t>
            </a:r>
            <a:r>
              <a:rPr lang="en-US" dirty="0" err="1" smtClean="0"/>
              <a:t>kalkınma</a:t>
            </a:r>
            <a:r>
              <a:rPr lang="en-US" dirty="0" smtClean="0"/>
              <a:t> </a:t>
            </a:r>
            <a:r>
              <a:rPr lang="en-US" dirty="0" err="1" smtClean="0"/>
              <a:t>felsefesine</a:t>
            </a:r>
            <a:r>
              <a:rPr lang="en-US" dirty="0" smtClean="0"/>
              <a:t> </a:t>
            </a:r>
            <a:r>
              <a:rPr lang="en-US" dirty="0" err="1" smtClean="0"/>
              <a:t>sahip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kültür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uygarlıkların</a:t>
            </a:r>
            <a:r>
              <a:rPr lang="en-US" dirty="0" smtClean="0"/>
              <a:t>, </a:t>
            </a:r>
            <a:r>
              <a:rPr lang="en-US" dirty="0" err="1" smtClean="0"/>
              <a:t>yalnızca</a:t>
            </a:r>
            <a:r>
              <a:rPr lang="en-US" dirty="0" smtClean="0"/>
              <a:t> </a:t>
            </a:r>
            <a:r>
              <a:rPr lang="en-US" dirty="0" err="1" smtClean="0"/>
              <a:t>karşılıklı</a:t>
            </a:r>
            <a:r>
              <a:rPr lang="en-US" dirty="0" smtClean="0"/>
              <a:t> </a:t>
            </a:r>
            <a:r>
              <a:rPr lang="en-US" dirty="0" err="1" smtClean="0"/>
              <a:t>tanınma</a:t>
            </a:r>
            <a:r>
              <a:rPr lang="en-US" dirty="0" smtClean="0"/>
              <a:t> </a:t>
            </a:r>
            <a:r>
              <a:rPr lang="en-US" dirty="0" err="1" smtClean="0"/>
              <a:t>ilkesi</a:t>
            </a:r>
            <a:r>
              <a:rPr lang="en-US" dirty="0" smtClean="0"/>
              <a:t> </a:t>
            </a:r>
            <a:r>
              <a:rPr lang="en-US" dirty="0" err="1" smtClean="0"/>
              <a:t>üzerinden</a:t>
            </a:r>
            <a:r>
              <a:rPr lang="en-US" dirty="0" smtClean="0"/>
              <a:t> </a:t>
            </a:r>
            <a:r>
              <a:rPr lang="en-US" dirty="0" err="1" smtClean="0"/>
              <a:t>değil</a:t>
            </a:r>
            <a:r>
              <a:rPr lang="en-US" dirty="0" smtClean="0"/>
              <a:t>,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tür</a:t>
            </a:r>
            <a:r>
              <a:rPr lang="en-US" dirty="0" smtClean="0"/>
              <a:t> </a:t>
            </a:r>
            <a:r>
              <a:rPr lang="en-US" dirty="0" err="1" smtClean="0"/>
              <a:t>öznelerarası</a:t>
            </a:r>
            <a:r>
              <a:rPr lang="en-US" dirty="0" smtClean="0"/>
              <a:t> </a:t>
            </a:r>
            <a:r>
              <a:rPr lang="en-US" dirty="0" err="1" smtClean="0"/>
              <a:t>iletişime</a:t>
            </a:r>
            <a:r>
              <a:rPr lang="en-US" dirty="0" smtClean="0"/>
              <a:t> (</a:t>
            </a:r>
            <a:r>
              <a:rPr lang="en-US" dirty="0" err="1" smtClean="0"/>
              <a:t>intersubjectivity</a:t>
            </a:r>
            <a:r>
              <a:rPr lang="en-US" dirty="0" smtClean="0"/>
              <a:t>) </a:t>
            </a:r>
            <a:r>
              <a:rPr lang="en-US" dirty="0" err="1" smtClean="0"/>
              <a:t>yaslanarak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yaşadığı</a:t>
            </a:r>
            <a:r>
              <a:rPr lang="en-US" dirty="0" smtClean="0"/>
              <a:t> </a:t>
            </a:r>
            <a:r>
              <a:rPr lang="en-US" dirty="0" err="1" smtClean="0"/>
              <a:t>düzendir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818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252</Words>
  <Application>Microsoft Macintosh PowerPoint</Application>
  <PresentationFormat>Widescreen</PresentationFormat>
  <Paragraphs>44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Arial</vt:lpstr>
      <vt:lpstr>Office Theme</vt:lpstr>
      <vt:lpstr>Marksizm ve Eleştirel Teoriler</vt:lpstr>
      <vt:lpstr>Tarihsel Bağlam</vt:lpstr>
      <vt:lpstr>Tarihsel Materyalizm ve Uluslararası Düzen </vt:lpstr>
      <vt:lpstr>Uluslararası İlişkilerde Ekonomi-Politik Analiz</vt:lpstr>
      <vt:lpstr>Wallerstein ve Dünya Sistemi Analizi</vt:lpstr>
      <vt:lpstr>Neo-Gramşiyan Okul ve Robert Cox</vt:lpstr>
      <vt:lpstr>Cox’a Göre Dünya Düzeninin Unsurları</vt:lpstr>
      <vt:lpstr>Hegemonya Kavramı</vt:lpstr>
      <vt:lpstr>Post-Hegemonik Düzen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Marksizm ve Eleştirel Teoriler</dc:title>
  <dc:creator>Microsoft Office User</dc:creator>
  <cp:lastModifiedBy>Microsoft Office User</cp:lastModifiedBy>
  <cp:revision>4</cp:revision>
  <dcterms:created xsi:type="dcterms:W3CDTF">2018-03-21T11:20:11Z</dcterms:created>
  <dcterms:modified xsi:type="dcterms:W3CDTF">2018-03-21T16:37:16Z</dcterms:modified>
</cp:coreProperties>
</file>