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89.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sldIdLst>
    <p:sldId id="256" r:id="rId3"/>
    <p:sldId id="296" r:id="rId4"/>
    <p:sldId id="297" r:id="rId5"/>
    <p:sldId id="349" r:id="rId6"/>
    <p:sldId id="380" r:id="rId7"/>
    <p:sldId id="379" r:id="rId8"/>
    <p:sldId id="381" r:id="rId9"/>
    <p:sldId id="350" r:id="rId10"/>
    <p:sldId id="382" r:id="rId11"/>
    <p:sldId id="352" r:id="rId12"/>
    <p:sldId id="383" r:id="rId13"/>
    <p:sldId id="353" r:id="rId14"/>
    <p:sldId id="354" r:id="rId15"/>
    <p:sldId id="384" r:id="rId16"/>
    <p:sldId id="355" r:id="rId17"/>
    <p:sldId id="356" r:id="rId18"/>
    <p:sldId id="358" r:id="rId19"/>
    <p:sldId id="359" r:id="rId20"/>
    <p:sldId id="360" r:id="rId21"/>
    <p:sldId id="361" r:id="rId22"/>
    <p:sldId id="362" r:id="rId23"/>
    <p:sldId id="363" r:id="rId24"/>
    <p:sldId id="364" r:id="rId25"/>
    <p:sldId id="365" r:id="rId26"/>
    <p:sldId id="366" r:id="rId27"/>
    <p:sldId id="367" r:id="rId28"/>
    <p:sldId id="368" r:id="rId29"/>
    <p:sldId id="369" r:id="rId30"/>
    <p:sldId id="370" r:id="rId31"/>
    <p:sldId id="371" r:id="rId32"/>
    <p:sldId id="389" r:id="rId33"/>
    <p:sldId id="372" r:id="rId34"/>
    <p:sldId id="390" r:id="rId35"/>
    <p:sldId id="373" r:id="rId36"/>
    <p:sldId id="385" r:id="rId37"/>
    <p:sldId id="388" r:id="rId38"/>
    <p:sldId id="376" r:id="rId39"/>
    <p:sldId id="298" r:id="rId40"/>
    <p:sldId id="299" r:id="rId41"/>
    <p:sldId id="300" r:id="rId42"/>
    <p:sldId id="266" r:id="rId43"/>
    <p:sldId id="332" r:id="rId44"/>
    <p:sldId id="259" r:id="rId45"/>
    <p:sldId id="268" r:id="rId46"/>
    <p:sldId id="261" r:id="rId47"/>
    <p:sldId id="262" r:id="rId48"/>
    <p:sldId id="263" r:id="rId49"/>
    <p:sldId id="391" r:id="rId50"/>
    <p:sldId id="392" r:id="rId51"/>
    <p:sldId id="393" r:id="rId52"/>
    <p:sldId id="394" r:id="rId53"/>
    <p:sldId id="334" r:id="rId54"/>
    <p:sldId id="335" r:id="rId55"/>
    <p:sldId id="337" r:id="rId56"/>
    <p:sldId id="338" r:id="rId57"/>
    <p:sldId id="339" r:id="rId58"/>
    <p:sldId id="413" r:id="rId59"/>
    <p:sldId id="414" r:id="rId60"/>
    <p:sldId id="395" r:id="rId61"/>
    <p:sldId id="396" r:id="rId62"/>
    <p:sldId id="343" r:id="rId63"/>
    <p:sldId id="264" r:id="rId64"/>
    <p:sldId id="271" r:id="rId65"/>
    <p:sldId id="398" r:id="rId66"/>
    <p:sldId id="399" r:id="rId67"/>
    <p:sldId id="400" r:id="rId68"/>
    <p:sldId id="401" r:id="rId69"/>
    <p:sldId id="410" r:id="rId70"/>
    <p:sldId id="274" r:id="rId71"/>
    <p:sldId id="281" r:id="rId72"/>
    <p:sldId id="402" r:id="rId73"/>
    <p:sldId id="403" r:id="rId74"/>
    <p:sldId id="404" r:id="rId75"/>
    <p:sldId id="275" r:id="rId76"/>
    <p:sldId id="287" r:id="rId77"/>
    <p:sldId id="405" r:id="rId78"/>
    <p:sldId id="406" r:id="rId79"/>
    <p:sldId id="411" r:id="rId80"/>
    <p:sldId id="292" r:id="rId81"/>
    <p:sldId id="276" r:id="rId82"/>
    <p:sldId id="407" r:id="rId83"/>
    <p:sldId id="408" r:id="rId84"/>
    <p:sldId id="409" r:id="rId85"/>
    <p:sldId id="345" r:id="rId86"/>
    <p:sldId id="346" r:id="rId87"/>
    <p:sldId id="415" r:id="rId88"/>
    <p:sldId id="416" r:id="rId89"/>
    <p:sldId id="417" r:id="rId90"/>
    <p:sldId id="294" r:id="rId91"/>
    <p:sldId id="295" r:id="rId92"/>
    <p:sldId id="348" r:id="rId93"/>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666" autoAdjust="0"/>
    <p:restoredTop sz="94660"/>
  </p:normalViewPr>
  <p:slideViewPr>
    <p:cSldViewPr>
      <p:cViewPr varScale="1">
        <p:scale>
          <a:sx n="73" d="100"/>
          <a:sy n="73" d="100"/>
        </p:scale>
        <p:origin x="-1536"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slide" Target="slides/slide74.xml"/><Relationship Id="rId84" Type="http://schemas.openxmlformats.org/officeDocument/2006/relationships/slide" Target="slides/slide82.xml"/><Relationship Id="rId89" Type="http://schemas.openxmlformats.org/officeDocument/2006/relationships/slide" Target="slides/slide87.xml"/><Relationship Id="rId97" Type="http://schemas.openxmlformats.org/officeDocument/2006/relationships/tableStyles" Target="tableStyles.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slide" Target="slides/slide77.xml"/><Relationship Id="rId87" Type="http://schemas.openxmlformats.org/officeDocument/2006/relationships/slide" Target="slides/slide85.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slide" Target="slides/slide80.xml"/><Relationship Id="rId90" Type="http://schemas.openxmlformats.org/officeDocument/2006/relationships/slide" Target="slides/slide88.xml"/><Relationship Id="rId95" Type="http://schemas.openxmlformats.org/officeDocument/2006/relationships/viewProps" Target="viewProps.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slide" Target="slides/slide9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slide" Target="slides/slide89.xml"/><Relationship Id="rId9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032416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DCCD61-643D-44A5-A450-3A42A50CBC1E}" type="datetimeFigureOut">
              <a:rPr lang="en-US" smtClean="0"/>
              <a:pPr/>
              <a:t>3/18/2020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 xmlns:p14="http://schemas.microsoft.com/office/powerpoint/2010/main" val="96291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DCCD61-643D-44A5-A450-3A42A50CBC1E}" type="datetimeFigureOut">
              <a:rPr lang="en-US" smtClean="0"/>
              <a:pPr/>
              <a:t>3/18/2020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 xmlns:p14="http://schemas.microsoft.com/office/powerpoint/2010/main" val="1296884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DCCD61-643D-44A5-A450-3A42A50CBC1E}" type="datetimeFigureOut">
              <a:rPr lang="en-US" smtClean="0"/>
              <a:pPr/>
              <a:t>3/18/2020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 xmlns:p14="http://schemas.microsoft.com/office/powerpoint/2010/main" val="29870350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 xmlns:p14="http://schemas.microsoft.com/office/powerpoint/2010/main" val="1792374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 xmlns:p14="http://schemas.microsoft.com/office/powerpoint/2010/main" val="3962857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16778"/>
            <a:ext cx="9144000" cy="1069514"/>
          </a:xfrm>
          <a:prstGeom prst="rect">
            <a:avLst/>
          </a:prstGeom>
        </p:spPr>
        <p:txBody>
          <a:bodyPr anchor="ctr"/>
          <a:lstStyle>
            <a:lvl1pPr>
              <a:defRPr b="1" baseline="0">
                <a:solidFill>
                  <a:schemeClr val="tx1">
                    <a:lumMod val="75000"/>
                    <a:lumOff val="25000"/>
                  </a:schemeClr>
                </a:solidFill>
                <a:latin typeface="Arial" pitchFamily="34" charset="0"/>
                <a:cs typeface="Arial" pitchFamily="34" charset="0"/>
              </a:defRPr>
            </a:lvl1pPr>
          </a:lstStyle>
          <a:p>
            <a:r>
              <a:rPr lang="en-US" altLang="ko-KR" dirty="0" smtClean="0"/>
              <a:t> Free PPT _ Click to add title</a:t>
            </a:r>
            <a:endParaRPr lang="ko-KR" altLang="en-US" dirty="0"/>
          </a:p>
        </p:txBody>
      </p:sp>
      <p:sp>
        <p:nvSpPr>
          <p:cNvPr id="3" name="Content Placeholder 2"/>
          <p:cNvSpPr>
            <a:spLocks noGrp="1"/>
          </p:cNvSpPr>
          <p:nvPr>
            <p:ph idx="1"/>
          </p:nvPr>
        </p:nvSpPr>
        <p:spPr>
          <a:xfrm>
            <a:off x="457200" y="1600201"/>
            <a:ext cx="8229600" cy="460648"/>
          </a:xfrm>
          <a:prstGeom prst="rect">
            <a:avLst/>
          </a:prstGeom>
        </p:spPr>
        <p:txBody>
          <a:bodyPr anchor="ctr"/>
          <a:lstStyle>
            <a:lvl1pPr marL="0" indent="0">
              <a:buNone/>
              <a:defRPr sz="2000">
                <a:solidFill>
                  <a:schemeClr val="tx1">
                    <a:lumMod val="75000"/>
                    <a:lumOff val="25000"/>
                  </a:schemeClr>
                </a:solidFill>
                <a:latin typeface="Arial" pitchFamily="34" charset="0"/>
                <a:cs typeface="Arial" pitchFamily="34" charset="0"/>
              </a:defRPr>
            </a:lvl1pPr>
          </a:lstStyle>
          <a:p>
            <a:pPr lvl="0"/>
            <a:r>
              <a:rPr lang="en-US" altLang="ko-KR" dirty="0" smtClean="0"/>
              <a:t>Click to edit Master text styles</a:t>
            </a:r>
          </a:p>
        </p:txBody>
      </p:sp>
      <p:sp>
        <p:nvSpPr>
          <p:cNvPr id="4" name="Content Placeholder 2"/>
          <p:cNvSpPr>
            <a:spLocks noGrp="1"/>
          </p:cNvSpPr>
          <p:nvPr>
            <p:ph idx="10"/>
          </p:nvPr>
        </p:nvSpPr>
        <p:spPr>
          <a:xfrm>
            <a:off x="467544" y="2276872"/>
            <a:ext cx="8229600" cy="3600400"/>
          </a:xfrm>
          <a:prstGeom prst="rect">
            <a:avLst/>
          </a:prstGeom>
        </p:spPr>
        <p:txBody>
          <a:bodyPr lIns="396000" anchor="t"/>
          <a:lstStyle>
            <a:lvl1pPr marL="0" indent="0">
              <a:buNone/>
              <a:defRPr sz="1400">
                <a:solidFill>
                  <a:schemeClr val="tx1">
                    <a:lumMod val="75000"/>
                    <a:lumOff val="25000"/>
                  </a:schemeClr>
                </a:solidFill>
                <a:latin typeface="Arial" pitchFamily="34" charset="0"/>
                <a:cs typeface="Arial" pitchFamily="34" charset="0"/>
              </a:defRPr>
            </a:lvl1pPr>
          </a:lstStyle>
          <a:p>
            <a:pPr lvl="0"/>
            <a:r>
              <a:rPr lang="en-US" altLang="ko-KR" dirty="0" smtClean="0"/>
              <a:t>Click to edit Master text styles</a:t>
            </a:r>
          </a:p>
        </p:txBody>
      </p:sp>
    </p:spTree>
    <p:extLst>
      <p:ext uri="{BB962C8B-B14F-4D97-AF65-F5344CB8AC3E}">
        <p14:creationId xmlns="" xmlns:p14="http://schemas.microsoft.com/office/powerpoint/2010/main" val="3694015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19672" y="0"/>
            <a:ext cx="7524328" cy="1069514"/>
          </a:xfrm>
          <a:prstGeom prst="rect">
            <a:avLst/>
          </a:prstGeom>
        </p:spPr>
        <p:txBody>
          <a:bodyPr anchor="ctr"/>
          <a:lstStyle>
            <a:lvl1pPr>
              <a:defRPr b="1" baseline="0">
                <a:solidFill>
                  <a:schemeClr val="tx1">
                    <a:lumMod val="75000"/>
                    <a:lumOff val="25000"/>
                  </a:schemeClr>
                </a:solidFill>
                <a:latin typeface="Arial" pitchFamily="34" charset="0"/>
                <a:cs typeface="Arial" pitchFamily="34" charset="0"/>
              </a:defRPr>
            </a:lvl1pPr>
          </a:lstStyle>
          <a:p>
            <a:r>
              <a:rPr lang="en-US" altLang="ko-KR" dirty="0" smtClean="0"/>
              <a:t>Free PPT _ Click to add title</a:t>
            </a:r>
            <a:endParaRPr lang="ko-KR" altLang="en-US" dirty="0"/>
          </a:p>
        </p:txBody>
      </p:sp>
      <p:sp>
        <p:nvSpPr>
          <p:cNvPr id="4" name="Content Placeholder 2"/>
          <p:cNvSpPr>
            <a:spLocks noGrp="1"/>
          </p:cNvSpPr>
          <p:nvPr>
            <p:ph idx="1"/>
          </p:nvPr>
        </p:nvSpPr>
        <p:spPr>
          <a:xfrm>
            <a:off x="2123728" y="1268760"/>
            <a:ext cx="6563072" cy="460648"/>
          </a:xfrm>
          <a:prstGeom prst="rect">
            <a:avLst/>
          </a:prstGeom>
        </p:spPr>
        <p:txBody>
          <a:bodyPr anchor="ctr"/>
          <a:lstStyle>
            <a:lvl1pPr marL="0" indent="0">
              <a:buNone/>
              <a:defRPr sz="2000">
                <a:solidFill>
                  <a:schemeClr val="tx1">
                    <a:lumMod val="75000"/>
                    <a:lumOff val="25000"/>
                  </a:schemeClr>
                </a:solidFill>
                <a:latin typeface="Arial" pitchFamily="34" charset="0"/>
                <a:cs typeface="Arial" pitchFamily="34" charset="0"/>
              </a:defRPr>
            </a:lvl1pPr>
          </a:lstStyle>
          <a:p>
            <a:pPr lvl="0"/>
            <a:r>
              <a:rPr lang="en-US" altLang="ko-KR" dirty="0" smtClean="0"/>
              <a:t>Click to edit Master text styles</a:t>
            </a:r>
          </a:p>
        </p:txBody>
      </p:sp>
      <p:sp>
        <p:nvSpPr>
          <p:cNvPr id="5" name="Content Placeholder 2"/>
          <p:cNvSpPr>
            <a:spLocks noGrp="1"/>
          </p:cNvSpPr>
          <p:nvPr>
            <p:ph idx="10"/>
          </p:nvPr>
        </p:nvSpPr>
        <p:spPr>
          <a:xfrm>
            <a:off x="2134072" y="1844824"/>
            <a:ext cx="6563072" cy="4147865"/>
          </a:xfrm>
          <a:prstGeom prst="rect">
            <a:avLst/>
          </a:prstGeom>
        </p:spPr>
        <p:txBody>
          <a:bodyPr lIns="396000" anchor="t"/>
          <a:lstStyle>
            <a:lvl1pPr marL="0" indent="0">
              <a:buNone/>
              <a:defRPr sz="1400">
                <a:solidFill>
                  <a:schemeClr val="tx1">
                    <a:lumMod val="75000"/>
                    <a:lumOff val="25000"/>
                  </a:schemeClr>
                </a:solidFill>
              </a:defRPr>
            </a:lvl1pPr>
          </a:lstStyle>
          <a:p>
            <a:pPr lvl="0"/>
            <a:r>
              <a:rPr lang="en-US" altLang="ko-KR" dirty="0" smtClean="0"/>
              <a:t>Click to edit Master text styles</a:t>
            </a:r>
          </a:p>
        </p:txBody>
      </p:sp>
    </p:spTree>
    <p:extLst>
      <p:ext uri="{BB962C8B-B14F-4D97-AF65-F5344CB8AC3E}">
        <p14:creationId xmlns="" xmlns:p14="http://schemas.microsoft.com/office/powerpoint/2010/main" val="2326818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 xmlns:p14="http://schemas.microsoft.com/office/powerpoint/2010/main" val="1656086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 xmlns:p14="http://schemas.microsoft.com/office/powerpoint/2010/main" val="924286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DCCD61-643D-44A5-A450-3A42A50CBC1E}"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 xmlns:p14="http://schemas.microsoft.com/office/powerpoint/2010/main" val="3277933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DCCD61-643D-44A5-A450-3A42A50CBC1E}" type="datetimeFigureOut">
              <a:rPr lang="en-US" smtClean="0"/>
              <a:pPr/>
              <a:t>3/18/2020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 xmlns:p14="http://schemas.microsoft.com/office/powerpoint/2010/main" val="778790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DCCD61-643D-44A5-A450-3A42A50CBC1E}" type="datetimeFigureOut">
              <a:rPr lang="en-US" smtClean="0"/>
              <a:pPr/>
              <a:t>3/18/2020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 xmlns:p14="http://schemas.microsoft.com/office/powerpoint/2010/main" val="29198114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DCCD61-643D-44A5-A450-3A42A50CBC1E}" type="datetimeFigureOut">
              <a:rPr lang="en-US" smtClean="0"/>
              <a:pPr/>
              <a:t>3/18/2020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 xmlns:p14="http://schemas.microsoft.com/office/powerpoint/2010/main" val="181811987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4373382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Lst>
  <p:txStyles>
    <p:titleStyle>
      <a:lvl1pPr algn="l" defTabSz="914400" rtl="0" eaLnBrk="1" latinLnBrk="1" hangingPunct="1">
        <a:spcBef>
          <a:spcPct val="0"/>
        </a:spcBef>
        <a:buNone/>
        <a:defRPr sz="4000" b="1" kern="1200">
          <a:solidFill>
            <a:schemeClr val="tx1"/>
          </a:solidFill>
          <a:latin typeface="Arial" pitchFamily="34" charset="0"/>
          <a:ea typeface="+mj-ea"/>
          <a:cs typeface="Arial" pitchFamily="34" charset="0"/>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DCCD61-643D-44A5-A450-3A42A50CBC1E}" type="datetimeFigureOut">
              <a:rPr lang="en-US" smtClean="0"/>
              <a:pPr/>
              <a:t>3/18/2020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2F0832-F084-422D-97D1-AF848F4F2C34}" type="slidenum">
              <a:rPr lang="en-US" smtClean="0"/>
              <a:pPr/>
              <a:t>‹#›</a:t>
            </a:fld>
            <a:endParaRPr lang="en-US"/>
          </a:p>
        </p:txBody>
      </p:sp>
    </p:spTree>
    <p:extLst>
      <p:ext uri="{BB962C8B-B14F-4D97-AF65-F5344CB8AC3E}">
        <p14:creationId xmlns="" xmlns:p14="http://schemas.microsoft.com/office/powerpoint/2010/main" val="328635735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3.xml"/><Relationship Id="rId4" Type="http://schemas.openxmlformats.org/officeDocument/2006/relationships/image" Target="../media/image18.jpeg"/></Relationships>
</file>

<file path=ppt/slides/_rels/slide4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jpeg"/><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4.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9.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4.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p:cNvSpPr txBox="1"/>
          <p:nvPr/>
        </p:nvSpPr>
        <p:spPr>
          <a:xfrm>
            <a:off x="0" y="5477676"/>
            <a:ext cx="9144000" cy="1015663"/>
          </a:xfrm>
          <a:prstGeom prst="rect">
            <a:avLst/>
          </a:prstGeom>
          <a:noFill/>
        </p:spPr>
        <p:txBody>
          <a:bodyPr wrap="square">
            <a:spAutoFit/>
          </a:bodyPr>
          <a:lstStyle/>
          <a:p>
            <a:pPr algn="ctr" fontAlgn="auto">
              <a:spcBef>
                <a:spcPts val="0"/>
              </a:spcBef>
              <a:spcAft>
                <a:spcPts val="0"/>
              </a:spcAft>
              <a:defRPr/>
            </a:pPr>
            <a:r>
              <a:rPr lang="tr-TR" altLang="ko-KR" sz="2000" b="1" dirty="0" smtClean="0">
                <a:solidFill>
                  <a:schemeClr val="tx1">
                    <a:lumMod val="75000"/>
                    <a:lumOff val="25000"/>
                  </a:schemeClr>
                </a:solidFill>
                <a:latin typeface="Arial" pitchFamily="34" charset="0"/>
                <a:cs typeface="Arial" pitchFamily="34" charset="0"/>
              </a:rPr>
              <a:t>Öğretim Görevlisi</a:t>
            </a:r>
          </a:p>
          <a:p>
            <a:pPr algn="ctr" fontAlgn="auto">
              <a:spcBef>
                <a:spcPts val="0"/>
              </a:spcBef>
              <a:spcAft>
                <a:spcPts val="0"/>
              </a:spcAft>
              <a:defRPr/>
            </a:pPr>
            <a:r>
              <a:rPr lang="tr-TR" altLang="ko-KR" sz="2000" b="1" dirty="0" smtClean="0">
                <a:solidFill>
                  <a:schemeClr val="tx1">
                    <a:lumMod val="75000"/>
                    <a:lumOff val="25000"/>
                  </a:schemeClr>
                </a:solidFill>
                <a:latin typeface="Arial" pitchFamily="34" charset="0"/>
                <a:cs typeface="Arial" pitchFamily="34" charset="0"/>
              </a:rPr>
              <a:t>MELTEM ÖZDUYAN KILIÇ</a:t>
            </a:r>
          </a:p>
          <a:p>
            <a:pPr algn="ctr" fontAlgn="auto">
              <a:spcBef>
                <a:spcPts val="0"/>
              </a:spcBef>
              <a:spcAft>
                <a:spcPts val="0"/>
              </a:spcAft>
              <a:defRPr/>
            </a:pPr>
            <a:r>
              <a:rPr kumimoji="0" lang="en-US" altLang="ko-KR" sz="2000" b="1" dirty="0" smtClean="0">
                <a:solidFill>
                  <a:schemeClr val="tx1">
                    <a:lumMod val="75000"/>
                    <a:lumOff val="25000"/>
                  </a:schemeClr>
                </a:solidFill>
                <a:latin typeface="Arial" pitchFamily="34" charset="0"/>
                <a:cs typeface="Arial" pitchFamily="34" charset="0"/>
              </a:rPr>
              <a:t>    </a:t>
            </a:r>
            <a:endParaRPr kumimoji="0" lang="en-US" altLang="ko-KR" sz="2000" b="1" dirty="0">
              <a:solidFill>
                <a:schemeClr val="tx1">
                  <a:lumMod val="75000"/>
                  <a:lumOff val="25000"/>
                </a:schemeClr>
              </a:solidFill>
              <a:latin typeface="Arial" pitchFamily="34" charset="0"/>
              <a:cs typeface="Arial" pitchFamily="34" charset="0"/>
            </a:endParaRPr>
          </a:p>
        </p:txBody>
      </p:sp>
      <p:sp>
        <p:nvSpPr>
          <p:cNvPr id="21" name="TextBox 1"/>
          <p:cNvSpPr txBox="1">
            <a:spLocks noChangeArrowheads="1"/>
          </p:cNvSpPr>
          <p:nvPr/>
        </p:nvSpPr>
        <p:spPr bwMode="auto">
          <a:xfrm>
            <a:off x="0" y="4581128"/>
            <a:ext cx="9144000" cy="707886"/>
          </a:xfrm>
          <a:prstGeom prst="rect">
            <a:avLst/>
          </a:prstGeom>
          <a:noFill/>
          <a:ln w="9525">
            <a:noFill/>
            <a:miter lim="800000"/>
            <a:headEnd/>
            <a:tailEnd/>
          </a:ln>
        </p:spPr>
        <p:txBody>
          <a:bodyPr wrap="square">
            <a:spAutoFit/>
          </a:bodyPr>
          <a:lstStyle/>
          <a:p>
            <a:pPr algn="ctr"/>
            <a:r>
              <a:rPr lang="tr-TR" altLang="ko-KR" sz="4000" b="1" dirty="0" smtClean="0">
                <a:solidFill>
                  <a:schemeClr val="tx1">
                    <a:lumMod val="75000"/>
                    <a:lumOff val="25000"/>
                  </a:schemeClr>
                </a:solidFill>
                <a:latin typeface="Arial" pitchFamily="34" charset="0"/>
                <a:ea typeface="맑은 고딕" pitchFamily="50" charset="-127"/>
                <a:cs typeface="Arial" pitchFamily="34" charset="0"/>
              </a:rPr>
              <a:t>İLAÇ UYGULAMALARI</a:t>
            </a:r>
            <a:endParaRPr lang="en-US" altLang="ko-KR" sz="4000" b="1" dirty="0" smtClean="0">
              <a:solidFill>
                <a:schemeClr val="tx1">
                  <a:lumMod val="75000"/>
                  <a:lumOff val="25000"/>
                </a:schemeClr>
              </a:solidFill>
              <a:latin typeface="Arial" pitchFamily="34" charset="0"/>
              <a:ea typeface="맑은 고딕" pitchFamily="50" charset="-127"/>
              <a:cs typeface="Arial" pitchFamily="34" charset="0"/>
            </a:endParaRPr>
          </a:p>
        </p:txBody>
      </p:sp>
      <p:pic>
        <p:nvPicPr>
          <p:cNvPr id="2" name="Resim 1"/>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547664" y="476672"/>
            <a:ext cx="5904656" cy="3024336"/>
          </a:xfrm>
          <a:prstGeom prst="rect">
            <a:avLst/>
          </a:prstGeom>
        </p:spPr>
      </p:pic>
    </p:spTree>
    <p:extLst>
      <p:ext uri="{BB962C8B-B14F-4D97-AF65-F5344CB8AC3E}">
        <p14:creationId xmlns="" xmlns:p14="http://schemas.microsoft.com/office/powerpoint/2010/main" val="1941221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6778"/>
            <a:ext cx="8388424" cy="1069514"/>
          </a:xfrm>
        </p:spPr>
        <p:txBody>
          <a:bodyPr/>
          <a:lstStyle/>
          <a:p>
            <a:pPr algn="ctr"/>
            <a:r>
              <a:rPr lang="tr-TR" sz="4400" dirty="0">
                <a:solidFill>
                  <a:schemeClr val="tx1"/>
                </a:solidFill>
                <a:latin typeface="Times New Roman" pitchFamily="18" charset="0"/>
                <a:cs typeface="Times New Roman" pitchFamily="18" charset="0"/>
              </a:rPr>
              <a:t>İlaç Etkinliği İlkeleri</a:t>
            </a:r>
          </a:p>
        </p:txBody>
      </p:sp>
      <p:sp>
        <p:nvSpPr>
          <p:cNvPr id="3" name="İçerik Yer Tutucusu 2"/>
          <p:cNvSpPr>
            <a:spLocks noGrp="1"/>
          </p:cNvSpPr>
          <p:nvPr>
            <p:ph idx="1"/>
          </p:nvPr>
        </p:nvSpPr>
        <p:spPr/>
        <p:txBody>
          <a:bodyPr/>
          <a:lstStyle/>
          <a:p>
            <a:endParaRPr lang="tr-TR"/>
          </a:p>
        </p:txBody>
      </p:sp>
      <p:sp>
        <p:nvSpPr>
          <p:cNvPr id="4" name="İçerik Yer Tutucusu 3"/>
          <p:cNvSpPr>
            <a:spLocks noGrp="1"/>
          </p:cNvSpPr>
          <p:nvPr>
            <p:ph idx="10"/>
          </p:nvPr>
        </p:nvSpPr>
        <p:spPr>
          <a:xfrm>
            <a:off x="457200" y="1600201"/>
            <a:ext cx="8229600" cy="4608512"/>
          </a:xfrm>
        </p:spPr>
        <p:txBody>
          <a:bodyPr/>
          <a:lstStyle/>
          <a:p>
            <a:r>
              <a:rPr lang="tr-TR" sz="2800" dirty="0">
                <a:latin typeface="Times New Roman" panose="02020603050405020304" pitchFamily="18" charset="0"/>
                <a:cs typeface="Times New Roman" panose="02020603050405020304" pitchFamily="18" charset="0"/>
              </a:rPr>
              <a:t>İlaç uygulamanın önemli bir bileşeni de ilaçların </a:t>
            </a:r>
            <a:endParaRPr lang="tr-TR" sz="2800" dirty="0" smtClean="0">
              <a:latin typeface="Times New Roman" panose="02020603050405020304" pitchFamily="18" charset="0"/>
              <a:cs typeface="Times New Roman" panose="02020603050405020304" pitchFamily="18" charset="0"/>
            </a:endParaRPr>
          </a:p>
          <a:p>
            <a:r>
              <a:rPr lang="tr-TR" sz="2800" dirty="0" smtClean="0">
                <a:latin typeface="Times New Roman" panose="02020603050405020304" pitchFamily="18" charset="0"/>
                <a:cs typeface="Times New Roman" panose="02020603050405020304" pitchFamily="18" charset="0"/>
              </a:rPr>
              <a:t>etkilerini </a:t>
            </a:r>
            <a:r>
              <a:rPr lang="tr-TR" sz="2800" dirty="0">
                <a:latin typeface="Times New Roman" panose="02020603050405020304" pitchFamily="18" charset="0"/>
                <a:cs typeface="Times New Roman" panose="02020603050405020304" pitchFamily="18" charset="0"/>
              </a:rPr>
              <a:t>gösterme yollarını doğru anlayabilmektir.</a:t>
            </a:r>
          </a:p>
          <a:p>
            <a:r>
              <a:rPr lang="tr-TR" sz="2800" b="1" dirty="0" err="1">
                <a:solidFill>
                  <a:srgbClr val="FF0000"/>
                </a:solidFill>
                <a:latin typeface="Times New Roman" panose="02020603050405020304" pitchFamily="18" charset="0"/>
                <a:cs typeface="Times New Roman" panose="02020603050405020304" pitchFamily="18" charset="0"/>
              </a:rPr>
              <a:t>Farmakokinetik</a:t>
            </a:r>
            <a:r>
              <a:rPr lang="tr-TR" sz="2800" b="1" dirty="0">
                <a:solidFill>
                  <a:srgbClr val="FF0000"/>
                </a:solidFill>
                <a:latin typeface="Times New Roman" panose="02020603050405020304" pitchFamily="18" charset="0"/>
                <a:cs typeface="Times New Roman" panose="02020603050405020304" pitchFamily="18" charset="0"/>
              </a:rPr>
              <a:t>:</a:t>
            </a:r>
            <a:r>
              <a:rPr lang="tr-TR" sz="2800" b="1" dirty="0">
                <a:latin typeface="Times New Roman" panose="02020603050405020304" pitchFamily="18" charset="0"/>
                <a:cs typeface="Times New Roman" panose="02020603050405020304" pitchFamily="18" charset="0"/>
              </a:rPr>
              <a:t> </a:t>
            </a:r>
            <a:r>
              <a:rPr lang="tr-TR" sz="2800" dirty="0">
                <a:latin typeface="Times New Roman" panose="02020603050405020304" pitchFamily="18" charset="0"/>
                <a:cs typeface="Times New Roman" panose="02020603050405020304" pitchFamily="18" charset="0"/>
              </a:rPr>
              <a:t>Bir ilacın </a:t>
            </a:r>
            <a:r>
              <a:rPr lang="tr-TR" sz="2800" dirty="0" err="1">
                <a:latin typeface="Times New Roman" panose="02020603050405020304" pitchFamily="18" charset="0"/>
                <a:cs typeface="Times New Roman" panose="02020603050405020304" pitchFamily="18" charset="0"/>
              </a:rPr>
              <a:t>absorbsiyonu</a:t>
            </a:r>
            <a:r>
              <a:rPr lang="tr-TR" sz="2800" dirty="0">
                <a:latin typeface="Times New Roman" panose="02020603050405020304" pitchFamily="18" charset="0"/>
                <a:cs typeface="Times New Roman" panose="02020603050405020304" pitchFamily="18" charset="0"/>
              </a:rPr>
              <a:t>, dağılımı, </a:t>
            </a:r>
            <a:endParaRPr lang="tr-TR" sz="2800" dirty="0" smtClean="0">
              <a:latin typeface="Times New Roman" panose="02020603050405020304" pitchFamily="18" charset="0"/>
              <a:cs typeface="Times New Roman" panose="02020603050405020304" pitchFamily="18" charset="0"/>
            </a:endParaRPr>
          </a:p>
          <a:p>
            <a:r>
              <a:rPr lang="tr-TR" sz="2800" dirty="0" smtClean="0">
                <a:latin typeface="Times New Roman" panose="02020603050405020304" pitchFamily="18" charset="0"/>
                <a:cs typeface="Times New Roman" panose="02020603050405020304" pitchFamily="18" charset="0"/>
              </a:rPr>
              <a:t>metabolizması </a:t>
            </a:r>
            <a:r>
              <a:rPr lang="tr-TR" sz="2800" dirty="0">
                <a:latin typeface="Times New Roman" panose="02020603050405020304" pitchFamily="18" charset="0"/>
                <a:cs typeface="Times New Roman" panose="02020603050405020304" pitchFamily="18" charset="0"/>
              </a:rPr>
              <a:t>ve atılmasını içerir.</a:t>
            </a:r>
          </a:p>
          <a:p>
            <a:r>
              <a:rPr lang="tr-TR" sz="2800" dirty="0">
                <a:solidFill>
                  <a:srgbClr val="0070C0"/>
                </a:solidFill>
                <a:latin typeface="Times New Roman" panose="02020603050405020304" pitchFamily="18" charset="0"/>
                <a:cs typeface="Times New Roman" panose="02020603050405020304" pitchFamily="18" charset="0"/>
              </a:rPr>
              <a:t>-</a:t>
            </a:r>
            <a:r>
              <a:rPr lang="tr-TR" sz="2800" dirty="0" err="1">
                <a:solidFill>
                  <a:srgbClr val="0070C0"/>
                </a:solidFill>
                <a:latin typeface="Times New Roman" panose="02020603050405020304" pitchFamily="18" charset="0"/>
                <a:cs typeface="Times New Roman" panose="02020603050405020304" pitchFamily="18" charset="0"/>
              </a:rPr>
              <a:t>Absorbsiyon</a:t>
            </a:r>
            <a:r>
              <a:rPr lang="tr-TR" sz="2800" dirty="0">
                <a:solidFill>
                  <a:srgbClr val="0070C0"/>
                </a:solidFill>
                <a:latin typeface="Times New Roman" panose="02020603050405020304" pitchFamily="18" charset="0"/>
                <a:cs typeface="Times New Roman" panose="02020603050405020304" pitchFamily="18" charset="0"/>
              </a:rPr>
              <a:t>(Emilim):</a:t>
            </a:r>
            <a:r>
              <a:rPr lang="tr-TR" sz="2800" dirty="0">
                <a:latin typeface="Times New Roman" panose="02020603050405020304" pitchFamily="18" charset="0"/>
                <a:cs typeface="Times New Roman" panose="02020603050405020304" pitchFamily="18" charset="0"/>
              </a:rPr>
              <a:t>Bir ilacın kan dolaşımına </a:t>
            </a:r>
            <a:endParaRPr lang="tr-TR" sz="2800" dirty="0" smtClean="0">
              <a:latin typeface="Times New Roman" panose="02020603050405020304" pitchFamily="18" charset="0"/>
              <a:cs typeface="Times New Roman" panose="02020603050405020304" pitchFamily="18" charset="0"/>
            </a:endParaRPr>
          </a:p>
          <a:p>
            <a:r>
              <a:rPr lang="tr-TR" sz="2800" dirty="0" smtClean="0">
                <a:latin typeface="Times New Roman" panose="02020603050405020304" pitchFamily="18" charset="0"/>
                <a:cs typeface="Times New Roman" panose="02020603050405020304" pitchFamily="18" charset="0"/>
              </a:rPr>
              <a:t>girme </a:t>
            </a:r>
            <a:r>
              <a:rPr lang="tr-TR" sz="2800" dirty="0">
                <a:latin typeface="Times New Roman" panose="02020603050405020304" pitchFamily="18" charset="0"/>
                <a:cs typeface="Times New Roman" panose="02020603050405020304" pitchFamily="18" charset="0"/>
              </a:rPr>
              <a:t>sürecidir. Damar içi (IV)uygulama en hızlı </a:t>
            </a:r>
            <a:endParaRPr lang="tr-TR" sz="2800" dirty="0" smtClean="0">
              <a:latin typeface="Times New Roman" panose="02020603050405020304" pitchFamily="18" charset="0"/>
              <a:cs typeface="Times New Roman" panose="02020603050405020304" pitchFamily="18" charset="0"/>
            </a:endParaRPr>
          </a:p>
          <a:p>
            <a:r>
              <a:rPr lang="tr-TR" sz="2800" dirty="0" err="1" smtClean="0">
                <a:latin typeface="Times New Roman" panose="02020603050405020304" pitchFamily="18" charset="0"/>
                <a:cs typeface="Times New Roman" panose="02020603050405020304" pitchFamily="18" charset="0"/>
              </a:rPr>
              <a:t>absorbsiyon</a:t>
            </a:r>
            <a:r>
              <a:rPr lang="tr-TR" sz="2800" dirty="0" smtClean="0">
                <a:latin typeface="Times New Roman" panose="02020603050405020304" pitchFamily="18" charset="0"/>
                <a:cs typeface="Times New Roman" panose="02020603050405020304" pitchFamily="18" charset="0"/>
              </a:rPr>
              <a:t> </a:t>
            </a:r>
            <a:r>
              <a:rPr lang="tr-TR" sz="2800" dirty="0">
                <a:latin typeface="Times New Roman" panose="02020603050405020304" pitchFamily="18" charset="0"/>
                <a:cs typeface="Times New Roman" panose="02020603050405020304" pitchFamily="18" charset="0"/>
              </a:rPr>
              <a:t>yoludur. Bunu sırayla kas içine uygulama(IM), </a:t>
            </a:r>
            <a:r>
              <a:rPr lang="tr-TR" sz="2800" dirty="0" err="1">
                <a:latin typeface="Times New Roman" panose="02020603050405020304" pitchFamily="18" charset="0"/>
                <a:cs typeface="Times New Roman" panose="02020603050405020304" pitchFamily="18" charset="0"/>
              </a:rPr>
              <a:t>subkütan</a:t>
            </a:r>
            <a:r>
              <a:rPr lang="tr-TR" sz="2800" dirty="0">
                <a:latin typeface="Times New Roman" panose="02020603050405020304" pitchFamily="18" charset="0"/>
                <a:cs typeface="Times New Roman" panose="02020603050405020304" pitchFamily="18" charset="0"/>
              </a:rPr>
              <a:t> (SC) ve oral (PO) izler. </a:t>
            </a:r>
          </a:p>
        </p:txBody>
      </p:sp>
    </p:spTree>
    <p:extLst>
      <p:ext uri="{BB962C8B-B14F-4D97-AF65-F5344CB8AC3E}">
        <p14:creationId xmlns="" xmlns:p14="http://schemas.microsoft.com/office/powerpoint/2010/main" val="30399050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4400" dirty="0">
                <a:solidFill>
                  <a:schemeClr val="tx1"/>
                </a:solidFill>
                <a:latin typeface="Times New Roman" pitchFamily="18" charset="0"/>
                <a:cs typeface="Times New Roman" pitchFamily="18" charset="0"/>
              </a:rPr>
              <a:t>İlaç Etkinliği İlkeleri</a:t>
            </a:r>
          </a:p>
        </p:txBody>
      </p:sp>
      <p:sp>
        <p:nvSpPr>
          <p:cNvPr id="3" name="İçerik Yer Tutucusu 2"/>
          <p:cNvSpPr>
            <a:spLocks noGrp="1"/>
          </p:cNvSpPr>
          <p:nvPr>
            <p:ph idx="1"/>
          </p:nvPr>
        </p:nvSpPr>
        <p:spPr/>
        <p:txBody>
          <a:bodyPr/>
          <a:lstStyle/>
          <a:p>
            <a:endParaRPr lang="tr-TR"/>
          </a:p>
        </p:txBody>
      </p:sp>
      <p:sp>
        <p:nvSpPr>
          <p:cNvPr id="4" name="İçerik Yer Tutucusu 3"/>
          <p:cNvSpPr>
            <a:spLocks noGrp="1"/>
          </p:cNvSpPr>
          <p:nvPr>
            <p:ph idx="10"/>
          </p:nvPr>
        </p:nvSpPr>
        <p:spPr>
          <a:xfrm>
            <a:off x="467544" y="1268760"/>
            <a:ext cx="8229600" cy="4608512"/>
          </a:xfrm>
        </p:spPr>
        <p:txBody>
          <a:bodyPr/>
          <a:lstStyle/>
          <a:p>
            <a:endParaRPr lang="tr-TR" sz="2800" dirty="0">
              <a:latin typeface="Times New Roman" panose="02020603050405020304" pitchFamily="18" charset="0"/>
              <a:cs typeface="Times New Roman" panose="02020603050405020304" pitchFamily="18" charset="0"/>
            </a:endParaRPr>
          </a:p>
          <a:p>
            <a:r>
              <a:rPr lang="tr-TR" sz="2800" dirty="0">
                <a:solidFill>
                  <a:srgbClr val="0070C0"/>
                </a:solidFill>
                <a:latin typeface="Times New Roman" panose="02020603050405020304" pitchFamily="18" charset="0"/>
                <a:cs typeface="Times New Roman" panose="02020603050405020304" pitchFamily="18" charset="0"/>
              </a:rPr>
              <a:t>-Metabolizma:</a:t>
            </a:r>
            <a:r>
              <a:rPr lang="tr-TR" sz="2800" dirty="0">
                <a:latin typeface="Times New Roman" panose="02020603050405020304" pitchFamily="18" charset="0"/>
                <a:cs typeface="Times New Roman" panose="02020603050405020304" pitchFamily="18" charset="0"/>
              </a:rPr>
              <a:t> İlacın vücut içinde uğradığı kimyasal </a:t>
            </a:r>
            <a:endParaRPr lang="tr-TR" sz="2800" dirty="0" smtClean="0">
              <a:latin typeface="Times New Roman" panose="02020603050405020304" pitchFamily="18" charset="0"/>
              <a:cs typeface="Times New Roman" panose="02020603050405020304" pitchFamily="18" charset="0"/>
            </a:endParaRPr>
          </a:p>
          <a:p>
            <a:r>
              <a:rPr lang="tr-TR" sz="2800" dirty="0" smtClean="0">
                <a:latin typeface="Times New Roman" panose="02020603050405020304" pitchFamily="18" charset="0"/>
                <a:cs typeface="Times New Roman" panose="02020603050405020304" pitchFamily="18" charset="0"/>
              </a:rPr>
              <a:t>değişimdir</a:t>
            </a:r>
            <a:r>
              <a:rPr lang="tr-TR" sz="2800" dirty="0">
                <a:latin typeface="Times New Roman" panose="02020603050405020304" pitchFamily="18" charset="0"/>
                <a:cs typeface="Times New Roman" panose="02020603050405020304" pitchFamily="18" charset="0"/>
              </a:rPr>
              <a:t>. Çoğunlukla </a:t>
            </a:r>
            <a:r>
              <a:rPr lang="tr-TR" sz="2800" u="sng" dirty="0">
                <a:solidFill>
                  <a:srgbClr val="FF0000"/>
                </a:solidFill>
                <a:latin typeface="Times New Roman" panose="02020603050405020304" pitchFamily="18" charset="0"/>
                <a:cs typeface="Times New Roman" panose="02020603050405020304" pitchFamily="18" charset="0"/>
              </a:rPr>
              <a:t>karaciğer</a:t>
            </a:r>
            <a:r>
              <a:rPr lang="tr-TR" sz="2800" dirty="0">
                <a:latin typeface="Times New Roman" panose="02020603050405020304" pitchFamily="18" charset="0"/>
                <a:cs typeface="Times New Roman" panose="02020603050405020304" pitchFamily="18" charset="0"/>
              </a:rPr>
              <a:t> içinde gerçekleşir.</a:t>
            </a:r>
          </a:p>
          <a:p>
            <a:r>
              <a:rPr lang="tr-TR" sz="2800" dirty="0">
                <a:solidFill>
                  <a:srgbClr val="0070C0"/>
                </a:solidFill>
                <a:latin typeface="Times New Roman" panose="02020603050405020304" pitchFamily="18" charset="0"/>
                <a:cs typeface="Times New Roman" panose="02020603050405020304" pitchFamily="18" charset="0"/>
              </a:rPr>
              <a:t>-Atılım</a:t>
            </a:r>
            <a:r>
              <a:rPr lang="tr-TR" sz="2800" dirty="0">
                <a:latin typeface="Times New Roman" panose="02020603050405020304" pitchFamily="18" charset="0"/>
                <a:cs typeface="Times New Roman" panose="02020603050405020304" pitchFamily="18" charset="0"/>
              </a:rPr>
              <a:t>: İlaç ya da </a:t>
            </a:r>
            <a:r>
              <a:rPr lang="tr-TR" sz="2800" dirty="0" smtClean="0">
                <a:latin typeface="Times New Roman" panose="02020603050405020304" pitchFamily="18" charset="0"/>
                <a:cs typeface="Times New Roman" panose="02020603050405020304" pitchFamily="18" charset="0"/>
              </a:rPr>
              <a:t>ilacın metabolizma </a:t>
            </a:r>
            <a:r>
              <a:rPr lang="tr-TR" sz="2800" dirty="0">
                <a:latin typeface="Times New Roman" panose="02020603050405020304" pitchFamily="18" charset="0"/>
                <a:cs typeface="Times New Roman" panose="02020603050405020304" pitchFamily="18" charset="0"/>
              </a:rPr>
              <a:t>ürünlerinin </a:t>
            </a:r>
            <a:endParaRPr lang="tr-TR" sz="2800" dirty="0" smtClean="0">
              <a:latin typeface="Times New Roman" panose="02020603050405020304" pitchFamily="18" charset="0"/>
              <a:cs typeface="Times New Roman" panose="02020603050405020304" pitchFamily="18" charset="0"/>
            </a:endParaRPr>
          </a:p>
          <a:p>
            <a:r>
              <a:rPr lang="tr-TR" sz="2800" dirty="0" smtClean="0">
                <a:latin typeface="Times New Roman" panose="02020603050405020304" pitchFamily="18" charset="0"/>
                <a:cs typeface="Times New Roman" panose="02020603050405020304" pitchFamily="18" charset="0"/>
              </a:rPr>
              <a:t>vücuttan </a:t>
            </a:r>
            <a:r>
              <a:rPr lang="tr-TR" sz="2800" dirty="0">
                <a:latin typeface="Times New Roman" panose="02020603050405020304" pitchFamily="18" charset="0"/>
                <a:cs typeface="Times New Roman" panose="02020603050405020304" pitchFamily="18" charset="0"/>
              </a:rPr>
              <a:t>uzaklaştırılma işlemidir. </a:t>
            </a:r>
            <a:endParaRPr lang="tr-TR" sz="2800" dirty="0" smtClean="0">
              <a:latin typeface="Times New Roman" panose="02020603050405020304" pitchFamily="18" charset="0"/>
              <a:cs typeface="Times New Roman" panose="02020603050405020304" pitchFamily="18" charset="0"/>
            </a:endParaRPr>
          </a:p>
          <a:p>
            <a:r>
              <a:rPr lang="tr-TR" sz="2800" dirty="0" smtClean="0">
                <a:latin typeface="Times New Roman" panose="02020603050405020304" pitchFamily="18" charset="0"/>
                <a:cs typeface="Times New Roman" panose="02020603050405020304" pitchFamily="18" charset="0"/>
              </a:rPr>
              <a:t>Çoğu </a:t>
            </a:r>
            <a:r>
              <a:rPr lang="tr-TR" sz="2800" dirty="0">
                <a:latin typeface="Times New Roman" panose="02020603050405020304" pitchFamily="18" charset="0"/>
                <a:cs typeface="Times New Roman" panose="02020603050405020304" pitchFamily="18" charset="0"/>
              </a:rPr>
              <a:t>ilaç böbrekler yoluyla vücuttan atılır. </a:t>
            </a:r>
            <a:endParaRPr lang="tr-TR" sz="2800" dirty="0" smtClean="0">
              <a:latin typeface="Times New Roman" panose="02020603050405020304" pitchFamily="18" charset="0"/>
              <a:cs typeface="Times New Roman" panose="02020603050405020304" pitchFamily="18" charset="0"/>
            </a:endParaRPr>
          </a:p>
          <a:p>
            <a:r>
              <a:rPr lang="tr-TR" sz="2800" dirty="0" smtClean="0">
                <a:latin typeface="Times New Roman" panose="02020603050405020304" pitchFamily="18" charset="0"/>
                <a:cs typeface="Times New Roman" panose="02020603050405020304" pitchFamily="18" charset="0"/>
              </a:rPr>
              <a:t>Bazı </a:t>
            </a:r>
            <a:r>
              <a:rPr lang="tr-TR" sz="2800" dirty="0">
                <a:latin typeface="Times New Roman" panose="02020603050405020304" pitchFamily="18" charset="0"/>
                <a:cs typeface="Times New Roman" panose="02020603050405020304" pitchFamily="18" charset="0"/>
              </a:rPr>
              <a:t>atılımlarda akciğer ve bağırsaklar yoluyla </a:t>
            </a:r>
            <a:endParaRPr lang="tr-TR" sz="2800" dirty="0" smtClean="0">
              <a:latin typeface="Times New Roman" panose="02020603050405020304" pitchFamily="18" charset="0"/>
              <a:cs typeface="Times New Roman" panose="02020603050405020304" pitchFamily="18" charset="0"/>
            </a:endParaRPr>
          </a:p>
          <a:p>
            <a:r>
              <a:rPr lang="tr-TR" sz="2800" dirty="0" smtClean="0">
                <a:latin typeface="Times New Roman" panose="02020603050405020304" pitchFamily="18" charset="0"/>
                <a:cs typeface="Times New Roman" panose="02020603050405020304" pitchFamily="18" charset="0"/>
              </a:rPr>
              <a:t>gerçekleşir</a:t>
            </a:r>
            <a:r>
              <a:rPr lang="tr-TR" sz="2800" dirty="0">
                <a:latin typeface="Times New Roman" panose="02020603050405020304" pitchFamily="18" charset="0"/>
                <a:cs typeface="Times New Roman" panose="02020603050405020304" pitchFamily="18" charset="0"/>
              </a:rPr>
              <a:t>.</a:t>
            </a:r>
          </a:p>
        </p:txBody>
      </p:sp>
    </p:spTree>
    <p:extLst>
      <p:ext uri="{BB962C8B-B14F-4D97-AF65-F5344CB8AC3E}">
        <p14:creationId xmlns="" xmlns:p14="http://schemas.microsoft.com/office/powerpoint/2010/main" val="18751126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4400" dirty="0">
                <a:solidFill>
                  <a:schemeClr val="tx1"/>
                </a:solidFill>
                <a:latin typeface="Times New Roman" pitchFamily="18" charset="0"/>
                <a:cs typeface="Times New Roman" pitchFamily="18" charset="0"/>
              </a:rPr>
              <a:t>İlaç Etkinliği İlkeleri</a:t>
            </a:r>
          </a:p>
        </p:txBody>
      </p:sp>
      <p:sp>
        <p:nvSpPr>
          <p:cNvPr id="3" name="İçerik Yer Tutucusu 2"/>
          <p:cNvSpPr>
            <a:spLocks noGrp="1"/>
          </p:cNvSpPr>
          <p:nvPr>
            <p:ph idx="1"/>
          </p:nvPr>
        </p:nvSpPr>
        <p:spPr/>
        <p:txBody>
          <a:bodyPr/>
          <a:lstStyle/>
          <a:p>
            <a:endParaRPr lang="tr-TR"/>
          </a:p>
        </p:txBody>
      </p:sp>
      <p:sp>
        <p:nvSpPr>
          <p:cNvPr id="4" name="İçerik Yer Tutucusu 3"/>
          <p:cNvSpPr>
            <a:spLocks noGrp="1"/>
          </p:cNvSpPr>
          <p:nvPr>
            <p:ph idx="10"/>
          </p:nvPr>
        </p:nvSpPr>
        <p:spPr>
          <a:xfrm>
            <a:off x="323528" y="1844824"/>
            <a:ext cx="8496944" cy="4032448"/>
          </a:xfrm>
        </p:spPr>
        <p:txBody>
          <a:bodyPr/>
          <a:lstStyle/>
          <a:p>
            <a:r>
              <a:rPr lang="tr-TR" sz="2800" dirty="0" smtClean="0">
                <a:latin typeface="Times New Roman" panose="02020603050405020304" pitchFamily="18" charset="0"/>
                <a:cs typeface="Times New Roman" panose="02020603050405020304" pitchFamily="18" charset="0"/>
              </a:rPr>
              <a:t>Bütün </a:t>
            </a:r>
            <a:r>
              <a:rPr lang="tr-TR" sz="2800" dirty="0">
                <a:latin typeface="Times New Roman" panose="02020603050405020304" pitchFamily="18" charset="0"/>
                <a:cs typeface="Times New Roman" panose="02020603050405020304" pitchFamily="18" charset="0"/>
              </a:rPr>
              <a:t>ilaçlar bir plazma yarı ömrüne sahiptir. Atılım </a:t>
            </a:r>
            <a:endParaRPr lang="tr-TR" sz="2800" dirty="0" smtClean="0">
              <a:latin typeface="Times New Roman" panose="02020603050405020304" pitchFamily="18" charset="0"/>
              <a:cs typeface="Times New Roman" panose="02020603050405020304" pitchFamily="18" charset="0"/>
            </a:endParaRPr>
          </a:p>
          <a:p>
            <a:r>
              <a:rPr lang="tr-TR" sz="2800" dirty="0" smtClean="0">
                <a:latin typeface="Times New Roman" panose="02020603050405020304" pitchFamily="18" charset="0"/>
                <a:cs typeface="Times New Roman" panose="02020603050405020304" pitchFamily="18" charset="0"/>
              </a:rPr>
              <a:t>süreci </a:t>
            </a:r>
            <a:r>
              <a:rPr lang="tr-TR" sz="2800" dirty="0">
                <a:latin typeface="Times New Roman" panose="02020603050405020304" pitchFamily="18" charset="0"/>
                <a:cs typeface="Times New Roman" panose="02020603050405020304" pitchFamily="18" charset="0"/>
              </a:rPr>
              <a:t>ile serum ilaç yoğunluğunun tam yarılandığı zamana ilacın ‘plazma-yarı ömrü’ </a:t>
            </a:r>
            <a:r>
              <a:rPr lang="tr-TR" sz="2800" dirty="0" smtClean="0">
                <a:latin typeface="Times New Roman" panose="02020603050405020304" pitchFamily="18" charset="0"/>
                <a:cs typeface="Times New Roman" panose="02020603050405020304" pitchFamily="18" charset="0"/>
              </a:rPr>
              <a:t>denir. </a:t>
            </a:r>
          </a:p>
          <a:p>
            <a:endParaRPr lang="tr-TR" sz="2800" dirty="0" smtClean="0">
              <a:latin typeface="Times New Roman" panose="02020603050405020304" pitchFamily="18" charset="0"/>
              <a:cs typeface="Times New Roman" panose="02020603050405020304" pitchFamily="18" charset="0"/>
            </a:endParaRPr>
          </a:p>
          <a:p>
            <a:r>
              <a:rPr lang="tr-TR" sz="2800" i="1" u="sng" dirty="0" smtClean="0">
                <a:solidFill>
                  <a:srgbClr val="FF0000"/>
                </a:solidFill>
                <a:latin typeface="Times New Roman" panose="02020603050405020304" pitchFamily="18" charset="0"/>
                <a:cs typeface="Times New Roman" panose="02020603050405020304" pitchFamily="18" charset="0"/>
              </a:rPr>
              <a:t>Bir </a:t>
            </a:r>
            <a:r>
              <a:rPr lang="tr-TR" sz="2800" i="1" u="sng" dirty="0">
                <a:solidFill>
                  <a:srgbClr val="FF0000"/>
                </a:solidFill>
                <a:latin typeface="Times New Roman" panose="02020603050405020304" pitchFamily="18" charset="0"/>
                <a:cs typeface="Times New Roman" panose="02020603050405020304" pitchFamily="18" charset="0"/>
              </a:rPr>
              <a:t>önceki doz yarı ömrüne ulaştığında </a:t>
            </a:r>
            <a:r>
              <a:rPr lang="tr-TR" sz="2800" i="1" u="sng" dirty="0" smtClean="0">
                <a:solidFill>
                  <a:srgbClr val="FF0000"/>
                </a:solidFill>
                <a:latin typeface="Times New Roman" panose="02020603050405020304" pitchFamily="18" charset="0"/>
                <a:cs typeface="Times New Roman" panose="02020603050405020304" pitchFamily="18" charset="0"/>
              </a:rPr>
              <a:t>hasta </a:t>
            </a:r>
            <a:r>
              <a:rPr lang="tr-TR" sz="2800" i="1" u="sng" dirty="0">
                <a:solidFill>
                  <a:srgbClr val="FF0000"/>
                </a:solidFill>
                <a:latin typeface="Times New Roman" panose="02020603050405020304" pitchFamily="18" charset="0"/>
                <a:cs typeface="Times New Roman" panose="02020603050405020304" pitchFamily="18" charset="0"/>
              </a:rPr>
              <a:t>ikinci </a:t>
            </a:r>
            <a:endParaRPr lang="tr-TR" sz="2800" i="1" u="sng" dirty="0" smtClean="0">
              <a:solidFill>
                <a:srgbClr val="FF0000"/>
              </a:solidFill>
              <a:latin typeface="Times New Roman" panose="02020603050405020304" pitchFamily="18" charset="0"/>
              <a:cs typeface="Times New Roman" panose="02020603050405020304" pitchFamily="18" charset="0"/>
            </a:endParaRPr>
          </a:p>
          <a:p>
            <a:r>
              <a:rPr lang="tr-TR" sz="2800" i="1" u="sng" dirty="0" smtClean="0">
                <a:solidFill>
                  <a:srgbClr val="FF0000"/>
                </a:solidFill>
                <a:latin typeface="Times New Roman" panose="02020603050405020304" pitchFamily="18" charset="0"/>
                <a:cs typeface="Times New Roman" panose="02020603050405020304" pitchFamily="18" charset="0"/>
              </a:rPr>
              <a:t>dozu </a:t>
            </a:r>
            <a:r>
              <a:rPr lang="tr-TR" sz="2800" i="1" u="sng" dirty="0">
                <a:solidFill>
                  <a:srgbClr val="FF0000"/>
                </a:solidFill>
                <a:latin typeface="Times New Roman" panose="02020603050405020304" pitchFamily="18" charset="0"/>
                <a:cs typeface="Times New Roman" panose="02020603050405020304" pitchFamily="18" charset="0"/>
              </a:rPr>
              <a:t>alırsa başarılı bir tedavi planı uygulanmış olur. </a:t>
            </a:r>
          </a:p>
          <a:p>
            <a:endParaRPr lang="tr-TR" dirty="0"/>
          </a:p>
        </p:txBody>
      </p:sp>
    </p:spTree>
    <p:extLst>
      <p:ext uri="{BB962C8B-B14F-4D97-AF65-F5344CB8AC3E}">
        <p14:creationId xmlns="" xmlns:p14="http://schemas.microsoft.com/office/powerpoint/2010/main" val="21371108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4400" dirty="0">
                <a:solidFill>
                  <a:schemeClr val="tx1"/>
                </a:solidFill>
                <a:latin typeface="Times New Roman" pitchFamily="18" charset="0"/>
                <a:cs typeface="Times New Roman" pitchFamily="18" charset="0"/>
              </a:rPr>
              <a:t>İlaç Emilimini Etkileyen Faktörler</a:t>
            </a:r>
          </a:p>
        </p:txBody>
      </p:sp>
      <p:sp>
        <p:nvSpPr>
          <p:cNvPr id="3" name="İçerik Yer Tutucusu 2"/>
          <p:cNvSpPr>
            <a:spLocks noGrp="1"/>
          </p:cNvSpPr>
          <p:nvPr>
            <p:ph idx="1"/>
          </p:nvPr>
        </p:nvSpPr>
        <p:spPr/>
        <p:txBody>
          <a:bodyPr/>
          <a:lstStyle/>
          <a:p>
            <a:endParaRPr lang="tr-TR"/>
          </a:p>
        </p:txBody>
      </p:sp>
      <p:sp>
        <p:nvSpPr>
          <p:cNvPr id="4" name="İçerik Yer Tutucusu 3"/>
          <p:cNvSpPr>
            <a:spLocks noGrp="1"/>
          </p:cNvSpPr>
          <p:nvPr>
            <p:ph idx="10"/>
          </p:nvPr>
        </p:nvSpPr>
        <p:spPr>
          <a:xfrm>
            <a:off x="251520" y="1196752"/>
            <a:ext cx="8445624" cy="4680520"/>
          </a:xfrm>
        </p:spPr>
        <p:txBody>
          <a:bodyPr/>
          <a:lstStyle/>
          <a:p>
            <a:pPr algn="just"/>
            <a:r>
              <a:rPr lang="tr-TR" sz="2400" b="1" dirty="0">
                <a:latin typeface="Times New Roman" panose="02020603050405020304" pitchFamily="18" charset="0"/>
                <a:cs typeface="Times New Roman" panose="02020603050405020304" pitchFamily="18" charset="0"/>
              </a:rPr>
              <a:t>1)İlacın verilme </a:t>
            </a:r>
            <a:r>
              <a:rPr lang="tr-TR" sz="2400" b="1" dirty="0" err="1">
                <a:latin typeface="Times New Roman" panose="02020603050405020304" pitchFamily="18" charset="0"/>
                <a:cs typeface="Times New Roman" panose="02020603050405020304" pitchFamily="18" charset="0"/>
              </a:rPr>
              <a:t>yolu</a:t>
            </a:r>
            <a:r>
              <a:rPr lang="tr-TR" sz="2400" dirty="0" err="1">
                <a:latin typeface="Times New Roman" panose="02020603050405020304" pitchFamily="18" charset="0"/>
                <a:cs typeface="Times New Roman" panose="02020603050405020304" pitchFamily="18" charset="0"/>
              </a:rPr>
              <a:t>:Oral</a:t>
            </a:r>
            <a:r>
              <a:rPr lang="tr-TR" sz="2400" dirty="0">
                <a:latin typeface="Times New Roman" panose="02020603050405020304" pitchFamily="18" charset="0"/>
                <a:cs typeface="Times New Roman" panose="02020603050405020304" pitchFamily="18" charset="0"/>
              </a:rPr>
              <a:t> yol ilaç uygulamalarında en doğal, </a:t>
            </a:r>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güvenli </a:t>
            </a:r>
            <a:r>
              <a:rPr lang="tr-TR" sz="2400" dirty="0">
                <a:latin typeface="Times New Roman" panose="02020603050405020304" pitchFamily="18" charset="0"/>
                <a:cs typeface="Times New Roman" panose="02020603050405020304" pitchFamily="18" charset="0"/>
              </a:rPr>
              <a:t>ve kullanışlı yol sayılır.</a:t>
            </a:r>
          </a:p>
          <a:p>
            <a:pPr algn="just"/>
            <a:r>
              <a:rPr lang="tr-TR" sz="2400" b="1" dirty="0">
                <a:latin typeface="Times New Roman" panose="02020603050405020304" pitchFamily="18" charset="0"/>
                <a:cs typeface="Times New Roman" panose="02020603050405020304" pitchFamily="18" charset="0"/>
              </a:rPr>
              <a:t>2) İlacın </a:t>
            </a:r>
            <a:r>
              <a:rPr lang="tr-TR" sz="2400" b="1" dirty="0" err="1">
                <a:latin typeface="Times New Roman" panose="02020603050405020304" pitchFamily="18" charset="0"/>
                <a:cs typeface="Times New Roman" panose="02020603050405020304" pitchFamily="18" charset="0"/>
              </a:rPr>
              <a:t>farmasötik</a:t>
            </a:r>
            <a:r>
              <a:rPr lang="tr-TR" sz="2400" b="1" dirty="0">
                <a:latin typeface="Times New Roman" panose="02020603050405020304" pitchFamily="18" charset="0"/>
                <a:cs typeface="Times New Roman" panose="02020603050405020304" pitchFamily="18" charset="0"/>
              </a:rPr>
              <a:t> şeklinin fiziksel özellikleri</a:t>
            </a:r>
            <a:r>
              <a:rPr lang="tr-TR" sz="2400" dirty="0">
                <a:latin typeface="Times New Roman" panose="02020603050405020304" pitchFamily="18" charset="0"/>
                <a:cs typeface="Times New Roman" panose="02020603050405020304" pitchFamily="18" charset="0"/>
              </a:rPr>
              <a:t>: Katı</a:t>
            </a:r>
            <a:r>
              <a:rPr lang="tr-TR" sz="2400" dirty="0" smtClean="0">
                <a:latin typeface="Times New Roman" panose="02020603050405020304" pitchFamily="18" charset="0"/>
                <a:cs typeface="Times New Roman" panose="02020603050405020304" pitchFamily="18" charset="0"/>
              </a:rPr>
              <a:t>, sıvı, </a:t>
            </a:r>
          </a:p>
          <a:p>
            <a:pPr algn="just"/>
            <a:r>
              <a:rPr lang="tr-TR" sz="2400" dirty="0" smtClean="0">
                <a:latin typeface="Times New Roman" panose="02020603050405020304" pitchFamily="18" charset="0"/>
                <a:cs typeface="Times New Roman" panose="02020603050405020304" pitchFamily="18" charset="0"/>
              </a:rPr>
              <a:t>süspansiyon </a:t>
            </a:r>
            <a:r>
              <a:rPr lang="tr-TR" sz="2400" dirty="0">
                <a:latin typeface="Times New Roman" panose="02020603050405020304" pitchFamily="18" charset="0"/>
                <a:cs typeface="Times New Roman" panose="02020603050405020304" pitchFamily="18" charset="0"/>
              </a:rPr>
              <a:t>olması emilimini etkiler.</a:t>
            </a:r>
          </a:p>
          <a:p>
            <a:pPr algn="just"/>
            <a:r>
              <a:rPr lang="tr-TR" sz="2400" b="1" dirty="0">
                <a:latin typeface="Times New Roman" panose="02020603050405020304" pitchFamily="18" charset="0"/>
                <a:cs typeface="Times New Roman" panose="02020603050405020304" pitchFamily="18" charset="0"/>
              </a:rPr>
              <a:t>3) İlacın fiziksel özelliği</a:t>
            </a:r>
            <a:r>
              <a:rPr lang="tr-TR" sz="2400" dirty="0" smtClean="0">
                <a:latin typeface="Times New Roman" panose="02020603050405020304" pitchFamily="18" charset="0"/>
                <a:cs typeface="Times New Roman" panose="02020603050405020304" pitchFamily="18" charset="0"/>
              </a:rPr>
              <a:t>: Suda </a:t>
            </a:r>
            <a:r>
              <a:rPr lang="tr-TR" sz="2400" dirty="0">
                <a:latin typeface="Times New Roman" panose="02020603050405020304" pitchFamily="18" charset="0"/>
                <a:cs typeface="Times New Roman" panose="02020603050405020304" pitchFamily="18" charset="0"/>
              </a:rPr>
              <a:t>eriyenler yağda eriyenlere göre </a:t>
            </a:r>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daha </a:t>
            </a:r>
            <a:r>
              <a:rPr lang="tr-TR" sz="2400" dirty="0">
                <a:latin typeface="Times New Roman" panose="02020603050405020304" pitchFamily="18" charset="0"/>
                <a:cs typeface="Times New Roman" panose="02020603050405020304" pitchFamily="18" charset="0"/>
              </a:rPr>
              <a:t>çabuk etki gösterirler.</a:t>
            </a:r>
          </a:p>
          <a:p>
            <a:pPr algn="just"/>
            <a:r>
              <a:rPr lang="tr-TR" sz="2400" b="1" dirty="0">
                <a:latin typeface="Times New Roman" panose="02020603050405020304" pitchFamily="18" charset="0"/>
                <a:cs typeface="Times New Roman" panose="02020603050405020304" pitchFamily="18" charset="0"/>
              </a:rPr>
              <a:t>4) Emilme yüzeyinin genişliği</a:t>
            </a:r>
            <a:r>
              <a:rPr lang="tr-TR" sz="2400" dirty="0">
                <a:latin typeface="Times New Roman" panose="02020603050405020304" pitchFamily="18" charset="0"/>
                <a:cs typeface="Times New Roman" panose="02020603050405020304" pitchFamily="18" charset="0"/>
              </a:rPr>
              <a:t>: İlacın uygulandığı yerdeki </a:t>
            </a:r>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emilim </a:t>
            </a:r>
            <a:r>
              <a:rPr lang="tr-TR" sz="2400" dirty="0">
                <a:latin typeface="Times New Roman" panose="02020603050405020304" pitchFamily="18" charset="0"/>
                <a:cs typeface="Times New Roman" panose="02020603050405020304" pitchFamily="18" charset="0"/>
              </a:rPr>
              <a:t>alanının genişliği ne kadar genişse o kadar iyi emilim </a:t>
            </a:r>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gerçekleşir.</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8854259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chemeClr val="tx1"/>
                </a:solidFill>
                <a:latin typeface="Times New Roman" pitchFamily="18" charset="0"/>
                <a:cs typeface="Times New Roman" pitchFamily="18" charset="0"/>
              </a:rPr>
              <a:t>İlaç Emilimini Etkileyen Faktörler</a:t>
            </a:r>
          </a:p>
        </p:txBody>
      </p:sp>
      <p:sp>
        <p:nvSpPr>
          <p:cNvPr id="3" name="İçerik Yer Tutucusu 2"/>
          <p:cNvSpPr>
            <a:spLocks noGrp="1"/>
          </p:cNvSpPr>
          <p:nvPr>
            <p:ph idx="1"/>
          </p:nvPr>
        </p:nvSpPr>
        <p:spPr/>
        <p:txBody>
          <a:bodyPr/>
          <a:lstStyle/>
          <a:p>
            <a:endParaRPr lang="tr-TR"/>
          </a:p>
        </p:txBody>
      </p:sp>
      <p:sp>
        <p:nvSpPr>
          <p:cNvPr id="4" name="İçerik Yer Tutucusu 3"/>
          <p:cNvSpPr>
            <a:spLocks noGrp="1"/>
          </p:cNvSpPr>
          <p:nvPr>
            <p:ph idx="10"/>
          </p:nvPr>
        </p:nvSpPr>
        <p:spPr>
          <a:xfrm>
            <a:off x="251520" y="1844824"/>
            <a:ext cx="8445624" cy="4032448"/>
          </a:xfrm>
        </p:spPr>
        <p:txBody>
          <a:bodyPr/>
          <a:lstStyle/>
          <a:p>
            <a:pPr algn="just"/>
            <a:r>
              <a:rPr lang="tr-TR" sz="2400" b="1" dirty="0" smtClean="0">
                <a:latin typeface="Times New Roman" panose="02020603050405020304" pitchFamily="18" charset="0"/>
                <a:cs typeface="Times New Roman" panose="02020603050405020304" pitchFamily="18" charset="0"/>
              </a:rPr>
              <a:t>5)İlacın </a:t>
            </a:r>
            <a:r>
              <a:rPr lang="tr-TR" sz="2400" b="1" dirty="0">
                <a:latin typeface="Times New Roman" panose="02020603050405020304" pitchFamily="18" charset="0"/>
                <a:cs typeface="Times New Roman" panose="02020603050405020304" pitchFamily="18" charset="0"/>
              </a:rPr>
              <a:t>kimyasal yapısı</a:t>
            </a:r>
            <a:r>
              <a:rPr lang="tr-TR" sz="2400" dirty="0" smtClean="0">
                <a:latin typeface="Times New Roman" panose="02020603050405020304" pitchFamily="18" charset="0"/>
                <a:cs typeface="Times New Roman" panose="02020603050405020304" pitchFamily="18" charset="0"/>
              </a:rPr>
              <a:t>: Bazı </a:t>
            </a:r>
            <a:r>
              <a:rPr lang="tr-TR" sz="2400" dirty="0">
                <a:latin typeface="Times New Roman" panose="02020603050405020304" pitchFamily="18" charset="0"/>
                <a:cs typeface="Times New Roman" panose="02020603050405020304" pitchFamily="18" charset="0"/>
              </a:rPr>
              <a:t>ilaçlar kimyasal yapısı nedeniyle parçalanır ve etki göstermeyebilir.</a:t>
            </a:r>
          </a:p>
          <a:p>
            <a:pPr algn="just"/>
            <a:r>
              <a:rPr lang="tr-TR" sz="2400" b="1" dirty="0">
                <a:latin typeface="Times New Roman" panose="02020603050405020304" pitchFamily="18" charset="0"/>
                <a:cs typeface="Times New Roman" panose="02020603050405020304" pitchFamily="18" charset="0"/>
              </a:rPr>
              <a:t>6) Emilme alanındaki damarlanma</a:t>
            </a:r>
            <a:r>
              <a:rPr lang="tr-TR" sz="2400" dirty="0">
                <a:latin typeface="Times New Roman" panose="02020603050405020304" pitchFamily="18" charset="0"/>
                <a:cs typeface="Times New Roman" panose="02020603050405020304" pitchFamily="18" charset="0"/>
              </a:rPr>
              <a:t>: Kılcal damarlar ne kadar </a:t>
            </a:r>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çoksa </a:t>
            </a:r>
            <a:r>
              <a:rPr lang="tr-TR" sz="2400" dirty="0">
                <a:latin typeface="Times New Roman" panose="02020603050405020304" pitchFamily="18" charset="0"/>
                <a:cs typeface="Times New Roman" panose="02020603050405020304" pitchFamily="18" charset="0"/>
              </a:rPr>
              <a:t>emilim o kadar hızlı olur.</a:t>
            </a:r>
          </a:p>
          <a:p>
            <a:pPr algn="just"/>
            <a:r>
              <a:rPr lang="tr-TR" sz="2400" b="1" dirty="0">
                <a:latin typeface="Times New Roman" panose="02020603050405020304" pitchFamily="18" charset="0"/>
                <a:cs typeface="Times New Roman" panose="02020603050405020304" pitchFamily="18" charset="0"/>
              </a:rPr>
              <a:t>7) İlacın farmakolojik özelliği</a:t>
            </a:r>
          </a:p>
          <a:p>
            <a:pPr algn="just"/>
            <a:r>
              <a:rPr lang="tr-TR" sz="2400" b="1" dirty="0">
                <a:latin typeface="Times New Roman" panose="02020603050405020304" pitchFamily="18" charset="0"/>
                <a:cs typeface="Times New Roman" panose="02020603050405020304" pitchFamily="18" charset="0"/>
              </a:rPr>
              <a:t>8) Patolojik haller</a:t>
            </a:r>
            <a:r>
              <a:rPr lang="tr-TR" sz="2400" dirty="0">
                <a:latin typeface="Times New Roman" panose="02020603050405020304" pitchFamily="18" charset="0"/>
                <a:cs typeface="Times New Roman" panose="02020603050405020304" pitchFamily="18" charset="0"/>
              </a:rPr>
              <a:t>: Ödem ve patolojik durumlar ilacın </a:t>
            </a:r>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emilmesini </a:t>
            </a:r>
            <a:r>
              <a:rPr lang="tr-TR" sz="2400" dirty="0">
                <a:latin typeface="Times New Roman" panose="02020603050405020304" pitchFamily="18" charset="0"/>
                <a:cs typeface="Times New Roman" panose="02020603050405020304" pitchFamily="18" charset="0"/>
              </a:rPr>
              <a:t>etkiler. </a:t>
            </a:r>
          </a:p>
          <a:p>
            <a:endParaRPr lang="tr-TR" dirty="0"/>
          </a:p>
        </p:txBody>
      </p:sp>
    </p:spTree>
    <p:extLst>
      <p:ext uri="{BB962C8B-B14F-4D97-AF65-F5344CB8AC3E}">
        <p14:creationId xmlns="" xmlns:p14="http://schemas.microsoft.com/office/powerpoint/2010/main" val="42101758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4400" dirty="0">
                <a:solidFill>
                  <a:schemeClr val="tx1"/>
                </a:solidFill>
                <a:latin typeface="Times New Roman" pitchFamily="18" charset="0"/>
                <a:cs typeface="Times New Roman" pitchFamily="18" charset="0"/>
              </a:rPr>
              <a:t>İlaç Etkinliği İlkeleri</a:t>
            </a:r>
          </a:p>
        </p:txBody>
      </p:sp>
      <p:sp>
        <p:nvSpPr>
          <p:cNvPr id="3" name="İçerik Yer Tutucusu 2"/>
          <p:cNvSpPr>
            <a:spLocks noGrp="1"/>
          </p:cNvSpPr>
          <p:nvPr>
            <p:ph idx="1"/>
          </p:nvPr>
        </p:nvSpPr>
        <p:spPr/>
        <p:txBody>
          <a:bodyPr/>
          <a:lstStyle/>
          <a:p>
            <a:endParaRPr lang="tr-TR"/>
          </a:p>
        </p:txBody>
      </p:sp>
      <p:sp>
        <p:nvSpPr>
          <p:cNvPr id="4" name="İçerik Yer Tutucusu 3"/>
          <p:cNvSpPr>
            <a:spLocks noGrp="1"/>
          </p:cNvSpPr>
          <p:nvPr>
            <p:ph idx="10"/>
          </p:nvPr>
        </p:nvSpPr>
        <p:spPr>
          <a:xfrm>
            <a:off x="323528" y="1196752"/>
            <a:ext cx="8373616" cy="4680520"/>
          </a:xfrm>
        </p:spPr>
        <p:txBody>
          <a:bodyPr/>
          <a:lstStyle/>
          <a:p>
            <a:r>
              <a:rPr lang="tr-TR" sz="2800" dirty="0">
                <a:solidFill>
                  <a:srgbClr val="FF0000"/>
                </a:solidFill>
                <a:latin typeface="Times New Roman" panose="02020603050405020304" pitchFamily="18" charset="0"/>
                <a:cs typeface="Times New Roman" panose="02020603050405020304" pitchFamily="18" charset="0"/>
              </a:rPr>
              <a:t>Farmakodinamik</a:t>
            </a:r>
            <a:r>
              <a:rPr lang="tr-TR" sz="2800" dirty="0">
                <a:latin typeface="Times New Roman" panose="02020603050405020304" pitchFamily="18" charset="0"/>
                <a:cs typeface="Times New Roman" panose="02020603050405020304" pitchFamily="18" charset="0"/>
              </a:rPr>
              <a:t>: İlaç aktivitesi , ilaç ile buna biyolojik yanıt veren vücut hücreleri arasındaki kimyasal </a:t>
            </a:r>
            <a:endParaRPr lang="tr-TR" sz="2800" dirty="0" smtClean="0">
              <a:latin typeface="Times New Roman" panose="02020603050405020304" pitchFamily="18" charset="0"/>
              <a:cs typeface="Times New Roman" panose="02020603050405020304" pitchFamily="18" charset="0"/>
            </a:endParaRPr>
          </a:p>
          <a:p>
            <a:r>
              <a:rPr lang="tr-TR" sz="2800" dirty="0" smtClean="0">
                <a:latin typeface="Times New Roman" panose="02020603050405020304" pitchFamily="18" charset="0"/>
                <a:cs typeface="Times New Roman" panose="02020603050405020304" pitchFamily="18" charset="0"/>
              </a:rPr>
              <a:t>etkileşimin </a:t>
            </a:r>
            <a:r>
              <a:rPr lang="tr-TR" sz="2800" dirty="0">
                <a:latin typeface="Times New Roman" panose="02020603050405020304" pitchFamily="18" charset="0"/>
                <a:cs typeface="Times New Roman" panose="02020603050405020304" pitchFamily="18" charset="0"/>
              </a:rPr>
              <a:t>bir sonucudur. </a:t>
            </a:r>
            <a:endParaRPr lang="tr-TR" sz="2800" dirty="0" smtClean="0">
              <a:latin typeface="Times New Roman" panose="02020603050405020304" pitchFamily="18" charset="0"/>
              <a:cs typeface="Times New Roman" panose="02020603050405020304" pitchFamily="18" charset="0"/>
            </a:endParaRPr>
          </a:p>
          <a:p>
            <a:r>
              <a:rPr lang="tr-TR" sz="2800" dirty="0" smtClean="0">
                <a:latin typeface="Times New Roman" panose="02020603050405020304" pitchFamily="18" charset="0"/>
                <a:cs typeface="Times New Roman" panose="02020603050405020304" pitchFamily="18" charset="0"/>
              </a:rPr>
              <a:t>Genel </a:t>
            </a:r>
            <a:r>
              <a:rPr lang="tr-TR" sz="2800" dirty="0">
                <a:latin typeface="Times New Roman" panose="02020603050405020304" pitchFamily="18" charset="0"/>
                <a:cs typeface="Times New Roman" panose="02020603050405020304" pitchFamily="18" charset="0"/>
              </a:rPr>
              <a:t>olarak ilaç etkinleştikçe fizyolojik semptomlarda artış görülür. </a:t>
            </a:r>
            <a:endParaRPr lang="tr-TR" sz="2800" dirty="0" smtClean="0">
              <a:latin typeface="Times New Roman" panose="02020603050405020304" pitchFamily="18" charset="0"/>
              <a:cs typeface="Times New Roman" panose="02020603050405020304" pitchFamily="18" charset="0"/>
            </a:endParaRPr>
          </a:p>
          <a:p>
            <a:r>
              <a:rPr lang="tr-TR" sz="2800" dirty="0" smtClean="0">
                <a:latin typeface="Times New Roman" panose="02020603050405020304" pitchFamily="18" charset="0"/>
                <a:cs typeface="Times New Roman" panose="02020603050405020304" pitchFamily="18" charset="0"/>
              </a:rPr>
              <a:t>Klinik </a:t>
            </a:r>
            <a:r>
              <a:rPr lang="tr-TR" sz="2800" dirty="0">
                <a:latin typeface="Times New Roman" panose="02020603050405020304" pitchFamily="18" charset="0"/>
                <a:cs typeface="Times New Roman" panose="02020603050405020304" pitchFamily="18" charset="0"/>
              </a:rPr>
              <a:t>gözlemlere ek olarak kan değerlerinde düzelmelerde laboratuvar sonuçları ile gözlemlenebilir.</a:t>
            </a:r>
          </a:p>
          <a:p>
            <a:r>
              <a:rPr lang="tr-TR" sz="2800" dirty="0">
                <a:latin typeface="Times New Roman" panose="02020603050405020304" pitchFamily="18" charset="0"/>
                <a:cs typeface="Times New Roman" panose="02020603050405020304" pitchFamily="18" charset="0"/>
              </a:rPr>
              <a:t>İlaç kullanımı sonucu ortaya çıkan etkinin genelde </a:t>
            </a:r>
            <a:endParaRPr lang="tr-TR" sz="2800" dirty="0" smtClean="0">
              <a:latin typeface="Times New Roman" panose="02020603050405020304" pitchFamily="18" charset="0"/>
              <a:cs typeface="Times New Roman" panose="02020603050405020304" pitchFamily="18" charset="0"/>
            </a:endParaRPr>
          </a:p>
          <a:p>
            <a:r>
              <a:rPr lang="tr-TR" sz="2800" dirty="0" smtClean="0">
                <a:latin typeface="Times New Roman" panose="02020603050405020304" pitchFamily="18" charset="0"/>
                <a:cs typeface="Times New Roman" panose="02020603050405020304" pitchFamily="18" charset="0"/>
              </a:rPr>
              <a:t>tedavi </a:t>
            </a:r>
            <a:r>
              <a:rPr lang="tr-TR" sz="2800" dirty="0">
                <a:latin typeface="Times New Roman" panose="02020603050405020304" pitchFamily="18" charset="0"/>
                <a:cs typeface="Times New Roman" panose="02020603050405020304" pitchFamily="18" charset="0"/>
              </a:rPr>
              <a:t>edici yönde olması beklenmektedir. </a:t>
            </a:r>
          </a:p>
        </p:txBody>
      </p:sp>
    </p:spTree>
    <p:extLst>
      <p:ext uri="{BB962C8B-B14F-4D97-AF65-F5344CB8AC3E}">
        <p14:creationId xmlns="" xmlns:p14="http://schemas.microsoft.com/office/powerpoint/2010/main" val="13379849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4400" dirty="0">
                <a:solidFill>
                  <a:schemeClr val="tx1"/>
                </a:solidFill>
                <a:latin typeface="Times New Roman" pitchFamily="18" charset="0"/>
                <a:cs typeface="Times New Roman" pitchFamily="18" charset="0"/>
              </a:rPr>
              <a:t>İlaç Etkinliği İlkeleri</a:t>
            </a:r>
          </a:p>
        </p:txBody>
      </p:sp>
      <p:sp>
        <p:nvSpPr>
          <p:cNvPr id="3" name="İçerik Yer Tutucusu 2"/>
          <p:cNvSpPr>
            <a:spLocks noGrp="1"/>
          </p:cNvSpPr>
          <p:nvPr>
            <p:ph idx="1"/>
          </p:nvPr>
        </p:nvSpPr>
        <p:spPr/>
        <p:txBody>
          <a:bodyPr/>
          <a:lstStyle/>
          <a:p>
            <a:endParaRPr lang="tr-TR"/>
          </a:p>
        </p:txBody>
      </p:sp>
      <p:sp>
        <p:nvSpPr>
          <p:cNvPr id="4" name="İçerik Yer Tutucusu 3"/>
          <p:cNvSpPr>
            <a:spLocks noGrp="1"/>
          </p:cNvSpPr>
          <p:nvPr>
            <p:ph idx="10"/>
          </p:nvPr>
        </p:nvSpPr>
        <p:spPr>
          <a:xfrm>
            <a:off x="323528" y="1268760"/>
            <a:ext cx="8229600" cy="3600400"/>
          </a:xfrm>
        </p:spPr>
        <p:txBody>
          <a:bodyPr/>
          <a:lstStyle/>
          <a:p>
            <a:r>
              <a:rPr lang="tr-TR" sz="2800" dirty="0">
                <a:latin typeface="Times New Roman" panose="02020603050405020304" pitchFamily="18" charset="0"/>
                <a:cs typeface="Times New Roman" panose="02020603050405020304" pitchFamily="18" charset="0"/>
              </a:rPr>
              <a:t>İlacın iyileştirici etkisi dışında herhangi bir ters etki </a:t>
            </a:r>
            <a:endParaRPr lang="tr-TR" sz="2800" dirty="0" smtClean="0">
              <a:latin typeface="Times New Roman" panose="02020603050405020304" pitchFamily="18" charset="0"/>
              <a:cs typeface="Times New Roman" panose="02020603050405020304" pitchFamily="18" charset="0"/>
            </a:endParaRPr>
          </a:p>
          <a:p>
            <a:r>
              <a:rPr lang="tr-TR" sz="2800" dirty="0" smtClean="0">
                <a:latin typeface="Times New Roman" panose="02020603050405020304" pitchFamily="18" charset="0"/>
                <a:cs typeface="Times New Roman" panose="02020603050405020304" pitchFamily="18" charset="0"/>
              </a:rPr>
              <a:t>oluşması </a:t>
            </a:r>
            <a:r>
              <a:rPr lang="tr-TR" sz="2800" dirty="0">
                <a:latin typeface="Times New Roman" panose="02020603050405020304" pitchFamily="18" charset="0"/>
                <a:cs typeface="Times New Roman" panose="02020603050405020304" pitchFamily="18" charset="0"/>
              </a:rPr>
              <a:t>da söz konusudur. </a:t>
            </a:r>
            <a:endParaRPr lang="tr-TR" sz="2800" dirty="0" smtClean="0">
              <a:latin typeface="Times New Roman" panose="02020603050405020304" pitchFamily="18" charset="0"/>
              <a:cs typeface="Times New Roman" panose="02020603050405020304" pitchFamily="18" charset="0"/>
            </a:endParaRPr>
          </a:p>
          <a:p>
            <a:r>
              <a:rPr lang="tr-TR" sz="2800" dirty="0" smtClean="0">
                <a:latin typeface="Times New Roman" panose="02020603050405020304" pitchFamily="18" charset="0"/>
                <a:cs typeface="Times New Roman" panose="02020603050405020304" pitchFamily="18" charset="0"/>
              </a:rPr>
              <a:t>Ters </a:t>
            </a:r>
            <a:r>
              <a:rPr lang="tr-TR" sz="2800" dirty="0">
                <a:latin typeface="Times New Roman" panose="02020603050405020304" pitchFamily="18" charset="0"/>
                <a:cs typeface="Times New Roman" panose="02020603050405020304" pitchFamily="18" charset="0"/>
              </a:rPr>
              <a:t>etki, tedavi edici etki sonucu olabilir</a:t>
            </a:r>
            <a:r>
              <a:rPr lang="tr-TR" sz="2800" dirty="0" smtClean="0">
                <a:latin typeface="Times New Roman" panose="02020603050405020304" pitchFamily="18" charset="0"/>
                <a:cs typeface="Times New Roman" panose="02020603050405020304" pitchFamily="18" charset="0"/>
              </a:rPr>
              <a:t>.</a:t>
            </a:r>
          </a:p>
          <a:p>
            <a:r>
              <a:rPr lang="tr-TR" sz="2800" dirty="0" smtClean="0">
                <a:latin typeface="Times New Roman" panose="02020603050405020304" pitchFamily="18" charset="0"/>
                <a:cs typeface="Times New Roman" panose="02020603050405020304" pitchFamily="18" charset="0"/>
              </a:rPr>
              <a:t>( </a:t>
            </a:r>
            <a:r>
              <a:rPr lang="tr-TR" sz="2800" dirty="0" err="1">
                <a:latin typeface="Times New Roman" panose="02020603050405020304" pitchFamily="18" charset="0"/>
                <a:cs typeface="Times New Roman" panose="02020603050405020304" pitchFamily="18" charset="0"/>
              </a:rPr>
              <a:t>Örn</a:t>
            </a:r>
            <a:r>
              <a:rPr lang="tr-TR" sz="2800" dirty="0">
                <a:latin typeface="Times New Roman" panose="02020603050405020304" pitchFamily="18" charset="0"/>
                <a:cs typeface="Times New Roman" panose="02020603050405020304" pitchFamily="18" charset="0"/>
              </a:rPr>
              <a:t>: </a:t>
            </a:r>
            <a:r>
              <a:rPr lang="tr-TR" sz="2800" dirty="0" err="1">
                <a:latin typeface="Times New Roman" panose="02020603050405020304" pitchFamily="18" charset="0"/>
                <a:cs typeface="Times New Roman" panose="02020603050405020304" pitchFamily="18" charset="0"/>
              </a:rPr>
              <a:t>Antihipertansif</a:t>
            </a:r>
            <a:r>
              <a:rPr lang="tr-TR" sz="2800" dirty="0">
                <a:latin typeface="Times New Roman" panose="02020603050405020304" pitchFamily="18" charset="0"/>
                <a:cs typeface="Times New Roman" panose="02020603050405020304" pitchFamily="18" charset="0"/>
              </a:rPr>
              <a:t> kullanımı sonucu ciddi bir </a:t>
            </a:r>
            <a:endParaRPr lang="tr-TR" sz="2800" dirty="0" smtClean="0">
              <a:latin typeface="Times New Roman" panose="02020603050405020304" pitchFamily="18" charset="0"/>
              <a:cs typeface="Times New Roman" panose="02020603050405020304" pitchFamily="18" charset="0"/>
            </a:endParaRPr>
          </a:p>
          <a:p>
            <a:r>
              <a:rPr lang="tr-TR" sz="2800" dirty="0" smtClean="0">
                <a:latin typeface="Times New Roman" panose="02020603050405020304" pitchFamily="18" charset="0"/>
                <a:cs typeface="Times New Roman" panose="02020603050405020304" pitchFamily="18" charset="0"/>
              </a:rPr>
              <a:t>tansiyon </a:t>
            </a:r>
            <a:r>
              <a:rPr lang="tr-TR" sz="2800" dirty="0">
                <a:latin typeface="Times New Roman" panose="02020603050405020304" pitchFamily="18" charset="0"/>
                <a:cs typeface="Times New Roman" panose="02020603050405020304" pitchFamily="18" charset="0"/>
              </a:rPr>
              <a:t>düşüklüğü yaşanması</a:t>
            </a:r>
            <a:r>
              <a:rPr lang="tr-TR" sz="2800" dirty="0" smtClean="0">
                <a:latin typeface="Times New Roman" panose="02020603050405020304" pitchFamily="18" charset="0"/>
                <a:cs typeface="Times New Roman" panose="02020603050405020304" pitchFamily="18" charset="0"/>
              </a:rPr>
              <a:t>).</a:t>
            </a:r>
            <a:endParaRPr lang="tr-TR" sz="28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 xmlns:p14="http://schemas.microsoft.com/office/powerpoint/2010/main" val="6359862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4400" dirty="0">
                <a:solidFill>
                  <a:schemeClr val="tx1"/>
                </a:solidFill>
                <a:latin typeface="Times New Roman" pitchFamily="18" charset="0"/>
                <a:cs typeface="Times New Roman" pitchFamily="18" charset="0"/>
              </a:rPr>
              <a:t>İlaç Etkinliği İlkeleri</a:t>
            </a:r>
          </a:p>
        </p:txBody>
      </p:sp>
      <p:sp>
        <p:nvSpPr>
          <p:cNvPr id="3" name="İçerik Yer Tutucusu 2"/>
          <p:cNvSpPr>
            <a:spLocks noGrp="1"/>
          </p:cNvSpPr>
          <p:nvPr>
            <p:ph idx="1"/>
          </p:nvPr>
        </p:nvSpPr>
        <p:spPr/>
        <p:txBody>
          <a:bodyPr/>
          <a:lstStyle/>
          <a:p>
            <a:endParaRPr lang="tr-TR"/>
          </a:p>
        </p:txBody>
      </p:sp>
      <p:sp>
        <p:nvSpPr>
          <p:cNvPr id="4" name="İçerik Yer Tutucusu 3"/>
          <p:cNvSpPr>
            <a:spLocks noGrp="1"/>
          </p:cNvSpPr>
          <p:nvPr>
            <p:ph idx="10"/>
          </p:nvPr>
        </p:nvSpPr>
        <p:spPr>
          <a:xfrm>
            <a:off x="323528" y="1600201"/>
            <a:ext cx="8496944" cy="4277071"/>
          </a:xfrm>
        </p:spPr>
        <p:txBody>
          <a:bodyPr/>
          <a:lstStyle/>
          <a:p>
            <a:pPr marL="457200" indent="-457200">
              <a:buFont typeface="Arial" panose="020B0604020202020204" pitchFamily="34" charset="0"/>
              <a:buChar char="•"/>
            </a:pPr>
            <a:r>
              <a:rPr lang="tr-TR" sz="3200" dirty="0">
                <a:latin typeface="Times New Roman" panose="02020603050405020304" pitchFamily="18" charset="0"/>
                <a:cs typeface="Times New Roman" panose="02020603050405020304" pitchFamily="18" charset="0"/>
              </a:rPr>
              <a:t>Hemşirelerin özellikle ilaç uygularken dikkat etmesi </a:t>
            </a:r>
            <a:endParaRPr lang="tr-TR" sz="3200" dirty="0" smtClean="0">
              <a:latin typeface="Times New Roman" panose="02020603050405020304" pitchFamily="18" charset="0"/>
              <a:cs typeface="Times New Roman" panose="02020603050405020304" pitchFamily="18" charset="0"/>
            </a:endParaRPr>
          </a:p>
          <a:p>
            <a:r>
              <a:rPr lang="tr-TR" sz="3200" dirty="0" smtClean="0">
                <a:latin typeface="Times New Roman" panose="02020603050405020304" pitchFamily="18" charset="0"/>
                <a:cs typeface="Times New Roman" panose="02020603050405020304" pitchFamily="18" charset="0"/>
              </a:rPr>
              <a:t>gereken </a:t>
            </a:r>
            <a:r>
              <a:rPr lang="tr-TR" sz="3200" dirty="0">
                <a:latin typeface="Times New Roman" panose="02020603050405020304" pitchFamily="18" charset="0"/>
                <a:cs typeface="Times New Roman" panose="02020603050405020304" pitchFamily="18" charset="0"/>
              </a:rPr>
              <a:t>husus </a:t>
            </a:r>
            <a:r>
              <a:rPr lang="tr-TR" sz="3200" dirty="0">
                <a:solidFill>
                  <a:srgbClr val="FF0000"/>
                </a:solidFill>
                <a:latin typeface="Times New Roman" panose="02020603050405020304" pitchFamily="18" charset="0"/>
                <a:cs typeface="Times New Roman" panose="02020603050405020304" pitchFamily="18" charset="0"/>
              </a:rPr>
              <a:t>alerjik reaksiyonlardır</a:t>
            </a:r>
            <a:r>
              <a:rPr lang="tr-TR" sz="3200" dirty="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tr-TR" sz="3200" dirty="0" smtClean="0">
                <a:latin typeface="Times New Roman" panose="02020603050405020304" pitchFamily="18" charset="0"/>
                <a:cs typeface="Times New Roman" panose="02020603050405020304" pitchFamily="18" charset="0"/>
              </a:rPr>
              <a:t>Hafif (döküntü, </a:t>
            </a:r>
            <a:r>
              <a:rPr lang="tr-TR" sz="3200" dirty="0" err="1" smtClean="0">
                <a:latin typeface="Times New Roman" panose="02020603050405020304" pitchFamily="18" charset="0"/>
                <a:cs typeface="Times New Roman" panose="02020603050405020304" pitchFamily="18" charset="0"/>
              </a:rPr>
              <a:t>kızartıklık</a:t>
            </a:r>
            <a:r>
              <a:rPr lang="tr-TR" sz="3200" dirty="0" smtClean="0">
                <a:latin typeface="Times New Roman" panose="02020603050405020304" pitchFamily="18" charset="0"/>
                <a:cs typeface="Times New Roman" panose="02020603050405020304" pitchFamily="18" charset="0"/>
              </a:rPr>
              <a:t>)- ciddi (</a:t>
            </a:r>
            <a:r>
              <a:rPr lang="tr-TR" sz="3200" dirty="0" err="1" smtClean="0">
                <a:latin typeface="Times New Roman" panose="02020603050405020304" pitchFamily="18" charset="0"/>
                <a:cs typeface="Times New Roman" panose="02020603050405020304" pitchFamily="18" charset="0"/>
              </a:rPr>
              <a:t>larenks</a:t>
            </a:r>
            <a:r>
              <a:rPr lang="tr-TR" sz="3200" dirty="0" smtClean="0">
                <a:latin typeface="Times New Roman" panose="02020603050405020304" pitchFamily="18" charset="0"/>
                <a:cs typeface="Times New Roman" panose="02020603050405020304" pitchFamily="18" charset="0"/>
              </a:rPr>
              <a:t> ödem)</a:t>
            </a:r>
          </a:p>
          <a:p>
            <a:endParaRPr lang="tr-TR" sz="3200" dirty="0" smtClean="0">
              <a:latin typeface="Times New Roman" panose="02020603050405020304" pitchFamily="18" charset="0"/>
              <a:cs typeface="Times New Roman" panose="02020603050405020304" pitchFamily="18" charset="0"/>
            </a:endParaRPr>
          </a:p>
          <a:p>
            <a:pPr algn="ctr"/>
            <a:r>
              <a:rPr lang="tr-TR" sz="3200" b="1" dirty="0" smtClean="0">
                <a:solidFill>
                  <a:srgbClr val="FF0000"/>
                </a:solidFill>
                <a:latin typeface="Times New Roman" panose="02020603050405020304" pitchFamily="18" charset="0"/>
                <a:cs typeface="Times New Roman" panose="02020603050405020304" pitchFamily="18" charset="0"/>
              </a:rPr>
              <a:t>Ne yapılmalı?</a:t>
            </a:r>
            <a:endParaRPr lang="tr-TR"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2655313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chemeClr val="tx1"/>
                </a:solidFill>
                <a:latin typeface="Times New Roman" panose="02020603050405020304" pitchFamily="18" charset="0"/>
                <a:cs typeface="Times New Roman" panose="02020603050405020304" pitchFamily="18" charset="0"/>
              </a:rPr>
              <a:t>İlaçların Etkilerini Değiştiren Faktörler</a:t>
            </a:r>
          </a:p>
        </p:txBody>
      </p:sp>
      <p:sp>
        <p:nvSpPr>
          <p:cNvPr id="3" name="İçerik Yer Tutucusu 2"/>
          <p:cNvSpPr>
            <a:spLocks noGrp="1"/>
          </p:cNvSpPr>
          <p:nvPr>
            <p:ph idx="1"/>
          </p:nvPr>
        </p:nvSpPr>
        <p:spPr/>
        <p:txBody>
          <a:bodyPr/>
          <a:lstStyle/>
          <a:p>
            <a:endParaRPr lang="tr-TR"/>
          </a:p>
        </p:txBody>
      </p:sp>
      <p:sp>
        <p:nvSpPr>
          <p:cNvPr id="4" name="İçerik Yer Tutucusu 3"/>
          <p:cNvSpPr>
            <a:spLocks noGrp="1"/>
          </p:cNvSpPr>
          <p:nvPr>
            <p:ph idx="10"/>
          </p:nvPr>
        </p:nvSpPr>
        <p:spPr>
          <a:xfrm>
            <a:off x="467544" y="1196752"/>
            <a:ext cx="8229600" cy="4680520"/>
          </a:xfrm>
        </p:spPr>
        <p:txBody>
          <a:bodyPr/>
          <a:lstStyle/>
          <a:p>
            <a:pPr marL="285750" indent="-285750" algn="just">
              <a:lnSpc>
                <a:spcPct val="150000"/>
              </a:lnSpc>
              <a:buFont typeface="Arial" panose="020B0604020202020204" pitchFamily="34" charset="0"/>
              <a:buChar char="•"/>
            </a:pPr>
            <a:r>
              <a:rPr lang="tr-TR" altLang="tr-TR" sz="2200" dirty="0">
                <a:latin typeface="Times New Roman" panose="02020603050405020304" pitchFamily="18" charset="0"/>
                <a:cs typeface="Times New Roman" panose="02020603050405020304" pitchFamily="18" charset="0"/>
              </a:rPr>
              <a:t>Yaş (Bebekler, </a:t>
            </a:r>
            <a:r>
              <a:rPr lang="tr-TR" altLang="tr-TR" sz="2200" dirty="0" err="1">
                <a:latin typeface="Times New Roman" panose="02020603050405020304" pitchFamily="18" charset="0"/>
                <a:cs typeface="Times New Roman" panose="02020603050405020304" pitchFamily="18" charset="0"/>
              </a:rPr>
              <a:t>fetus</a:t>
            </a:r>
            <a:r>
              <a:rPr lang="tr-TR" altLang="tr-TR" sz="2200" dirty="0">
                <a:latin typeface="Times New Roman" panose="02020603050405020304" pitchFamily="18" charset="0"/>
                <a:cs typeface="Times New Roman" panose="02020603050405020304" pitchFamily="18" charset="0"/>
              </a:rPr>
              <a:t>, küçük çocuklar, yaşlılar)</a:t>
            </a:r>
          </a:p>
          <a:p>
            <a:pPr marL="285750" indent="-285750" algn="just">
              <a:lnSpc>
                <a:spcPct val="150000"/>
              </a:lnSpc>
              <a:buFont typeface="Arial" panose="020B0604020202020204" pitchFamily="34" charset="0"/>
              <a:buChar char="•"/>
            </a:pPr>
            <a:r>
              <a:rPr lang="tr-TR" altLang="tr-TR" sz="2200" dirty="0">
                <a:latin typeface="Times New Roman" panose="02020603050405020304" pitchFamily="18" charset="0"/>
                <a:cs typeface="Times New Roman" panose="02020603050405020304" pitchFamily="18" charset="0"/>
              </a:rPr>
              <a:t>Genetik özellikler (karaciğer enzimleri)</a:t>
            </a:r>
          </a:p>
          <a:p>
            <a:pPr marL="285750" indent="-285750" algn="just">
              <a:lnSpc>
                <a:spcPct val="150000"/>
              </a:lnSpc>
              <a:buFont typeface="Arial" panose="020B0604020202020204" pitchFamily="34" charset="0"/>
              <a:buChar char="•"/>
            </a:pPr>
            <a:r>
              <a:rPr lang="tr-TR" altLang="tr-TR" sz="2200" dirty="0">
                <a:latin typeface="Times New Roman" panose="02020603050405020304" pitchFamily="18" charset="0"/>
                <a:cs typeface="Times New Roman" panose="02020603050405020304" pitchFamily="18" charset="0"/>
              </a:rPr>
              <a:t>Beslenme durumu (</a:t>
            </a:r>
            <a:r>
              <a:rPr lang="tr-TR" altLang="tr-TR" sz="2200" dirty="0" err="1">
                <a:latin typeface="Times New Roman" panose="02020603050405020304" pitchFamily="18" charset="0"/>
                <a:cs typeface="Times New Roman" panose="02020603050405020304" pitchFamily="18" charset="0"/>
              </a:rPr>
              <a:t>malnutrisyon</a:t>
            </a:r>
            <a:r>
              <a:rPr lang="tr-TR" altLang="tr-TR" sz="2200" dirty="0">
                <a:latin typeface="Times New Roman" panose="02020603050405020304" pitchFamily="18" charset="0"/>
                <a:cs typeface="Times New Roman" panose="02020603050405020304" pitchFamily="18" charset="0"/>
              </a:rPr>
              <a:t>)</a:t>
            </a:r>
          </a:p>
          <a:p>
            <a:pPr marL="285750" indent="-285750" algn="just">
              <a:lnSpc>
                <a:spcPct val="150000"/>
              </a:lnSpc>
              <a:buFont typeface="Arial" panose="020B0604020202020204" pitchFamily="34" charset="0"/>
              <a:buChar char="•"/>
            </a:pPr>
            <a:r>
              <a:rPr lang="tr-TR" altLang="tr-TR" sz="2200" dirty="0">
                <a:latin typeface="Times New Roman" panose="02020603050405020304" pitchFamily="18" charset="0"/>
                <a:cs typeface="Times New Roman" panose="02020603050405020304" pitchFamily="18" charset="0"/>
              </a:rPr>
              <a:t>Irk </a:t>
            </a:r>
          </a:p>
          <a:p>
            <a:pPr marL="285750" indent="-285750" algn="just">
              <a:lnSpc>
                <a:spcPct val="150000"/>
              </a:lnSpc>
              <a:buFont typeface="Arial" panose="020B0604020202020204" pitchFamily="34" charset="0"/>
              <a:buChar char="•"/>
            </a:pPr>
            <a:r>
              <a:rPr lang="tr-TR" altLang="tr-TR" sz="2200" dirty="0">
                <a:latin typeface="Times New Roman" panose="02020603050405020304" pitchFamily="18" charset="0"/>
                <a:cs typeface="Times New Roman" panose="02020603050405020304" pitchFamily="18" charset="0"/>
              </a:rPr>
              <a:t>Patoloji (karaciğer, böbrek, akciğer vb. Bozuklukları)</a:t>
            </a:r>
          </a:p>
          <a:p>
            <a:pPr marL="285750" indent="-285750" algn="just">
              <a:lnSpc>
                <a:spcPct val="150000"/>
              </a:lnSpc>
              <a:buFont typeface="Arial" panose="020B0604020202020204" pitchFamily="34" charset="0"/>
              <a:buChar char="•"/>
            </a:pPr>
            <a:r>
              <a:rPr lang="tr-TR" altLang="tr-TR" sz="2200" dirty="0">
                <a:latin typeface="Times New Roman" panose="02020603050405020304" pitchFamily="18" charset="0"/>
                <a:cs typeface="Times New Roman" panose="02020603050405020304" pitchFamily="18" charset="0"/>
              </a:rPr>
              <a:t>İlaç etkileşimleri (</a:t>
            </a:r>
            <a:r>
              <a:rPr lang="tr-TR" altLang="tr-TR" sz="2200" dirty="0" err="1">
                <a:latin typeface="Times New Roman" panose="02020603050405020304" pitchFamily="18" charset="0"/>
                <a:cs typeface="Times New Roman" panose="02020603050405020304" pitchFamily="18" charset="0"/>
              </a:rPr>
              <a:t>antagonistik</a:t>
            </a:r>
            <a:r>
              <a:rPr lang="tr-TR" altLang="tr-TR" sz="2200" dirty="0">
                <a:latin typeface="Times New Roman" panose="02020603050405020304" pitchFamily="18" charset="0"/>
                <a:cs typeface="Times New Roman" panose="02020603050405020304" pitchFamily="18" charset="0"/>
              </a:rPr>
              <a:t>, </a:t>
            </a:r>
            <a:r>
              <a:rPr lang="tr-TR" altLang="tr-TR" sz="2200" dirty="0" err="1">
                <a:latin typeface="Times New Roman" panose="02020603050405020304" pitchFamily="18" charset="0"/>
                <a:cs typeface="Times New Roman" panose="02020603050405020304" pitchFamily="18" charset="0"/>
              </a:rPr>
              <a:t>sinerjistik</a:t>
            </a:r>
            <a:r>
              <a:rPr lang="tr-TR" altLang="tr-TR" sz="2200" dirty="0">
                <a:latin typeface="Times New Roman" panose="02020603050405020304" pitchFamily="18" charset="0"/>
                <a:cs typeface="Times New Roman" panose="02020603050405020304" pitchFamily="18" charset="0"/>
              </a:rPr>
              <a:t> etkiler)</a:t>
            </a:r>
          </a:p>
          <a:p>
            <a:pPr marL="285750" indent="-285750" algn="just">
              <a:lnSpc>
                <a:spcPct val="150000"/>
              </a:lnSpc>
              <a:buFont typeface="Arial" panose="020B0604020202020204" pitchFamily="34" charset="0"/>
              <a:buChar char="•"/>
            </a:pPr>
            <a:r>
              <a:rPr lang="tr-TR" altLang="tr-TR" sz="2200" dirty="0">
                <a:latin typeface="Times New Roman" panose="02020603050405020304" pitchFamily="18" charset="0"/>
                <a:cs typeface="Times New Roman" panose="02020603050405020304" pitchFamily="18" charset="0"/>
              </a:rPr>
              <a:t>Cinsiyet (</a:t>
            </a:r>
            <a:r>
              <a:rPr lang="tr-TR" altLang="tr-TR" sz="2200" dirty="0" err="1">
                <a:latin typeface="Times New Roman" panose="02020603050405020304" pitchFamily="18" charset="0"/>
                <a:cs typeface="Times New Roman" panose="02020603050405020304" pitchFamily="18" charset="0"/>
              </a:rPr>
              <a:t>hormonal</a:t>
            </a:r>
            <a:r>
              <a:rPr lang="tr-TR" altLang="tr-TR" sz="2200" dirty="0">
                <a:latin typeface="Times New Roman" panose="02020603050405020304" pitchFamily="18" charset="0"/>
                <a:cs typeface="Times New Roman" panose="02020603050405020304" pitchFamily="18" charset="0"/>
              </a:rPr>
              <a:t> farklılıklar)</a:t>
            </a:r>
          </a:p>
          <a:p>
            <a:pPr marL="285750" indent="-285750" algn="just">
              <a:lnSpc>
                <a:spcPct val="150000"/>
              </a:lnSpc>
              <a:buFont typeface="Arial" panose="020B0604020202020204" pitchFamily="34" charset="0"/>
              <a:buChar char="•"/>
            </a:pPr>
            <a:r>
              <a:rPr lang="tr-TR" altLang="tr-TR" sz="2200" dirty="0">
                <a:latin typeface="Times New Roman" panose="02020603050405020304" pitchFamily="18" charset="0"/>
                <a:cs typeface="Times New Roman" panose="02020603050405020304" pitchFamily="18" charset="0"/>
              </a:rPr>
              <a:t>Psikolojik Durum </a:t>
            </a:r>
          </a:p>
          <a:p>
            <a:pPr marL="285750" indent="-285750" algn="just">
              <a:lnSpc>
                <a:spcPct val="150000"/>
              </a:lnSpc>
              <a:buFont typeface="Arial" panose="020B0604020202020204" pitchFamily="34" charset="0"/>
              <a:buChar char="•"/>
            </a:pPr>
            <a:r>
              <a:rPr lang="tr-TR" altLang="tr-TR" sz="2200" dirty="0">
                <a:latin typeface="Times New Roman" panose="02020603050405020304" pitchFamily="18" charset="0"/>
                <a:cs typeface="Times New Roman" panose="02020603050405020304" pitchFamily="18" charset="0"/>
              </a:rPr>
              <a:t>Çevre (sıcaklık, gürültü vb.)</a:t>
            </a:r>
          </a:p>
          <a:p>
            <a:endParaRPr lang="tr-TR" dirty="0"/>
          </a:p>
        </p:txBody>
      </p:sp>
    </p:spTree>
    <p:extLst>
      <p:ext uri="{BB962C8B-B14F-4D97-AF65-F5344CB8AC3E}">
        <p14:creationId xmlns="" xmlns:p14="http://schemas.microsoft.com/office/powerpoint/2010/main" val="21899802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4400" dirty="0" smtClean="0">
                <a:solidFill>
                  <a:schemeClr val="tx1"/>
                </a:solidFill>
                <a:latin typeface="Times New Roman" pitchFamily="18" charset="0"/>
                <a:cs typeface="Times New Roman" pitchFamily="18" charset="0"/>
              </a:rPr>
              <a:t>İlaç Formları</a:t>
            </a:r>
            <a:endParaRPr lang="tr-TR" sz="4400" dirty="0">
              <a:solidFill>
                <a:schemeClr val="tx1"/>
              </a:solidFill>
              <a:latin typeface="Times New Roman" pitchFamily="18" charset="0"/>
              <a:cs typeface="Times New Roman" pitchFamily="18" charset="0"/>
            </a:endParaRPr>
          </a:p>
        </p:txBody>
      </p:sp>
      <p:sp>
        <p:nvSpPr>
          <p:cNvPr id="4" name="İçerik Yer Tutucusu 3"/>
          <p:cNvSpPr>
            <a:spLocks noGrp="1"/>
          </p:cNvSpPr>
          <p:nvPr>
            <p:ph idx="10"/>
          </p:nvPr>
        </p:nvSpPr>
        <p:spPr>
          <a:xfrm>
            <a:off x="323528" y="1484784"/>
            <a:ext cx="8640960" cy="4680520"/>
          </a:xfrm>
        </p:spPr>
        <p:txBody>
          <a:bodyPr/>
          <a:lstStyle/>
          <a:p>
            <a:pPr>
              <a:lnSpc>
                <a:spcPct val="150000"/>
              </a:lnSpc>
            </a:pPr>
            <a:r>
              <a:rPr lang="tr-TR" sz="2800" dirty="0">
                <a:latin typeface="Times New Roman" panose="02020603050405020304" pitchFamily="18" charset="0"/>
                <a:cs typeface="Times New Roman" panose="02020603050405020304" pitchFamily="18" charset="0"/>
              </a:rPr>
              <a:t>İlaçlar uygulama yoluna göre sıvı, katı ve yarı katı </a:t>
            </a:r>
            <a:endParaRPr lang="tr-TR" sz="2800" dirty="0" smtClean="0">
              <a:latin typeface="Times New Roman" panose="02020603050405020304" pitchFamily="18" charset="0"/>
              <a:cs typeface="Times New Roman" panose="02020603050405020304" pitchFamily="18" charset="0"/>
            </a:endParaRPr>
          </a:p>
          <a:p>
            <a:pPr>
              <a:lnSpc>
                <a:spcPct val="150000"/>
              </a:lnSpc>
            </a:pPr>
            <a:r>
              <a:rPr lang="tr-TR" sz="2800" dirty="0" smtClean="0">
                <a:latin typeface="Times New Roman" panose="02020603050405020304" pitchFamily="18" charset="0"/>
                <a:cs typeface="Times New Roman" panose="02020603050405020304" pitchFamily="18" charset="0"/>
              </a:rPr>
              <a:t>biçimde </a:t>
            </a:r>
            <a:r>
              <a:rPr lang="tr-TR" sz="2800" dirty="0">
                <a:latin typeface="Times New Roman" panose="02020603050405020304" pitchFamily="18" charset="0"/>
                <a:cs typeface="Times New Roman" panose="02020603050405020304" pitchFamily="18" charset="0"/>
              </a:rPr>
              <a:t>hazırlanır. </a:t>
            </a:r>
            <a:endParaRPr lang="tr-TR" sz="2800" dirty="0" smtClean="0">
              <a:latin typeface="Times New Roman" panose="02020603050405020304" pitchFamily="18" charset="0"/>
              <a:cs typeface="Times New Roman" panose="02020603050405020304" pitchFamily="18" charset="0"/>
            </a:endParaRPr>
          </a:p>
          <a:p>
            <a:pPr>
              <a:lnSpc>
                <a:spcPct val="150000"/>
              </a:lnSpc>
            </a:pPr>
            <a:r>
              <a:rPr lang="tr-TR" sz="2800" dirty="0" smtClean="0">
                <a:latin typeface="Times New Roman" panose="02020603050405020304" pitchFamily="18" charset="0"/>
                <a:cs typeface="Times New Roman" panose="02020603050405020304" pitchFamily="18" charset="0"/>
              </a:rPr>
              <a:t>Bazı </a:t>
            </a:r>
            <a:r>
              <a:rPr lang="tr-TR" sz="2800" dirty="0">
                <a:latin typeface="Times New Roman" panose="02020603050405020304" pitchFamily="18" charset="0"/>
                <a:cs typeface="Times New Roman" panose="02020603050405020304" pitchFamily="18" charset="0"/>
              </a:rPr>
              <a:t>ilaçlar tek bir yoldan verilecek şekilde hazırlandığı halde bazıları birden fazla yoldan verilebilecek şekilde </a:t>
            </a:r>
            <a:endParaRPr lang="tr-TR" sz="2800" dirty="0" smtClean="0">
              <a:latin typeface="Times New Roman" panose="02020603050405020304" pitchFamily="18" charset="0"/>
              <a:cs typeface="Times New Roman" panose="02020603050405020304" pitchFamily="18" charset="0"/>
            </a:endParaRPr>
          </a:p>
          <a:p>
            <a:pPr>
              <a:lnSpc>
                <a:spcPct val="150000"/>
              </a:lnSpc>
            </a:pPr>
            <a:r>
              <a:rPr lang="tr-TR" sz="2800" dirty="0" smtClean="0">
                <a:latin typeface="Times New Roman" panose="02020603050405020304" pitchFamily="18" charset="0"/>
                <a:cs typeface="Times New Roman" panose="02020603050405020304" pitchFamily="18" charset="0"/>
              </a:rPr>
              <a:t>hazırlanmış </a:t>
            </a:r>
            <a:r>
              <a:rPr lang="tr-TR" sz="2800" dirty="0">
                <a:latin typeface="Times New Roman" panose="02020603050405020304" pitchFamily="18" charset="0"/>
                <a:cs typeface="Times New Roman" panose="02020603050405020304" pitchFamily="18" charset="0"/>
              </a:rPr>
              <a:t>olabilir. </a:t>
            </a:r>
            <a:endParaRPr lang="tr-TR" sz="2800" dirty="0" smtClean="0">
              <a:latin typeface="Times New Roman" panose="02020603050405020304" pitchFamily="18" charset="0"/>
              <a:cs typeface="Times New Roman" panose="02020603050405020304" pitchFamily="18" charset="0"/>
            </a:endParaRPr>
          </a:p>
          <a:p>
            <a:pPr>
              <a:lnSpc>
                <a:spcPct val="150000"/>
              </a:lnSpc>
            </a:pPr>
            <a:r>
              <a:rPr lang="tr-TR" sz="2800" dirty="0" smtClean="0">
                <a:latin typeface="Times New Roman" panose="02020603050405020304" pitchFamily="18" charset="0"/>
                <a:cs typeface="Times New Roman" panose="02020603050405020304" pitchFamily="18" charset="0"/>
              </a:rPr>
              <a:t>Örneğin ; ağrı </a:t>
            </a:r>
            <a:r>
              <a:rPr lang="tr-TR" sz="2800" dirty="0">
                <a:latin typeface="Times New Roman" panose="02020603050405020304" pitchFamily="18" charset="0"/>
                <a:cs typeface="Times New Roman" panose="02020603050405020304" pitchFamily="18" charset="0"/>
              </a:rPr>
              <a:t>kesici olan </a:t>
            </a:r>
            <a:r>
              <a:rPr lang="tr-TR" sz="2800" dirty="0" err="1">
                <a:latin typeface="Times New Roman" panose="02020603050405020304" pitchFamily="18" charset="0"/>
                <a:cs typeface="Times New Roman" panose="02020603050405020304" pitchFamily="18" charset="0"/>
              </a:rPr>
              <a:t>parasetomol</a:t>
            </a:r>
            <a:r>
              <a:rPr lang="tr-TR" sz="2800" dirty="0">
                <a:latin typeface="Times New Roman" panose="02020603050405020304" pitchFamily="18" charset="0"/>
                <a:cs typeface="Times New Roman" panose="02020603050405020304" pitchFamily="18" charset="0"/>
              </a:rPr>
              <a:t> hem tablet hem </a:t>
            </a:r>
            <a:endParaRPr lang="tr-TR" sz="2800" dirty="0" smtClean="0">
              <a:latin typeface="Times New Roman" panose="02020603050405020304" pitchFamily="18" charset="0"/>
              <a:cs typeface="Times New Roman" panose="02020603050405020304" pitchFamily="18" charset="0"/>
            </a:endParaRPr>
          </a:p>
          <a:p>
            <a:pPr>
              <a:lnSpc>
                <a:spcPct val="150000"/>
              </a:lnSpc>
            </a:pPr>
            <a:r>
              <a:rPr lang="tr-TR" sz="2800" dirty="0" smtClean="0">
                <a:latin typeface="Times New Roman" panose="02020603050405020304" pitchFamily="18" charset="0"/>
                <a:cs typeface="Times New Roman" panose="02020603050405020304" pitchFamily="18" charset="0"/>
              </a:rPr>
              <a:t>sıvı </a:t>
            </a:r>
            <a:r>
              <a:rPr lang="tr-TR" sz="2800" dirty="0">
                <a:latin typeface="Times New Roman" panose="02020603050405020304" pitchFamily="18" charset="0"/>
                <a:cs typeface="Times New Roman" panose="02020603050405020304" pitchFamily="18" charset="0"/>
              </a:rPr>
              <a:t>formda mevcuttur.</a:t>
            </a:r>
          </a:p>
          <a:p>
            <a:endParaRPr lang="tr-TR" dirty="0"/>
          </a:p>
        </p:txBody>
      </p:sp>
    </p:spTree>
    <p:extLst>
      <p:ext uri="{BB962C8B-B14F-4D97-AF65-F5344CB8AC3E}">
        <p14:creationId xmlns="" xmlns:p14="http://schemas.microsoft.com/office/powerpoint/2010/main" val="2767903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4400" dirty="0" smtClean="0">
                <a:latin typeface="Times New Roman" pitchFamily="18" charset="0"/>
                <a:cs typeface="Times New Roman" pitchFamily="18" charset="0"/>
              </a:rPr>
              <a:t>İlaç</a:t>
            </a:r>
            <a:endParaRPr lang="tr-TR" sz="4400" dirty="0">
              <a:latin typeface="Times New Roman" pitchFamily="18" charset="0"/>
              <a:cs typeface="Times New Roman" pitchFamily="18" charset="0"/>
            </a:endParaRPr>
          </a:p>
        </p:txBody>
      </p:sp>
      <p:sp>
        <p:nvSpPr>
          <p:cNvPr id="3" name="İçerik Yer Tutucusu 2"/>
          <p:cNvSpPr>
            <a:spLocks noGrp="1"/>
          </p:cNvSpPr>
          <p:nvPr>
            <p:ph idx="1"/>
          </p:nvPr>
        </p:nvSpPr>
        <p:spPr/>
        <p:txBody>
          <a:bodyPr/>
          <a:lstStyle/>
          <a:p>
            <a:endParaRPr lang="tr-TR"/>
          </a:p>
        </p:txBody>
      </p:sp>
      <p:sp>
        <p:nvSpPr>
          <p:cNvPr id="4" name="İçerik Yer Tutucusu 3"/>
          <p:cNvSpPr>
            <a:spLocks noGrp="1"/>
          </p:cNvSpPr>
          <p:nvPr>
            <p:ph idx="10"/>
          </p:nvPr>
        </p:nvSpPr>
        <p:spPr>
          <a:xfrm>
            <a:off x="251520" y="1600200"/>
            <a:ext cx="8568952" cy="4565104"/>
          </a:xfrm>
        </p:spPr>
        <p:txBody>
          <a:bodyPr/>
          <a:lstStyle/>
          <a:p>
            <a:pPr>
              <a:lnSpc>
                <a:spcPct val="150000"/>
              </a:lnSpc>
            </a:pPr>
            <a:endParaRPr lang="tr-TR" sz="2800" dirty="0" smtClean="0">
              <a:latin typeface="Times New Roman" panose="02020603050405020304" pitchFamily="18" charset="0"/>
              <a:cs typeface="Times New Roman" panose="02020603050405020304" pitchFamily="18" charset="0"/>
            </a:endParaRPr>
          </a:p>
          <a:p>
            <a:pPr>
              <a:lnSpc>
                <a:spcPct val="150000"/>
              </a:lnSpc>
            </a:pPr>
            <a:r>
              <a:rPr lang="tr-TR" sz="2800" dirty="0" smtClean="0">
                <a:latin typeface="Times New Roman" panose="02020603050405020304" pitchFamily="18" charset="0"/>
                <a:cs typeface="Times New Roman" panose="02020603050405020304" pitchFamily="18" charset="0"/>
              </a:rPr>
              <a:t>Fizyolojik </a:t>
            </a:r>
            <a:r>
              <a:rPr lang="tr-TR" sz="2800" dirty="0">
                <a:latin typeface="Times New Roman" panose="02020603050405020304" pitchFamily="18" charset="0"/>
                <a:cs typeface="Times New Roman" panose="02020603050405020304" pitchFamily="18" charset="0"/>
              </a:rPr>
              <a:t>sistemleri veya patolojik durumları, alanın </a:t>
            </a:r>
            <a:r>
              <a:rPr lang="tr-TR" sz="2800" dirty="0" smtClean="0">
                <a:latin typeface="Times New Roman" panose="02020603050405020304" pitchFamily="18" charset="0"/>
                <a:cs typeface="Times New Roman" panose="02020603050405020304" pitchFamily="18" charset="0"/>
              </a:rPr>
              <a:t>   yararı </a:t>
            </a:r>
            <a:r>
              <a:rPr lang="tr-TR" sz="2800" dirty="0">
                <a:latin typeface="Times New Roman" panose="02020603050405020304" pitchFamily="18" charset="0"/>
                <a:cs typeface="Times New Roman" panose="02020603050405020304" pitchFamily="18" charset="0"/>
              </a:rPr>
              <a:t>için değiştirmek veya incelemek amacıyla </a:t>
            </a:r>
            <a:endParaRPr lang="tr-TR" sz="2800" dirty="0" smtClean="0">
              <a:latin typeface="Times New Roman" panose="02020603050405020304" pitchFamily="18" charset="0"/>
              <a:cs typeface="Times New Roman" panose="02020603050405020304" pitchFamily="18" charset="0"/>
            </a:endParaRPr>
          </a:p>
          <a:p>
            <a:pPr>
              <a:lnSpc>
                <a:spcPct val="150000"/>
              </a:lnSpc>
            </a:pPr>
            <a:r>
              <a:rPr lang="tr-TR" sz="2800" dirty="0" smtClean="0">
                <a:latin typeface="Times New Roman" panose="02020603050405020304" pitchFamily="18" charset="0"/>
                <a:cs typeface="Times New Roman" panose="02020603050405020304" pitchFamily="18" charset="0"/>
              </a:rPr>
              <a:t>kullanılan </a:t>
            </a:r>
            <a:r>
              <a:rPr lang="tr-TR" sz="2800" dirty="0">
                <a:latin typeface="Times New Roman" panose="02020603050405020304" pitchFamily="18" charset="0"/>
                <a:cs typeface="Times New Roman" panose="02020603050405020304" pitchFamily="18" charset="0"/>
              </a:rPr>
              <a:t>veya kullanılması öngörülen bir madde ya da </a:t>
            </a:r>
            <a:r>
              <a:rPr lang="tr-TR" sz="2800" dirty="0" smtClean="0">
                <a:latin typeface="Times New Roman" panose="02020603050405020304" pitchFamily="18" charset="0"/>
                <a:cs typeface="Times New Roman" panose="02020603050405020304" pitchFamily="18" charset="0"/>
              </a:rPr>
              <a:t>ürün.</a:t>
            </a:r>
            <a:endParaRPr lang="tr-TR" sz="2800" dirty="0">
              <a:latin typeface="Times New Roman" panose="02020603050405020304" pitchFamily="18" charset="0"/>
              <a:cs typeface="Times New Roman" panose="02020603050405020304" pitchFamily="18" charset="0"/>
            </a:endParaRPr>
          </a:p>
          <a:p>
            <a:endParaRPr lang="tr-TR" sz="2800" dirty="0">
              <a:latin typeface="Times New Roman" panose="02020603050405020304" pitchFamily="18" charset="0"/>
              <a:cs typeface="Times New Roman" panose="02020603050405020304" pitchFamily="18" charset="0"/>
            </a:endParaRPr>
          </a:p>
        </p:txBody>
      </p:sp>
      <p:pic>
        <p:nvPicPr>
          <p:cNvPr id="5" name="Resim 4"/>
          <p:cNvPicPr>
            <a:picLocks noChangeAspect="1"/>
          </p:cNvPicPr>
          <p:nvPr/>
        </p:nvPicPr>
        <p:blipFill>
          <a:blip r:embed="rId2" cstate="print"/>
          <a:stretch>
            <a:fillRect/>
          </a:stretch>
        </p:blipFill>
        <p:spPr>
          <a:xfrm>
            <a:off x="0" y="27679"/>
            <a:ext cx="1152128" cy="1058614"/>
          </a:xfrm>
          <a:prstGeom prst="rect">
            <a:avLst/>
          </a:prstGeom>
        </p:spPr>
      </p:pic>
    </p:spTree>
    <p:extLst>
      <p:ext uri="{BB962C8B-B14F-4D97-AF65-F5344CB8AC3E}">
        <p14:creationId xmlns="" xmlns:p14="http://schemas.microsoft.com/office/powerpoint/2010/main" val="35020186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4400" dirty="0" smtClean="0">
                <a:solidFill>
                  <a:schemeClr val="tx1"/>
                </a:solidFill>
                <a:latin typeface="Times New Roman" pitchFamily="18" charset="0"/>
                <a:cs typeface="Times New Roman" pitchFamily="18" charset="0"/>
              </a:rPr>
              <a:t>İlaç Formları</a:t>
            </a:r>
            <a:endParaRPr lang="tr-TR" sz="4400" dirty="0">
              <a:solidFill>
                <a:schemeClr val="tx1"/>
              </a:solidFill>
              <a:latin typeface="Times New Roman" pitchFamily="18" charset="0"/>
              <a:cs typeface="Times New Roman" pitchFamily="18" charset="0"/>
            </a:endParaRPr>
          </a:p>
        </p:txBody>
      </p:sp>
      <p:sp>
        <p:nvSpPr>
          <p:cNvPr id="4" name="İçerik Yer Tutucusu 3"/>
          <p:cNvSpPr>
            <a:spLocks noGrp="1"/>
          </p:cNvSpPr>
          <p:nvPr>
            <p:ph idx="10"/>
          </p:nvPr>
        </p:nvSpPr>
        <p:spPr>
          <a:xfrm>
            <a:off x="323528" y="1844824"/>
            <a:ext cx="8496944" cy="4032448"/>
          </a:xfrm>
        </p:spPr>
        <p:txBody>
          <a:bodyPr/>
          <a:lstStyle/>
          <a:p>
            <a:r>
              <a:rPr lang="tr-TR" sz="2800" dirty="0">
                <a:latin typeface="Times New Roman" panose="02020603050405020304" pitchFamily="18" charset="0"/>
                <a:cs typeface="Times New Roman" panose="02020603050405020304" pitchFamily="18" charset="0"/>
              </a:rPr>
              <a:t>ORAL PREPARATLAR:</a:t>
            </a:r>
          </a:p>
          <a:p>
            <a:r>
              <a:rPr lang="tr-TR" sz="2800" i="1" dirty="0">
                <a:solidFill>
                  <a:srgbClr val="00B0F0"/>
                </a:solidFill>
                <a:latin typeface="Times New Roman" panose="02020603050405020304" pitchFamily="18" charset="0"/>
                <a:cs typeface="Times New Roman" panose="02020603050405020304" pitchFamily="18" charset="0"/>
              </a:rPr>
              <a:t>Kapsül</a:t>
            </a:r>
            <a:r>
              <a:rPr lang="tr-TR" sz="2800" dirty="0">
                <a:latin typeface="Times New Roman" panose="02020603050405020304" pitchFamily="18" charset="0"/>
                <a:cs typeface="Times New Roman" panose="02020603050405020304" pitchFamily="18" charset="0"/>
              </a:rPr>
              <a:t>: İçinde toz veya sıvı ilaç bulunduran jelatin kap</a:t>
            </a:r>
          </a:p>
          <a:p>
            <a:endParaRPr lang="tr-TR" dirty="0"/>
          </a:p>
        </p:txBody>
      </p:sp>
      <p:pic>
        <p:nvPicPr>
          <p:cNvPr id="3" name="Resim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419872" y="3429000"/>
            <a:ext cx="2143125" cy="2143125"/>
          </a:xfrm>
          <a:prstGeom prst="rect">
            <a:avLst/>
          </a:prstGeom>
        </p:spPr>
      </p:pic>
    </p:spTree>
    <p:extLst>
      <p:ext uri="{BB962C8B-B14F-4D97-AF65-F5344CB8AC3E}">
        <p14:creationId xmlns="" xmlns:p14="http://schemas.microsoft.com/office/powerpoint/2010/main" val="28492766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4400" dirty="0" smtClean="0">
                <a:solidFill>
                  <a:schemeClr val="tx1"/>
                </a:solidFill>
                <a:latin typeface="Times New Roman" pitchFamily="18" charset="0"/>
                <a:cs typeface="Times New Roman" pitchFamily="18" charset="0"/>
              </a:rPr>
              <a:t>İlaç Formları</a:t>
            </a:r>
            <a:endParaRPr lang="tr-TR" sz="4400" dirty="0">
              <a:solidFill>
                <a:schemeClr val="tx1"/>
              </a:solidFill>
              <a:latin typeface="Times New Roman" pitchFamily="18" charset="0"/>
              <a:cs typeface="Times New Roman" pitchFamily="18" charset="0"/>
            </a:endParaRPr>
          </a:p>
        </p:txBody>
      </p:sp>
      <p:sp>
        <p:nvSpPr>
          <p:cNvPr id="4" name="İçerik Yer Tutucusu 3"/>
          <p:cNvSpPr>
            <a:spLocks noGrp="1"/>
          </p:cNvSpPr>
          <p:nvPr>
            <p:ph idx="10"/>
          </p:nvPr>
        </p:nvSpPr>
        <p:spPr>
          <a:xfrm>
            <a:off x="251520" y="1071872"/>
            <a:ext cx="8640960" cy="4032448"/>
          </a:xfrm>
        </p:spPr>
        <p:txBody>
          <a:bodyPr/>
          <a:lstStyle/>
          <a:p>
            <a:pPr algn="just"/>
            <a:r>
              <a:rPr lang="tr-TR" sz="2800" i="1" dirty="0" err="1" smtClean="0">
                <a:solidFill>
                  <a:srgbClr val="00B0F0"/>
                </a:solidFill>
                <a:latin typeface="Times New Roman" panose="02020603050405020304" pitchFamily="18" charset="0"/>
                <a:cs typeface="Times New Roman" panose="02020603050405020304" pitchFamily="18" charset="0"/>
              </a:rPr>
              <a:t>Eliksir</a:t>
            </a:r>
            <a:r>
              <a:rPr lang="tr-TR" sz="2800" i="1" dirty="0">
                <a:solidFill>
                  <a:srgbClr val="00B0F0"/>
                </a:solidFill>
                <a:latin typeface="Times New Roman" panose="02020603050405020304" pitchFamily="18" charset="0"/>
                <a:cs typeface="Times New Roman" panose="02020603050405020304" pitchFamily="18" charset="0"/>
              </a:rPr>
              <a:t>: </a:t>
            </a:r>
            <a:r>
              <a:rPr lang="tr-TR" sz="2800" dirty="0">
                <a:latin typeface="Times New Roman" panose="02020603050405020304" pitchFamily="18" charset="0"/>
                <a:cs typeface="Times New Roman" panose="02020603050405020304" pitchFamily="18" charset="0"/>
              </a:rPr>
              <a:t>Alkol bazlı ilaç ile hazırlanmış sıvı. Ağızdan </a:t>
            </a:r>
            <a:endParaRPr lang="tr-TR" sz="2800" dirty="0" smtClean="0">
              <a:latin typeface="Times New Roman" panose="02020603050405020304" pitchFamily="18" charset="0"/>
              <a:cs typeface="Times New Roman" panose="02020603050405020304" pitchFamily="18" charset="0"/>
            </a:endParaRPr>
          </a:p>
          <a:p>
            <a:pPr algn="just"/>
            <a:r>
              <a:rPr lang="tr-TR" sz="2800" dirty="0" smtClean="0">
                <a:latin typeface="Times New Roman" panose="02020603050405020304" pitchFamily="18" charset="0"/>
                <a:cs typeface="Times New Roman" panose="02020603050405020304" pitchFamily="18" charset="0"/>
              </a:rPr>
              <a:t>almak </a:t>
            </a:r>
            <a:r>
              <a:rPr lang="tr-TR" sz="2800" dirty="0">
                <a:latin typeface="Times New Roman" panose="02020603050405020304" pitchFamily="18" charset="0"/>
                <a:cs typeface="Times New Roman" panose="02020603050405020304" pitchFamily="18" charset="0"/>
              </a:rPr>
              <a:t>üzere hazırlanmıştır.</a:t>
            </a:r>
          </a:p>
          <a:p>
            <a:pPr algn="just"/>
            <a:r>
              <a:rPr lang="tr-TR" sz="2800" i="1" dirty="0">
                <a:solidFill>
                  <a:srgbClr val="00B0F0"/>
                </a:solidFill>
                <a:latin typeface="Times New Roman" panose="02020603050405020304" pitchFamily="18" charset="0"/>
                <a:cs typeface="Times New Roman" panose="02020603050405020304" pitchFamily="18" charset="0"/>
              </a:rPr>
              <a:t>Emülsiyon ve Süspansiyon:</a:t>
            </a:r>
            <a:r>
              <a:rPr lang="tr-TR" sz="2800" i="1" dirty="0">
                <a:latin typeface="Times New Roman" panose="02020603050405020304" pitchFamily="18" charset="0"/>
                <a:cs typeface="Times New Roman" panose="02020603050405020304" pitchFamily="18" charset="0"/>
              </a:rPr>
              <a:t> </a:t>
            </a:r>
            <a:r>
              <a:rPr lang="tr-TR" sz="2800" dirty="0">
                <a:latin typeface="Times New Roman" panose="02020603050405020304" pitchFamily="18" charset="0"/>
                <a:cs typeface="Times New Roman" panose="02020603050405020304" pitchFamily="18" charset="0"/>
              </a:rPr>
              <a:t>Her iki preparat şekli de </a:t>
            </a:r>
            <a:endParaRPr lang="tr-TR" sz="2800" dirty="0" smtClean="0">
              <a:latin typeface="Times New Roman" panose="02020603050405020304" pitchFamily="18" charset="0"/>
              <a:cs typeface="Times New Roman" panose="02020603050405020304" pitchFamily="18" charset="0"/>
            </a:endParaRPr>
          </a:p>
          <a:p>
            <a:pPr algn="just"/>
            <a:r>
              <a:rPr lang="tr-TR" sz="2800" dirty="0" smtClean="0">
                <a:latin typeface="Times New Roman" panose="02020603050405020304" pitchFamily="18" charset="0"/>
                <a:cs typeface="Times New Roman" panose="02020603050405020304" pitchFamily="18" charset="0"/>
              </a:rPr>
              <a:t>birbirinde </a:t>
            </a:r>
            <a:r>
              <a:rPr lang="tr-TR" sz="2800" dirty="0">
                <a:latin typeface="Times New Roman" panose="02020603050405020304" pitchFamily="18" charset="0"/>
                <a:cs typeface="Times New Roman" panose="02020603050405020304" pitchFamily="18" charset="0"/>
              </a:rPr>
              <a:t>çözünmeyen iki </a:t>
            </a:r>
            <a:r>
              <a:rPr lang="tr-TR" sz="2800" dirty="0" smtClean="0">
                <a:latin typeface="Times New Roman" panose="02020603050405020304" pitchFamily="18" charset="0"/>
                <a:cs typeface="Times New Roman" panose="02020603050405020304" pitchFamily="18" charset="0"/>
              </a:rPr>
              <a:t>bileşenli </a:t>
            </a:r>
            <a:r>
              <a:rPr lang="tr-TR" sz="2800" dirty="0">
                <a:latin typeface="Times New Roman" panose="02020603050405020304" pitchFamily="18" charset="0"/>
                <a:cs typeface="Times New Roman" panose="02020603050405020304" pitchFamily="18" charset="0"/>
              </a:rPr>
              <a:t>sistemlerdir. Emülsiyonda her iki bileşken sıvıdır. Süspansiyonda ise bir </a:t>
            </a:r>
            <a:r>
              <a:rPr lang="tr-TR" sz="2800" dirty="0" smtClean="0">
                <a:latin typeface="Times New Roman" panose="02020603050405020304" pitchFamily="18" charset="0"/>
                <a:cs typeface="Times New Roman" panose="02020603050405020304" pitchFamily="18" charset="0"/>
              </a:rPr>
              <a:t> </a:t>
            </a:r>
          </a:p>
          <a:p>
            <a:pPr algn="just"/>
            <a:r>
              <a:rPr lang="tr-TR" sz="2800" dirty="0" smtClean="0">
                <a:latin typeface="Times New Roman" panose="02020603050405020304" pitchFamily="18" charset="0"/>
                <a:cs typeface="Times New Roman" panose="02020603050405020304" pitchFamily="18" charset="0"/>
              </a:rPr>
              <a:t>bileşken </a:t>
            </a:r>
            <a:r>
              <a:rPr lang="tr-TR" sz="2800" dirty="0">
                <a:latin typeface="Times New Roman" panose="02020603050405020304" pitchFamily="18" charset="0"/>
                <a:cs typeface="Times New Roman" panose="02020603050405020304" pitchFamily="18" charset="0"/>
              </a:rPr>
              <a:t>sıvı, diğeri katıdır. Süspansiyon ve emülsiyonlar kullanmadan önce çalkalanmalıdır.</a:t>
            </a:r>
          </a:p>
          <a:p>
            <a:endParaRPr lang="tr-TR" dirty="0"/>
          </a:p>
        </p:txBody>
      </p:sp>
      <p:pic>
        <p:nvPicPr>
          <p:cNvPr id="5" name="Resim 4"/>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203848" y="4653136"/>
            <a:ext cx="2619375" cy="1743075"/>
          </a:xfrm>
          <a:prstGeom prst="rect">
            <a:avLst/>
          </a:prstGeom>
        </p:spPr>
      </p:pic>
    </p:spTree>
    <p:extLst>
      <p:ext uri="{BB962C8B-B14F-4D97-AF65-F5344CB8AC3E}">
        <p14:creationId xmlns="" xmlns:p14="http://schemas.microsoft.com/office/powerpoint/2010/main" val="34162005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4400" dirty="0" smtClean="0">
                <a:solidFill>
                  <a:schemeClr val="tx1"/>
                </a:solidFill>
                <a:latin typeface="Times New Roman" pitchFamily="18" charset="0"/>
                <a:cs typeface="Times New Roman" pitchFamily="18" charset="0"/>
              </a:rPr>
              <a:t>İlaç Formları</a:t>
            </a:r>
            <a:endParaRPr lang="tr-TR" sz="4400" dirty="0">
              <a:solidFill>
                <a:schemeClr val="tx1"/>
              </a:solidFill>
              <a:latin typeface="Times New Roman" pitchFamily="18" charset="0"/>
              <a:cs typeface="Times New Roman" pitchFamily="18" charset="0"/>
            </a:endParaRPr>
          </a:p>
        </p:txBody>
      </p:sp>
      <p:sp>
        <p:nvSpPr>
          <p:cNvPr id="4" name="İçerik Yer Tutucusu 3"/>
          <p:cNvSpPr>
            <a:spLocks noGrp="1"/>
          </p:cNvSpPr>
          <p:nvPr>
            <p:ph idx="10"/>
          </p:nvPr>
        </p:nvSpPr>
        <p:spPr>
          <a:xfrm>
            <a:off x="323528" y="1844824"/>
            <a:ext cx="8496944" cy="4032448"/>
          </a:xfrm>
        </p:spPr>
        <p:txBody>
          <a:bodyPr/>
          <a:lstStyle/>
          <a:p>
            <a:r>
              <a:rPr lang="tr-TR" sz="2800" i="1" dirty="0" err="1" smtClean="0">
                <a:solidFill>
                  <a:srgbClr val="00B0F0"/>
                </a:solidFill>
                <a:latin typeface="Times New Roman" panose="02020603050405020304" pitchFamily="18" charset="0"/>
                <a:cs typeface="Times New Roman" panose="02020603050405020304" pitchFamily="18" charset="0"/>
              </a:rPr>
              <a:t>Enterik</a:t>
            </a:r>
            <a:r>
              <a:rPr lang="tr-TR" sz="2800" i="1" dirty="0" smtClean="0">
                <a:solidFill>
                  <a:srgbClr val="00B0F0"/>
                </a:solidFill>
                <a:latin typeface="Times New Roman" panose="02020603050405020304" pitchFamily="18" charset="0"/>
                <a:cs typeface="Times New Roman" panose="02020603050405020304" pitchFamily="18" charset="0"/>
              </a:rPr>
              <a:t> </a:t>
            </a:r>
            <a:r>
              <a:rPr lang="tr-TR" sz="2800" i="1" dirty="0">
                <a:solidFill>
                  <a:srgbClr val="00B0F0"/>
                </a:solidFill>
                <a:latin typeface="Times New Roman" panose="02020603050405020304" pitchFamily="18" charset="0"/>
                <a:cs typeface="Times New Roman" panose="02020603050405020304" pitchFamily="18" charset="0"/>
              </a:rPr>
              <a:t>kaplı: </a:t>
            </a:r>
            <a:r>
              <a:rPr lang="tr-TR" sz="2800" dirty="0">
                <a:latin typeface="Times New Roman" panose="02020603050405020304" pitchFamily="18" charset="0"/>
                <a:cs typeface="Times New Roman" panose="02020603050405020304" pitchFamily="18" charset="0"/>
              </a:rPr>
              <a:t>Mide yerine bağırsakta ilaç emiliminin olmasını sağlayan kaplama, mide tahrişini önler.</a:t>
            </a:r>
          </a:p>
          <a:p>
            <a:r>
              <a:rPr lang="tr-TR" sz="2800" i="1" dirty="0">
                <a:solidFill>
                  <a:srgbClr val="00B0F0"/>
                </a:solidFill>
                <a:latin typeface="Times New Roman" panose="02020603050405020304" pitchFamily="18" charset="0"/>
                <a:cs typeface="Times New Roman" panose="02020603050405020304" pitchFamily="18" charset="0"/>
              </a:rPr>
              <a:t>Pastil</a:t>
            </a:r>
            <a:r>
              <a:rPr lang="tr-TR" sz="2800" dirty="0">
                <a:latin typeface="Times New Roman" panose="02020603050405020304" pitchFamily="18" charset="0"/>
                <a:cs typeface="Times New Roman" panose="02020603050405020304" pitchFamily="18" charset="0"/>
              </a:rPr>
              <a:t>: Ağız içinde tutularak çözünmesi gereken tablet.</a:t>
            </a:r>
          </a:p>
          <a:p>
            <a:endParaRPr lang="tr-TR" sz="2800" dirty="0">
              <a:latin typeface="Times New Roman" panose="02020603050405020304" pitchFamily="18" charset="0"/>
              <a:cs typeface="Times New Roman" panose="02020603050405020304" pitchFamily="18" charset="0"/>
            </a:endParaRPr>
          </a:p>
        </p:txBody>
      </p:sp>
      <p:pic>
        <p:nvPicPr>
          <p:cNvPr id="3" name="Resim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331640" y="3861048"/>
            <a:ext cx="6408712" cy="2143125"/>
          </a:xfrm>
          <a:prstGeom prst="rect">
            <a:avLst/>
          </a:prstGeom>
        </p:spPr>
      </p:pic>
    </p:spTree>
    <p:extLst>
      <p:ext uri="{BB962C8B-B14F-4D97-AF65-F5344CB8AC3E}">
        <p14:creationId xmlns="" xmlns:p14="http://schemas.microsoft.com/office/powerpoint/2010/main" val="21850756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4400" dirty="0" smtClean="0">
                <a:solidFill>
                  <a:schemeClr val="tx1"/>
                </a:solidFill>
                <a:latin typeface="Times New Roman" pitchFamily="18" charset="0"/>
                <a:cs typeface="Times New Roman" pitchFamily="18" charset="0"/>
              </a:rPr>
              <a:t>İlaç Formları</a:t>
            </a:r>
            <a:endParaRPr lang="tr-TR" sz="4400" dirty="0">
              <a:solidFill>
                <a:schemeClr val="tx1"/>
              </a:solidFill>
              <a:latin typeface="Times New Roman" pitchFamily="18" charset="0"/>
              <a:cs typeface="Times New Roman" pitchFamily="18" charset="0"/>
            </a:endParaRPr>
          </a:p>
        </p:txBody>
      </p:sp>
      <p:sp>
        <p:nvSpPr>
          <p:cNvPr id="4" name="İçerik Yer Tutucusu 3"/>
          <p:cNvSpPr>
            <a:spLocks noGrp="1"/>
          </p:cNvSpPr>
          <p:nvPr>
            <p:ph idx="10"/>
          </p:nvPr>
        </p:nvSpPr>
        <p:spPr>
          <a:xfrm>
            <a:off x="467544" y="1844824"/>
            <a:ext cx="8229600" cy="4032448"/>
          </a:xfrm>
        </p:spPr>
        <p:txBody>
          <a:bodyPr/>
          <a:lstStyle/>
          <a:p>
            <a:pPr algn="just"/>
            <a:r>
              <a:rPr lang="tr-TR" sz="2800" i="1" dirty="0" err="1" smtClean="0">
                <a:solidFill>
                  <a:srgbClr val="00B0F0"/>
                </a:solidFill>
                <a:latin typeface="Times New Roman" panose="02020603050405020304" pitchFamily="18" charset="0"/>
                <a:cs typeface="Times New Roman" panose="02020603050405020304" pitchFamily="18" charset="0"/>
              </a:rPr>
              <a:t>Spansule</a:t>
            </a:r>
            <a:r>
              <a:rPr lang="tr-TR" sz="2800" dirty="0">
                <a:latin typeface="Times New Roman" panose="02020603050405020304" pitchFamily="18" charset="0"/>
                <a:cs typeface="Times New Roman" panose="02020603050405020304" pitchFamily="18" charset="0"/>
              </a:rPr>
              <a:t>: Zaman ayarlı ilaç kapsülü, uzun bir süre boyunca etki sağlamak için yavaşça çözünür.</a:t>
            </a:r>
          </a:p>
          <a:p>
            <a:pPr algn="just"/>
            <a:r>
              <a:rPr lang="tr-TR" sz="2800" i="1" dirty="0">
                <a:solidFill>
                  <a:srgbClr val="00B0F0"/>
                </a:solidFill>
                <a:latin typeface="Times New Roman" panose="02020603050405020304" pitchFamily="18" charset="0"/>
                <a:cs typeface="Times New Roman" panose="02020603050405020304" pitchFamily="18" charset="0"/>
              </a:rPr>
              <a:t>Pudra: </a:t>
            </a:r>
            <a:r>
              <a:rPr lang="tr-TR" sz="2800" dirty="0">
                <a:latin typeface="Times New Roman" panose="02020603050405020304" pitchFamily="18" charset="0"/>
                <a:cs typeface="Times New Roman" panose="02020603050405020304" pitchFamily="18" charset="0"/>
              </a:rPr>
              <a:t>İnce öğütülmüş ilaç, sıklıkla uygulamadan önce bir sıvı ile karıştırılır.</a:t>
            </a:r>
          </a:p>
          <a:p>
            <a:pPr algn="just"/>
            <a:r>
              <a:rPr lang="tr-TR" sz="2800" i="1" dirty="0">
                <a:solidFill>
                  <a:srgbClr val="00B0F0"/>
                </a:solidFill>
                <a:latin typeface="Times New Roman" panose="02020603050405020304" pitchFamily="18" charset="0"/>
                <a:cs typeface="Times New Roman" panose="02020603050405020304" pitchFamily="18" charset="0"/>
              </a:rPr>
              <a:t>Şurup:</a:t>
            </a:r>
            <a:r>
              <a:rPr lang="tr-TR" sz="2800" dirty="0">
                <a:latin typeface="Times New Roman" panose="02020603050405020304" pitchFamily="18" charset="0"/>
                <a:cs typeface="Times New Roman" panose="02020603050405020304" pitchFamily="18" charset="0"/>
              </a:rPr>
              <a:t> Su ve şeker içinde erimiş ilaç</a:t>
            </a:r>
          </a:p>
          <a:p>
            <a:pPr algn="just"/>
            <a:r>
              <a:rPr lang="tr-TR" sz="2800" i="1" dirty="0">
                <a:solidFill>
                  <a:srgbClr val="00B0F0"/>
                </a:solidFill>
                <a:latin typeface="Times New Roman" panose="02020603050405020304" pitchFamily="18" charset="0"/>
                <a:cs typeface="Times New Roman" panose="02020603050405020304" pitchFamily="18" charset="0"/>
              </a:rPr>
              <a:t>Tablet</a:t>
            </a:r>
            <a:r>
              <a:rPr lang="tr-TR" sz="2800" dirty="0">
                <a:latin typeface="Times New Roman" panose="02020603050405020304" pitchFamily="18" charset="0"/>
                <a:cs typeface="Times New Roman" panose="02020603050405020304" pitchFamily="18" charset="0"/>
              </a:rPr>
              <a:t>: Disk içine sıkıştırılmış toz </a:t>
            </a:r>
            <a:r>
              <a:rPr lang="tr-TR" sz="2800" dirty="0" err="1">
                <a:latin typeface="Times New Roman" panose="02020603050405020304" pitchFamily="18" charset="0"/>
                <a:cs typeface="Times New Roman" panose="02020603050405020304" pitchFamily="18" charset="0"/>
              </a:rPr>
              <a:t>ilaç.Kolay</a:t>
            </a:r>
            <a:r>
              <a:rPr lang="tr-TR" sz="2800" dirty="0">
                <a:latin typeface="Times New Roman" panose="02020603050405020304" pitchFamily="18" charset="0"/>
                <a:cs typeface="Times New Roman" panose="02020603050405020304" pitchFamily="18" charset="0"/>
              </a:rPr>
              <a:t> kırılabilir, şeker ya da film kaplı olabilir.</a:t>
            </a:r>
          </a:p>
          <a:p>
            <a:pPr algn="just"/>
            <a:r>
              <a:rPr lang="tr-TR" sz="2800" i="1" dirty="0">
                <a:solidFill>
                  <a:srgbClr val="00B0F0"/>
                </a:solidFill>
                <a:latin typeface="Times New Roman" panose="02020603050405020304" pitchFamily="18" charset="0"/>
                <a:cs typeface="Times New Roman" panose="02020603050405020304" pitchFamily="18" charset="0"/>
              </a:rPr>
              <a:t>Tentür: </a:t>
            </a:r>
            <a:r>
              <a:rPr lang="tr-TR" sz="2800" dirty="0">
                <a:latin typeface="Times New Roman" panose="02020603050405020304" pitchFamily="18" charset="0"/>
                <a:cs typeface="Times New Roman" panose="02020603050405020304" pitchFamily="18" charset="0"/>
              </a:rPr>
              <a:t>Bitkilerden yapılmış alkol bazlı güçlü çözelti, genellikle küçük dozajlıdır.</a:t>
            </a:r>
          </a:p>
          <a:p>
            <a:endParaRPr lang="tr-TR" dirty="0"/>
          </a:p>
          <a:p>
            <a:endParaRPr lang="tr-TR" dirty="0"/>
          </a:p>
        </p:txBody>
      </p:sp>
    </p:spTree>
    <p:extLst>
      <p:ext uri="{BB962C8B-B14F-4D97-AF65-F5344CB8AC3E}">
        <p14:creationId xmlns="" xmlns:p14="http://schemas.microsoft.com/office/powerpoint/2010/main" val="25051393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4400" dirty="0" smtClean="0">
                <a:solidFill>
                  <a:schemeClr val="tx1"/>
                </a:solidFill>
                <a:latin typeface="Times New Roman" pitchFamily="18" charset="0"/>
                <a:cs typeface="Times New Roman" pitchFamily="18" charset="0"/>
              </a:rPr>
              <a:t>İlaç Formları</a:t>
            </a:r>
            <a:endParaRPr lang="tr-TR" sz="4400" dirty="0">
              <a:solidFill>
                <a:schemeClr val="tx1"/>
              </a:solidFill>
              <a:latin typeface="Times New Roman" pitchFamily="18" charset="0"/>
              <a:cs typeface="Times New Roman" pitchFamily="18" charset="0"/>
            </a:endParaRPr>
          </a:p>
        </p:txBody>
      </p:sp>
      <p:sp>
        <p:nvSpPr>
          <p:cNvPr id="4" name="İçerik Yer Tutucusu 3"/>
          <p:cNvSpPr>
            <a:spLocks noGrp="1"/>
          </p:cNvSpPr>
          <p:nvPr>
            <p:ph idx="10"/>
          </p:nvPr>
        </p:nvSpPr>
        <p:spPr>
          <a:xfrm>
            <a:off x="451908" y="1196752"/>
            <a:ext cx="8229600" cy="4032448"/>
          </a:xfrm>
        </p:spPr>
        <p:txBody>
          <a:bodyPr/>
          <a:lstStyle/>
          <a:p>
            <a:r>
              <a:rPr lang="tr-TR" sz="2800" i="1" dirty="0" smtClean="0">
                <a:solidFill>
                  <a:srgbClr val="00B0F0"/>
                </a:solidFill>
                <a:latin typeface="Times New Roman" panose="02020603050405020304" pitchFamily="18" charset="0"/>
                <a:cs typeface="Times New Roman" panose="02020603050405020304" pitchFamily="18" charset="0"/>
              </a:rPr>
              <a:t>Krem</a:t>
            </a:r>
            <a:r>
              <a:rPr lang="tr-TR" sz="2800" dirty="0">
                <a:latin typeface="Times New Roman" panose="02020603050405020304" pitchFamily="18" charset="0"/>
                <a:cs typeface="Times New Roman" panose="02020603050405020304" pitchFamily="18" charset="0"/>
              </a:rPr>
              <a:t>: Yağlı olmayan, </a:t>
            </a:r>
            <a:r>
              <a:rPr lang="tr-TR" sz="2800" dirty="0" err="1">
                <a:latin typeface="Times New Roman" panose="02020603050405020304" pitchFamily="18" charset="0"/>
                <a:cs typeface="Times New Roman" panose="02020603050405020304" pitchFamily="18" charset="0"/>
              </a:rPr>
              <a:t>topikal</a:t>
            </a:r>
            <a:r>
              <a:rPr lang="tr-TR" sz="2800" dirty="0">
                <a:latin typeface="Times New Roman" panose="02020603050405020304" pitchFamily="18" charset="0"/>
                <a:cs typeface="Times New Roman" panose="02020603050405020304" pitchFamily="18" charset="0"/>
              </a:rPr>
              <a:t> uygulama için yarı katı </a:t>
            </a:r>
            <a:r>
              <a:rPr lang="tr-TR" sz="2800" dirty="0" err="1">
                <a:latin typeface="Times New Roman" panose="02020603050405020304" pitchFamily="18" charset="0"/>
                <a:cs typeface="Times New Roman" panose="02020603050405020304" pitchFamily="18" charset="0"/>
              </a:rPr>
              <a:t>praparat</a:t>
            </a:r>
            <a:endParaRPr lang="tr-TR" sz="2800" dirty="0">
              <a:latin typeface="Times New Roman" panose="02020603050405020304" pitchFamily="18" charset="0"/>
              <a:cs typeface="Times New Roman" panose="02020603050405020304" pitchFamily="18" charset="0"/>
            </a:endParaRPr>
          </a:p>
          <a:p>
            <a:r>
              <a:rPr lang="tr-TR" sz="2800" i="1" dirty="0">
                <a:solidFill>
                  <a:srgbClr val="00B0F0"/>
                </a:solidFill>
                <a:latin typeface="Times New Roman" panose="02020603050405020304" pitchFamily="18" charset="0"/>
                <a:cs typeface="Times New Roman" panose="02020603050405020304" pitchFamily="18" charset="0"/>
              </a:rPr>
              <a:t>Jel veya Jöle</a:t>
            </a:r>
            <a:r>
              <a:rPr lang="tr-TR" sz="2800" dirty="0">
                <a:latin typeface="Times New Roman" panose="02020603050405020304" pitchFamily="18" charset="0"/>
                <a:cs typeface="Times New Roman" panose="02020603050405020304" pitchFamily="18" charset="0"/>
              </a:rPr>
              <a:t>: Cilde uygulandığı zaman sıvılaşan, yarı saydam ve saydam yarı-katı bir madde</a:t>
            </a:r>
          </a:p>
          <a:p>
            <a:endParaRPr lang="tr-TR" sz="2800" dirty="0">
              <a:latin typeface="Times New Roman" panose="02020603050405020304" pitchFamily="18" charset="0"/>
              <a:cs typeface="Times New Roman" panose="02020603050405020304" pitchFamily="18" charset="0"/>
            </a:endParaRPr>
          </a:p>
          <a:p>
            <a:endParaRPr lang="tr-TR" sz="2800" dirty="0">
              <a:latin typeface="Times New Roman" panose="02020603050405020304" pitchFamily="18" charset="0"/>
              <a:cs typeface="Times New Roman" panose="02020603050405020304" pitchFamily="18" charset="0"/>
            </a:endParaRPr>
          </a:p>
        </p:txBody>
      </p:sp>
      <p:pic>
        <p:nvPicPr>
          <p:cNvPr id="5" name="Resim 4"/>
          <p:cNvPicPr/>
          <p:nvPr/>
        </p:nvPicPr>
        <p:blipFill>
          <a:blip r:embed="rId2" cstate="print">
            <a:extLst>
              <a:ext uri="{28A0092B-C50C-407E-A947-70E740481C1C}">
                <a14:useLocalDpi xmlns="" xmlns:a14="http://schemas.microsoft.com/office/drawing/2010/main" val="0"/>
              </a:ext>
            </a:extLst>
          </a:blip>
          <a:stretch>
            <a:fillRect/>
          </a:stretch>
        </p:blipFill>
        <p:spPr>
          <a:xfrm>
            <a:off x="451908" y="3429000"/>
            <a:ext cx="3760052" cy="2520280"/>
          </a:xfrm>
          <a:prstGeom prst="rect">
            <a:avLst/>
          </a:prstGeom>
        </p:spPr>
      </p:pic>
      <p:pic>
        <p:nvPicPr>
          <p:cNvPr id="3" name="Resim 2"/>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4932040" y="3356992"/>
            <a:ext cx="3162300" cy="2520280"/>
          </a:xfrm>
          <a:prstGeom prst="rect">
            <a:avLst/>
          </a:prstGeom>
        </p:spPr>
      </p:pic>
    </p:spTree>
    <p:extLst>
      <p:ext uri="{BB962C8B-B14F-4D97-AF65-F5344CB8AC3E}">
        <p14:creationId xmlns="" xmlns:p14="http://schemas.microsoft.com/office/powerpoint/2010/main" val="28705637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4400" dirty="0" smtClean="0">
                <a:solidFill>
                  <a:schemeClr val="tx1"/>
                </a:solidFill>
                <a:latin typeface="Times New Roman" pitchFamily="18" charset="0"/>
                <a:cs typeface="Times New Roman" pitchFamily="18" charset="0"/>
              </a:rPr>
              <a:t>İlaç Formları</a:t>
            </a:r>
            <a:endParaRPr lang="tr-TR" sz="4400" dirty="0">
              <a:solidFill>
                <a:schemeClr val="tx1"/>
              </a:solidFill>
              <a:latin typeface="Times New Roman" pitchFamily="18" charset="0"/>
              <a:cs typeface="Times New Roman" pitchFamily="18" charset="0"/>
            </a:endParaRPr>
          </a:p>
        </p:txBody>
      </p:sp>
      <p:sp>
        <p:nvSpPr>
          <p:cNvPr id="4" name="İçerik Yer Tutucusu 3"/>
          <p:cNvSpPr>
            <a:spLocks noGrp="1"/>
          </p:cNvSpPr>
          <p:nvPr>
            <p:ph idx="10"/>
          </p:nvPr>
        </p:nvSpPr>
        <p:spPr>
          <a:xfrm>
            <a:off x="539552" y="1094003"/>
            <a:ext cx="8229600" cy="4032448"/>
          </a:xfrm>
        </p:spPr>
        <p:txBody>
          <a:bodyPr/>
          <a:lstStyle/>
          <a:p>
            <a:r>
              <a:rPr lang="tr-TR" sz="2800" i="1" dirty="0">
                <a:solidFill>
                  <a:srgbClr val="00B0F0"/>
                </a:solidFill>
                <a:latin typeface="Times New Roman" panose="02020603050405020304" pitchFamily="18" charset="0"/>
                <a:cs typeface="Times New Roman" panose="02020603050405020304" pitchFamily="18" charset="0"/>
              </a:rPr>
              <a:t>Liniment</a:t>
            </a:r>
            <a:r>
              <a:rPr lang="tr-TR" sz="2800" dirty="0">
                <a:latin typeface="Times New Roman" panose="02020603050405020304" pitchFamily="18" charset="0"/>
                <a:cs typeface="Times New Roman" panose="02020603050405020304" pitchFamily="18" charset="0"/>
              </a:rPr>
              <a:t>: Deri üzerine kullanılan yağlı bir sıvı</a:t>
            </a:r>
          </a:p>
          <a:p>
            <a:r>
              <a:rPr lang="tr-TR" sz="2800" i="1" dirty="0">
                <a:solidFill>
                  <a:srgbClr val="00B0F0"/>
                </a:solidFill>
                <a:latin typeface="Times New Roman" panose="02020603050405020304" pitchFamily="18" charset="0"/>
                <a:cs typeface="Times New Roman" panose="02020603050405020304" pitchFamily="18" charset="0"/>
              </a:rPr>
              <a:t>Losyon</a:t>
            </a:r>
            <a:r>
              <a:rPr lang="tr-TR" sz="2800" dirty="0">
                <a:latin typeface="Times New Roman" panose="02020603050405020304" pitchFamily="18" charset="0"/>
                <a:cs typeface="Times New Roman" panose="02020603050405020304" pitchFamily="18" charset="0"/>
              </a:rPr>
              <a:t>: Deriyi korumak için dıştan sürülmek üzere hazırlanan sıvı süspansiyondur.</a:t>
            </a:r>
          </a:p>
          <a:p>
            <a:r>
              <a:rPr lang="tr-TR" sz="2800" i="1" dirty="0">
                <a:solidFill>
                  <a:srgbClr val="00B0F0"/>
                </a:solidFill>
                <a:latin typeface="Times New Roman" panose="02020603050405020304" pitchFamily="18" charset="0"/>
                <a:cs typeface="Times New Roman" panose="02020603050405020304" pitchFamily="18" charset="0"/>
              </a:rPr>
              <a:t>Merhem</a:t>
            </a:r>
            <a:r>
              <a:rPr lang="tr-TR" sz="2800" dirty="0">
                <a:latin typeface="Times New Roman" panose="02020603050405020304" pitchFamily="18" charset="0"/>
                <a:cs typeface="Times New Roman" panose="02020603050405020304" pitchFamily="18" charset="0"/>
              </a:rPr>
              <a:t>: Harici uygulama için yağ bazlı ilaç bileşiği</a:t>
            </a:r>
          </a:p>
          <a:p>
            <a:endParaRPr lang="tr-TR" sz="2800" dirty="0">
              <a:latin typeface="Times New Roman" panose="02020603050405020304" pitchFamily="18" charset="0"/>
              <a:cs typeface="Times New Roman" panose="02020603050405020304" pitchFamily="18" charset="0"/>
            </a:endParaRPr>
          </a:p>
        </p:txBody>
      </p:sp>
      <p:pic>
        <p:nvPicPr>
          <p:cNvPr id="5" name="Resim 4"/>
          <p:cNvPicPr/>
          <p:nvPr/>
        </p:nvPicPr>
        <p:blipFill>
          <a:blip r:embed="rId2" cstate="print">
            <a:extLst>
              <a:ext uri="{28A0092B-C50C-407E-A947-70E740481C1C}">
                <a14:useLocalDpi xmlns="" xmlns:a14="http://schemas.microsoft.com/office/drawing/2010/main" val="0"/>
              </a:ext>
            </a:extLst>
          </a:blip>
          <a:stretch>
            <a:fillRect/>
          </a:stretch>
        </p:blipFill>
        <p:spPr>
          <a:xfrm>
            <a:off x="684315" y="3686291"/>
            <a:ext cx="3168352" cy="2880320"/>
          </a:xfrm>
          <a:prstGeom prst="rect">
            <a:avLst/>
          </a:prstGeom>
        </p:spPr>
      </p:pic>
      <p:pic>
        <p:nvPicPr>
          <p:cNvPr id="3" name="Resim 2"/>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067897" y="4437112"/>
            <a:ext cx="2486025" cy="1838325"/>
          </a:xfrm>
          <a:prstGeom prst="rect">
            <a:avLst/>
          </a:prstGeom>
        </p:spPr>
      </p:pic>
    </p:spTree>
    <p:extLst>
      <p:ext uri="{BB962C8B-B14F-4D97-AF65-F5344CB8AC3E}">
        <p14:creationId xmlns="" xmlns:p14="http://schemas.microsoft.com/office/powerpoint/2010/main" val="20144155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4400" dirty="0" smtClean="0">
                <a:solidFill>
                  <a:schemeClr val="tx1"/>
                </a:solidFill>
                <a:latin typeface="Times New Roman" pitchFamily="18" charset="0"/>
                <a:cs typeface="Times New Roman" pitchFamily="18" charset="0"/>
              </a:rPr>
              <a:t>İlaç Formları</a:t>
            </a:r>
            <a:endParaRPr lang="tr-TR" sz="4400" dirty="0">
              <a:solidFill>
                <a:schemeClr val="tx1"/>
              </a:solidFill>
              <a:latin typeface="Times New Roman" pitchFamily="18" charset="0"/>
              <a:cs typeface="Times New Roman" pitchFamily="18" charset="0"/>
            </a:endParaRPr>
          </a:p>
        </p:txBody>
      </p:sp>
      <p:sp>
        <p:nvSpPr>
          <p:cNvPr id="4" name="İçerik Yer Tutucusu 3"/>
          <p:cNvSpPr>
            <a:spLocks noGrp="1"/>
          </p:cNvSpPr>
          <p:nvPr>
            <p:ph idx="10"/>
          </p:nvPr>
        </p:nvSpPr>
        <p:spPr>
          <a:xfrm>
            <a:off x="0" y="1124744"/>
            <a:ext cx="8964488" cy="4032448"/>
          </a:xfrm>
        </p:spPr>
        <p:txBody>
          <a:bodyPr/>
          <a:lstStyle/>
          <a:p>
            <a:pPr algn="just"/>
            <a:r>
              <a:rPr lang="tr-TR" sz="2800" i="1" dirty="0">
                <a:solidFill>
                  <a:srgbClr val="00B0F0"/>
                </a:solidFill>
                <a:latin typeface="Times New Roman" panose="02020603050405020304" pitchFamily="18" charset="0"/>
                <a:cs typeface="Times New Roman" panose="02020603050405020304" pitchFamily="18" charset="0"/>
              </a:rPr>
              <a:t>Macun</a:t>
            </a:r>
            <a:r>
              <a:rPr lang="tr-TR" sz="2800" dirty="0">
                <a:latin typeface="Times New Roman" panose="02020603050405020304" pitchFamily="18" charset="0"/>
                <a:cs typeface="Times New Roman" panose="02020603050405020304" pitchFamily="18" charset="0"/>
              </a:rPr>
              <a:t>: Deriye yerel uygulama için kullanılan kalın </a:t>
            </a:r>
            <a:r>
              <a:rPr lang="tr-TR" sz="2800" dirty="0" err="1" smtClean="0">
                <a:latin typeface="Times New Roman" panose="02020603050405020304" pitchFamily="18" charset="0"/>
                <a:cs typeface="Times New Roman" panose="02020603050405020304" pitchFamily="18" charset="0"/>
              </a:rPr>
              <a:t>pomad</a:t>
            </a:r>
            <a:endParaRPr lang="tr-TR" sz="2800" dirty="0">
              <a:latin typeface="Times New Roman" panose="02020603050405020304" pitchFamily="18" charset="0"/>
              <a:cs typeface="Times New Roman" panose="02020603050405020304" pitchFamily="18" charset="0"/>
            </a:endParaRPr>
          </a:p>
          <a:p>
            <a:pPr algn="just"/>
            <a:r>
              <a:rPr lang="tr-TR" sz="2800" i="1" dirty="0" err="1">
                <a:solidFill>
                  <a:srgbClr val="00B0F0"/>
                </a:solidFill>
                <a:latin typeface="Times New Roman" panose="02020603050405020304" pitchFamily="18" charset="0"/>
                <a:cs typeface="Times New Roman" panose="02020603050405020304" pitchFamily="18" charset="0"/>
              </a:rPr>
              <a:t>Supozituvar</a:t>
            </a:r>
            <a:r>
              <a:rPr lang="tr-TR" sz="2800" dirty="0">
                <a:latin typeface="Times New Roman" panose="02020603050405020304" pitchFamily="18" charset="0"/>
                <a:cs typeface="Times New Roman" panose="02020603050405020304" pitchFamily="18" charset="0"/>
              </a:rPr>
              <a:t>: Jelatinimsi bir baz içinde bulunan vücut </a:t>
            </a:r>
            <a:endParaRPr lang="tr-TR" sz="2800" dirty="0" smtClean="0">
              <a:latin typeface="Times New Roman" panose="02020603050405020304" pitchFamily="18" charset="0"/>
              <a:cs typeface="Times New Roman" panose="02020603050405020304" pitchFamily="18" charset="0"/>
            </a:endParaRPr>
          </a:p>
          <a:p>
            <a:pPr algn="just"/>
            <a:r>
              <a:rPr lang="tr-TR" sz="2800" dirty="0" smtClean="0">
                <a:latin typeface="Times New Roman" panose="02020603050405020304" pitchFamily="18" charset="0"/>
                <a:cs typeface="Times New Roman" panose="02020603050405020304" pitchFamily="18" charset="0"/>
              </a:rPr>
              <a:t>sıcaklığında </a:t>
            </a:r>
            <a:r>
              <a:rPr lang="tr-TR" sz="2800" dirty="0">
                <a:latin typeface="Times New Roman" panose="02020603050405020304" pitchFamily="18" charset="0"/>
                <a:cs typeface="Times New Roman" panose="02020603050405020304" pitchFamily="18" charset="0"/>
              </a:rPr>
              <a:t>kolay çözünebilen, içerisindeki ilacı </a:t>
            </a:r>
            <a:r>
              <a:rPr lang="tr-TR" sz="2800" dirty="0" smtClean="0">
                <a:latin typeface="Times New Roman" panose="02020603050405020304" pitchFamily="18" charset="0"/>
                <a:cs typeface="Times New Roman" panose="02020603050405020304" pitchFamily="18" charset="0"/>
              </a:rPr>
              <a:t>yavaş </a:t>
            </a:r>
          </a:p>
          <a:p>
            <a:pPr algn="just"/>
            <a:r>
              <a:rPr lang="tr-TR" sz="2800" dirty="0" smtClean="0">
                <a:latin typeface="Times New Roman" panose="02020603050405020304" pitchFamily="18" charset="0"/>
                <a:cs typeface="Times New Roman" panose="02020603050405020304" pitchFamily="18" charset="0"/>
              </a:rPr>
              <a:t>bırakan </a:t>
            </a:r>
            <a:r>
              <a:rPr lang="tr-TR" sz="2800" dirty="0">
                <a:latin typeface="Times New Roman" panose="02020603050405020304" pitchFamily="18" charset="0"/>
                <a:cs typeface="Times New Roman" panose="02020603050405020304" pitchFamily="18" charset="0"/>
              </a:rPr>
              <a:t>ilaç. Genelde rektum,vajina gibi boşluklara </a:t>
            </a:r>
            <a:endParaRPr lang="tr-TR" sz="2800" dirty="0" smtClean="0">
              <a:latin typeface="Times New Roman" panose="02020603050405020304" pitchFamily="18" charset="0"/>
              <a:cs typeface="Times New Roman" panose="02020603050405020304" pitchFamily="18" charset="0"/>
            </a:endParaRPr>
          </a:p>
          <a:p>
            <a:pPr algn="just"/>
            <a:r>
              <a:rPr lang="tr-TR" sz="2800" dirty="0" smtClean="0">
                <a:latin typeface="Times New Roman" panose="02020603050405020304" pitchFamily="18" charset="0"/>
                <a:cs typeface="Times New Roman" panose="02020603050405020304" pitchFamily="18" charset="0"/>
              </a:rPr>
              <a:t>yerleştirilmek </a:t>
            </a:r>
            <a:r>
              <a:rPr lang="tr-TR" sz="2800" dirty="0">
                <a:latin typeface="Times New Roman" panose="02020603050405020304" pitchFamily="18" charset="0"/>
                <a:cs typeface="Times New Roman" panose="02020603050405020304" pitchFamily="18" charset="0"/>
              </a:rPr>
              <a:t>üzere kullanılır.</a:t>
            </a:r>
          </a:p>
          <a:p>
            <a:pPr algn="just"/>
            <a:r>
              <a:rPr lang="tr-TR" sz="2800" i="1" dirty="0" err="1">
                <a:solidFill>
                  <a:srgbClr val="00B0F0"/>
                </a:solidFill>
                <a:latin typeface="Times New Roman" panose="02020603050405020304" pitchFamily="18" charset="0"/>
                <a:cs typeface="Times New Roman" panose="02020603050405020304" pitchFamily="18" charset="0"/>
              </a:rPr>
              <a:t>Transdermal</a:t>
            </a:r>
            <a:r>
              <a:rPr lang="tr-TR" sz="2800" i="1" dirty="0">
                <a:solidFill>
                  <a:srgbClr val="00B0F0"/>
                </a:solidFill>
                <a:latin typeface="Times New Roman" panose="02020603050405020304" pitchFamily="18" charset="0"/>
                <a:cs typeface="Times New Roman" panose="02020603050405020304" pitchFamily="18" charset="0"/>
              </a:rPr>
              <a:t> </a:t>
            </a:r>
            <a:r>
              <a:rPr lang="tr-TR" sz="2800" i="1" dirty="0" err="1">
                <a:solidFill>
                  <a:srgbClr val="00B0F0"/>
                </a:solidFill>
                <a:latin typeface="Times New Roman" panose="02020603050405020304" pitchFamily="18" charset="0"/>
                <a:cs typeface="Times New Roman" panose="02020603050405020304" pitchFamily="18" charset="0"/>
              </a:rPr>
              <a:t>patch</a:t>
            </a:r>
            <a:r>
              <a:rPr lang="tr-TR" sz="2800" dirty="0">
                <a:latin typeface="Times New Roman" panose="02020603050405020304" pitchFamily="18" charset="0"/>
                <a:cs typeface="Times New Roman" panose="02020603050405020304" pitchFamily="18" charset="0"/>
              </a:rPr>
              <a:t>: Tıbbi bir yama, cilde uygulandığında </a:t>
            </a:r>
            <a:endParaRPr lang="tr-TR" sz="2800" dirty="0" smtClean="0">
              <a:latin typeface="Times New Roman" panose="02020603050405020304" pitchFamily="18" charset="0"/>
              <a:cs typeface="Times New Roman" panose="02020603050405020304" pitchFamily="18" charset="0"/>
            </a:endParaRPr>
          </a:p>
          <a:p>
            <a:pPr algn="just"/>
            <a:r>
              <a:rPr lang="tr-TR" sz="2800" dirty="0" smtClean="0">
                <a:latin typeface="Times New Roman" panose="02020603050405020304" pitchFamily="18" charset="0"/>
                <a:cs typeface="Times New Roman" panose="02020603050405020304" pitchFamily="18" charset="0"/>
              </a:rPr>
              <a:t>kontrollü </a:t>
            </a:r>
            <a:r>
              <a:rPr lang="tr-TR" sz="2800" dirty="0">
                <a:latin typeface="Times New Roman" panose="02020603050405020304" pitchFamily="18" charset="0"/>
                <a:cs typeface="Times New Roman" panose="02020603050405020304" pitchFamily="18" charset="0"/>
              </a:rPr>
              <a:t>olarak emilir.</a:t>
            </a:r>
          </a:p>
          <a:p>
            <a:pPr algn="just"/>
            <a:endParaRPr lang="tr-TR" sz="2800" dirty="0">
              <a:latin typeface="Times New Roman" panose="02020603050405020304" pitchFamily="18" charset="0"/>
              <a:cs typeface="Times New Roman" panose="02020603050405020304" pitchFamily="18" charset="0"/>
            </a:endParaRPr>
          </a:p>
        </p:txBody>
      </p:sp>
      <p:pic>
        <p:nvPicPr>
          <p:cNvPr id="6" name="Resim 5"/>
          <p:cNvPicPr/>
          <p:nvPr/>
        </p:nvPicPr>
        <p:blipFill>
          <a:blip r:embed="rId2" cstate="print">
            <a:extLst>
              <a:ext uri="{28A0092B-C50C-407E-A947-70E740481C1C}">
                <a14:useLocalDpi xmlns="" xmlns:a14="http://schemas.microsoft.com/office/drawing/2010/main" val="0"/>
              </a:ext>
            </a:extLst>
          </a:blip>
          <a:stretch>
            <a:fillRect/>
          </a:stretch>
        </p:blipFill>
        <p:spPr>
          <a:xfrm>
            <a:off x="899592" y="4941168"/>
            <a:ext cx="2781300" cy="1638300"/>
          </a:xfrm>
          <a:prstGeom prst="rect">
            <a:avLst/>
          </a:prstGeom>
        </p:spPr>
      </p:pic>
      <p:pic>
        <p:nvPicPr>
          <p:cNvPr id="7" name="Resim 6"/>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652120" y="4653136"/>
            <a:ext cx="2143125" cy="2143125"/>
          </a:xfrm>
          <a:prstGeom prst="rect">
            <a:avLst/>
          </a:prstGeom>
        </p:spPr>
      </p:pic>
    </p:spTree>
    <p:extLst>
      <p:ext uri="{BB962C8B-B14F-4D97-AF65-F5344CB8AC3E}">
        <p14:creationId xmlns="" xmlns:p14="http://schemas.microsoft.com/office/powerpoint/2010/main" val="4408143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4400" dirty="0" smtClean="0">
                <a:solidFill>
                  <a:schemeClr val="tx1"/>
                </a:solidFill>
                <a:latin typeface="Times New Roman" pitchFamily="18" charset="0"/>
                <a:cs typeface="Times New Roman" pitchFamily="18" charset="0"/>
              </a:rPr>
              <a:t>İlaç İstemi</a:t>
            </a:r>
            <a:endParaRPr lang="tr-TR" sz="4400" dirty="0">
              <a:solidFill>
                <a:schemeClr val="tx1"/>
              </a:solidFill>
              <a:latin typeface="Times New Roman" pitchFamily="18" charset="0"/>
              <a:cs typeface="Times New Roman" pitchFamily="18" charset="0"/>
            </a:endParaRPr>
          </a:p>
        </p:txBody>
      </p:sp>
      <p:sp>
        <p:nvSpPr>
          <p:cNvPr id="4" name="İçerik Yer Tutucusu 3"/>
          <p:cNvSpPr>
            <a:spLocks noGrp="1"/>
          </p:cNvSpPr>
          <p:nvPr>
            <p:ph idx="10"/>
          </p:nvPr>
        </p:nvSpPr>
        <p:spPr>
          <a:xfrm>
            <a:off x="35496" y="1844824"/>
            <a:ext cx="8928992" cy="4032448"/>
          </a:xfrm>
        </p:spPr>
        <p:txBody>
          <a:bodyPr/>
          <a:lstStyle/>
          <a:p>
            <a:pPr marL="457200" indent="-457200" algn="just">
              <a:buFont typeface="Arial" panose="020B0604020202020204" pitchFamily="34" charset="0"/>
              <a:buChar char="•"/>
            </a:pPr>
            <a:r>
              <a:rPr lang="tr-TR" sz="2800" dirty="0">
                <a:latin typeface="Times New Roman" panose="02020603050405020304" pitchFamily="18" charset="0"/>
                <a:cs typeface="Times New Roman" panose="02020603050405020304" pitchFamily="18" charset="0"/>
              </a:rPr>
              <a:t>İlaç uygulamaları yapılırken önemli olan noktalardan </a:t>
            </a:r>
            <a:endParaRPr lang="tr-TR" sz="2800" dirty="0" smtClean="0">
              <a:latin typeface="Times New Roman" panose="02020603050405020304" pitchFamily="18" charset="0"/>
              <a:cs typeface="Times New Roman" panose="02020603050405020304" pitchFamily="18" charset="0"/>
            </a:endParaRPr>
          </a:p>
          <a:p>
            <a:pPr algn="just"/>
            <a:r>
              <a:rPr lang="tr-TR" sz="2800" dirty="0">
                <a:latin typeface="Times New Roman" panose="02020603050405020304" pitchFamily="18" charset="0"/>
                <a:cs typeface="Times New Roman" panose="02020603050405020304" pitchFamily="18" charset="0"/>
              </a:rPr>
              <a:t> </a:t>
            </a:r>
            <a:r>
              <a:rPr lang="tr-TR" sz="2800" dirty="0" smtClean="0">
                <a:latin typeface="Times New Roman" panose="02020603050405020304" pitchFamily="18" charset="0"/>
                <a:cs typeface="Times New Roman" panose="02020603050405020304" pitchFamily="18" charset="0"/>
              </a:rPr>
              <a:t>    biri </a:t>
            </a:r>
            <a:r>
              <a:rPr lang="tr-TR" sz="2800" dirty="0">
                <a:latin typeface="Times New Roman" panose="02020603050405020304" pitchFamily="18" charset="0"/>
                <a:cs typeface="Times New Roman" panose="02020603050405020304" pitchFamily="18" charset="0"/>
              </a:rPr>
              <a:t>de ilaç isteminin doğru yapılmış olmasıdır. </a:t>
            </a:r>
            <a:endParaRPr lang="tr-TR" sz="2800" dirty="0" smtClean="0">
              <a:latin typeface="Times New Roman" panose="02020603050405020304" pitchFamily="18" charset="0"/>
              <a:cs typeface="Times New Roman" panose="02020603050405020304" pitchFamily="18" charset="0"/>
            </a:endParaRPr>
          </a:p>
          <a:p>
            <a:pPr marL="457200" indent="-457200" algn="just">
              <a:buFont typeface="Arial" panose="020B0604020202020204" pitchFamily="34" charset="0"/>
              <a:buChar char="•"/>
            </a:pPr>
            <a:r>
              <a:rPr lang="tr-TR" sz="2800" dirty="0" smtClean="0">
                <a:latin typeface="Times New Roman" panose="02020603050405020304" pitchFamily="18" charset="0"/>
                <a:cs typeface="Times New Roman" panose="02020603050405020304" pitchFamily="18" charset="0"/>
              </a:rPr>
              <a:t>Doğru </a:t>
            </a:r>
            <a:r>
              <a:rPr lang="tr-TR" sz="2800" dirty="0">
                <a:latin typeface="Times New Roman" panose="02020603050405020304" pitchFamily="18" charset="0"/>
                <a:cs typeface="Times New Roman" panose="02020603050405020304" pitchFamily="18" charset="0"/>
              </a:rPr>
              <a:t>yapılmayan ilaç istemleri sonucunda yanlış ilaç uygulamaları açığa çıkabilir. </a:t>
            </a:r>
            <a:endParaRPr lang="tr-TR" sz="2800" dirty="0" smtClean="0">
              <a:latin typeface="Times New Roman" panose="02020603050405020304" pitchFamily="18" charset="0"/>
              <a:cs typeface="Times New Roman" panose="02020603050405020304" pitchFamily="18" charset="0"/>
            </a:endParaRPr>
          </a:p>
          <a:p>
            <a:pPr marL="457200" indent="-457200" algn="just">
              <a:buFont typeface="Arial" panose="020B0604020202020204" pitchFamily="34" charset="0"/>
              <a:buChar char="•"/>
            </a:pPr>
            <a:r>
              <a:rPr lang="tr-TR" sz="2800" dirty="0" smtClean="0">
                <a:latin typeface="Times New Roman" panose="02020603050405020304" pitchFamily="18" charset="0"/>
                <a:cs typeface="Times New Roman" panose="02020603050405020304" pitchFamily="18" charset="0"/>
              </a:rPr>
              <a:t>Bu </a:t>
            </a:r>
            <a:r>
              <a:rPr lang="tr-TR" sz="2800" dirty="0">
                <a:latin typeface="Times New Roman" panose="02020603050405020304" pitchFamily="18" charset="0"/>
                <a:cs typeface="Times New Roman" panose="02020603050405020304" pitchFamily="18" charset="0"/>
              </a:rPr>
              <a:t>yüzden hemşire ilaç istemi aldığı  gerekli kontrolleri yapmalıdır.</a:t>
            </a:r>
          </a:p>
          <a:p>
            <a:pPr algn="just"/>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8686435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4400" dirty="0">
                <a:solidFill>
                  <a:schemeClr val="tx1"/>
                </a:solidFill>
                <a:latin typeface="Times New Roman" pitchFamily="18" charset="0"/>
                <a:cs typeface="Times New Roman" pitchFamily="18" charset="0"/>
              </a:rPr>
              <a:t>İlaç İstemi</a:t>
            </a:r>
          </a:p>
        </p:txBody>
      </p:sp>
      <p:sp>
        <p:nvSpPr>
          <p:cNvPr id="4" name="İçerik Yer Tutucusu 3"/>
          <p:cNvSpPr>
            <a:spLocks noGrp="1"/>
          </p:cNvSpPr>
          <p:nvPr>
            <p:ph idx="10"/>
          </p:nvPr>
        </p:nvSpPr>
        <p:spPr>
          <a:xfrm>
            <a:off x="467544" y="1556792"/>
            <a:ext cx="8229600" cy="4320480"/>
          </a:xfrm>
        </p:spPr>
        <p:txBody>
          <a:bodyPr/>
          <a:lstStyle/>
          <a:p>
            <a:r>
              <a:rPr lang="tr-TR" sz="2800" u="sng" dirty="0">
                <a:solidFill>
                  <a:srgbClr val="FF0000"/>
                </a:solidFill>
                <a:latin typeface="Times New Roman" panose="02020603050405020304" pitchFamily="18" charset="0"/>
                <a:cs typeface="Times New Roman" panose="02020603050405020304" pitchFamily="18" charset="0"/>
              </a:rPr>
              <a:t>İlaç istemi yedi bölümden </a:t>
            </a:r>
            <a:r>
              <a:rPr lang="tr-TR" sz="2800" u="sng" dirty="0" smtClean="0">
                <a:solidFill>
                  <a:srgbClr val="FF0000"/>
                </a:solidFill>
                <a:latin typeface="Times New Roman" panose="02020603050405020304" pitchFamily="18" charset="0"/>
                <a:cs typeface="Times New Roman" panose="02020603050405020304" pitchFamily="18" charset="0"/>
              </a:rPr>
              <a:t>oluşmaktadır:</a:t>
            </a:r>
            <a:endParaRPr lang="tr-TR" sz="2800" u="sng" dirty="0">
              <a:solidFill>
                <a:srgbClr val="FF0000"/>
              </a:solidFill>
              <a:latin typeface="Times New Roman" panose="02020603050405020304" pitchFamily="18" charset="0"/>
              <a:cs typeface="Times New Roman" panose="02020603050405020304" pitchFamily="18" charset="0"/>
            </a:endParaRPr>
          </a:p>
          <a:p>
            <a:r>
              <a:rPr lang="tr-TR" sz="2800" dirty="0">
                <a:latin typeface="Times New Roman" panose="02020603050405020304" pitchFamily="18" charset="0"/>
                <a:cs typeface="Times New Roman" panose="02020603050405020304" pitchFamily="18" charset="0"/>
              </a:rPr>
              <a:t>1) Hastanın adı</a:t>
            </a:r>
          </a:p>
          <a:p>
            <a:r>
              <a:rPr lang="tr-TR" sz="2800" dirty="0">
                <a:latin typeface="Times New Roman" panose="02020603050405020304" pitchFamily="18" charset="0"/>
                <a:cs typeface="Times New Roman" panose="02020603050405020304" pitchFamily="18" charset="0"/>
              </a:rPr>
              <a:t>2)İstemin verildiği tarih ve zaman</a:t>
            </a:r>
          </a:p>
          <a:p>
            <a:r>
              <a:rPr lang="tr-TR" sz="2800" dirty="0">
                <a:latin typeface="Times New Roman" panose="02020603050405020304" pitchFamily="18" charset="0"/>
                <a:cs typeface="Times New Roman" panose="02020603050405020304" pitchFamily="18" charset="0"/>
              </a:rPr>
              <a:t>3)Uygulanacak ilacın adı</a:t>
            </a:r>
          </a:p>
          <a:p>
            <a:r>
              <a:rPr lang="tr-TR" sz="2800" dirty="0">
                <a:latin typeface="Times New Roman" panose="02020603050405020304" pitchFamily="18" charset="0"/>
                <a:cs typeface="Times New Roman" panose="02020603050405020304" pitchFamily="18" charset="0"/>
              </a:rPr>
              <a:t>4)İlacın dozu</a:t>
            </a:r>
          </a:p>
          <a:p>
            <a:r>
              <a:rPr lang="tr-TR" sz="2800" dirty="0">
                <a:latin typeface="Times New Roman" panose="02020603050405020304" pitchFamily="18" charset="0"/>
                <a:cs typeface="Times New Roman" panose="02020603050405020304" pitchFamily="18" charset="0"/>
              </a:rPr>
              <a:t>5)İlacın hangi yolla uygulanacağı</a:t>
            </a:r>
          </a:p>
          <a:p>
            <a:r>
              <a:rPr lang="tr-TR" sz="2800" dirty="0">
                <a:latin typeface="Times New Roman" panose="02020603050405020304" pitchFamily="18" charset="0"/>
                <a:cs typeface="Times New Roman" panose="02020603050405020304" pitchFamily="18" charset="0"/>
              </a:rPr>
              <a:t>6)İlacın uygulanma zamanı ve sıklığı</a:t>
            </a:r>
          </a:p>
          <a:p>
            <a:r>
              <a:rPr lang="tr-TR" sz="2800" dirty="0">
                <a:latin typeface="Times New Roman" panose="02020603050405020304" pitchFamily="18" charset="0"/>
                <a:cs typeface="Times New Roman" panose="02020603050405020304" pitchFamily="18" charset="0"/>
              </a:rPr>
              <a:t>7)İstemi veren hekimin imzası</a:t>
            </a:r>
          </a:p>
          <a:p>
            <a:endParaRPr lang="tr-TR" dirty="0"/>
          </a:p>
        </p:txBody>
      </p:sp>
    </p:spTree>
    <p:extLst>
      <p:ext uri="{BB962C8B-B14F-4D97-AF65-F5344CB8AC3E}">
        <p14:creationId xmlns="" xmlns:p14="http://schemas.microsoft.com/office/powerpoint/2010/main" val="25603427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4400" dirty="0">
                <a:solidFill>
                  <a:schemeClr val="tx1"/>
                </a:solidFill>
                <a:latin typeface="Times New Roman" pitchFamily="18" charset="0"/>
                <a:cs typeface="Times New Roman" pitchFamily="18" charset="0"/>
              </a:rPr>
              <a:t>İlaç İstemi</a:t>
            </a:r>
          </a:p>
        </p:txBody>
      </p:sp>
      <p:sp>
        <p:nvSpPr>
          <p:cNvPr id="4" name="İçerik Yer Tutucusu 3"/>
          <p:cNvSpPr>
            <a:spLocks noGrp="1"/>
          </p:cNvSpPr>
          <p:nvPr>
            <p:ph idx="10"/>
          </p:nvPr>
        </p:nvSpPr>
        <p:spPr>
          <a:xfrm>
            <a:off x="323528" y="2060848"/>
            <a:ext cx="8229600" cy="4032448"/>
          </a:xfrm>
        </p:spPr>
        <p:txBody>
          <a:bodyPr/>
          <a:lstStyle/>
          <a:p>
            <a:pPr algn="ctr"/>
            <a:r>
              <a:rPr lang="tr-TR" sz="2800" dirty="0">
                <a:latin typeface="Times New Roman" panose="02020603050405020304" pitchFamily="18" charset="0"/>
                <a:cs typeface="Times New Roman" panose="02020603050405020304" pitchFamily="18" charset="0"/>
              </a:rPr>
              <a:t>İlaç isteminde genellikle kısaltmalar kullanılmaktadır</a:t>
            </a:r>
            <a:r>
              <a:rPr lang="tr-TR" sz="2800" dirty="0" smtClean="0">
                <a:latin typeface="Times New Roman" panose="02020603050405020304" pitchFamily="18" charset="0"/>
                <a:cs typeface="Times New Roman" panose="02020603050405020304" pitchFamily="18" charset="0"/>
              </a:rPr>
              <a:t>. </a:t>
            </a:r>
            <a:r>
              <a:rPr lang="tr-TR" sz="4800" b="1" dirty="0" smtClean="0">
                <a:solidFill>
                  <a:srgbClr val="FF0000"/>
                </a:solidFill>
                <a:latin typeface="Times New Roman" panose="02020603050405020304" pitchFamily="18" charset="0"/>
                <a:cs typeface="Times New Roman" panose="02020603050405020304" pitchFamily="18" charset="0"/>
              </a:rPr>
              <a:t>!!!</a:t>
            </a:r>
          </a:p>
          <a:p>
            <a:pPr algn="just"/>
            <a:r>
              <a:rPr lang="tr-TR" sz="2800" dirty="0" smtClean="0">
                <a:latin typeface="Times New Roman" panose="02020603050405020304" pitchFamily="18" charset="0"/>
                <a:cs typeface="Times New Roman" panose="02020603050405020304" pitchFamily="18" charset="0"/>
              </a:rPr>
              <a:t>Açık </a:t>
            </a:r>
            <a:r>
              <a:rPr lang="tr-TR" sz="2800" dirty="0">
                <a:latin typeface="Times New Roman" panose="02020603050405020304" pitchFamily="18" charset="0"/>
                <a:cs typeface="Times New Roman" panose="02020603050405020304" pitchFamily="18" charset="0"/>
              </a:rPr>
              <a:t>olarak anlaşılmayan ya da yanlış anlaşıldığı </a:t>
            </a:r>
            <a:endParaRPr lang="tr-TR" sz="2800" dirty="0" smtClean="0">
              <a:latin typeface="Times New Roman" panose="02020603050405020304" pitchFamily="18" charset="0"/>
              <a:cs typeface="Times New Roman" panose="02020603050405020304" pitchFamily="18" charset="0"/>
            </a:endParaRPr>
          </a:p>
          <a:p>
            <a:pPr algn="just"/>
            <a:r>
              <a:rPr lang="tr-TR" sz="2800" dirty="0" smtClean="0">
                <a:latin typeface="Times New Roman" panose="02020603050405020304" pitchFamily="18" charset="0"/>
                <a:cs typeface="Times New Roman" panose="02020603050405020304" pitchFamily="18" charset="0"/>
              </a:rPr>
              <a:t>düşünülen </a:t>
            </a:r>
            <a:r>
              <a:rPr lang="tr-TR" sz="2800" dirty="0">
                <a:latin typeface="Times New Roman" panose="02020603050405020304" pitchFamily="18" charset="0"/>
                <a:cs typeface="Times New Roman" panose="02020603050405020304" pitchFamily="18" charset="0"/>
              </a:rPr>
              <a:t>ilaç istemleri mutlaka doktor ile </a:t>
            </a:r>
            <a:endParaRPr lang="tr-TR" sz="2800" dirty="0" smtClean="0">
              <a:latin typeface="Times New Roman" panose="02020603050405020304" pitchFamily="18" charset="0"/>
              <a:cs typeface="Times New Roman" panose="02020603050405020304" pitchFamily="18" charset="0"/>
            </a:endParaRPr>
          </a:p>
          <a:p>
            <a:pPr algn="just"/>
            <a:r>
              <a:rPr lang="tr-TR" sz="2800" dirty="0" smtClean="0">
                <a:latin typeface="Times New Roman" panose="02020603050405020304" pitchFamily="18" charset="0"/>
                <a:cs typeface="Times New Roman" panose="02020603050405020304" pitchFamily="18" charset="0"/>
              </a:rPr>
              <a:t>görüşülerek </a:t>
            </a:r>
            <a:r>
              <a:rPr lang="tr-TR" sz="2800" dirty="0">
                <a:latin typeface="Times New Roman" panose="02020603050405020304" pitchFamily="18" charset="0"/>
                <a:cs typeface="Times New Roman" panose="02020603050405020304" pitchFamily="18" charset="0"/>
              </a:rPr>
              <a:t>açıklığa </a:t>
            </a:r>
            <a:r>
              <a:rPr lang="tr-TR" sz="2800" dirty="0" smtClean="0">
                <a:latin typeface="Times New Roman" panose="02020603050405020304" pitchFamily="18" charset="0"/>
                <a:cs typeface="Times New Roman" panose="02020603050405020304" pitchFamily="18" charset="0"/>
              </a:rPr>
              <a:t>kavuşturulmalıdır.</a:t>
            </a:r>
            <a:endParaRPr lang="tr-TR" sz="28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 xmlns:p14="http://schemas.microsoft.com/office/powerpoint/2010/main" val="507458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4400" dirty="0">
                <a:latin typeface="Times New Roman" pitchFamily="18" charset="0"/>
                <a:cs typeface="Times New Roman" pitchFamily="18" charset="0"/>
              </a:rPr>
              <a:t>İlaç?</a:t>
            </a:r>
          </a:p>
        </p:txBody>
      </p:sp>
      <p:sp>
        <p:nvSpPr>
          <p:cNvPr id="3" name="İçerik Yer Tutucusu 2"/>
          <p:cNvSpPr>
            <a:spLocks noGrp="1"/>
          </p:cNvSpPr>
          <p:nvPr>
            <p:ph idx="1"/>
          </p:nvPr>
        </p:nvSpPr>
        <p:spPr/>
        <p:txBody>
          <a:bodyPr/>
          <a:lstStyle/>
          <a:p>
            <a:endParaRPr lang="tr-TR" dirty="0"/>
          </a:p>
        </p:txBody>
      </p:sp>
      <p:sp>
        <p:nvSpPr>
          <p:cNvPr id="4" name="İçerik Yer Tutucusu 3"/>
          <p:cNvSpPr>
            <a:spLocks noGrp="1"/>
          </p:cNvSpPr>
          <p:nvPr>
            <p:ph idx="10"/>
          </p:nvPr>
        </p:nvSpPr>
        <p:spPr>
          <a:xfrm>
            <a:off x="395536" y="2276872"/>
            <a:ext cx="8424936" cy="3600400"/>
          </a:xfrm>
        </p:spPr>
        <p:txBody>
          <a:bodyPr/>
          <a:lstStyle/>
          <a:p>
            <a:pPr>
              <a:lnSpc>
                <a:spcPct val="150000"/>
              </a:lnSpc>
            </a:pPr>
            <a:r>
              <a:rPr lang="tr-TR" sz="2800" dirty="0">
                <a:latin typeface="Times New Roman" panose="02020603050405020304" pitchFamily="18" charset="0"/>
                <a:cs typeface="Times New Roman" panose="02020603050405020304" pitchFamily="18" charset="0"/>
              </a:rPr>
              <a:t>İlaç; hastalıkların tanı ve tedavileri, hastaların </a:t>
            </a:r>
            <a:endParaRPr lang="tr-TR" sz="2800" dirty="0" smtClean="0">
              <a:latin typeface="Times New Roman" panose="02020603050405020304" pitchFamily="18" charset="0"/>
              <a:cs typeface="Times New Roman" panose="02020603050405020304" pitchFamily="18" charset="0"/>
            </a:endParaRPr>
          </a:p>
          <a:p>
            <a:pPr>
              <a:lnSpc>
                <a:spcPct val="150000"/>
              </a:lnSpc>
            </a:pPr>
            <a:r>
              <a:rPr lang="tr-TR" sz="2800" dirty="0" smtClean="0">
                <a:latin typeface="Times New Roman" panose="02020603050405020304" pitchFamily="18" charset="0"/>
                <a:cs typeface="Times New Roman" panose="02020603050405020304" pitchFamily="18" charset="0"/>
              </a:rPr>
              <a:t>yakınmalarını </a:t>
            </a:r>
            <a:r>
              <a:rPr lang="tr-TR" sz="2800" dirty="0">
                <a:latin typeface="Times New Roman" panose="02020603050405020304" pitchFamily="18" charset="0"/>
                <a:cs typeface="Times New Roman" panose="02020603050405020304" pitchFamily="18" charset="0"/>
              </a:rPr>
              <a:t>hafifletme, hastalıklardan koruma </a:t>
            </a:r>
            <a:endParaRPr lang="tr-TR" sz="2800" dirty="0" smtClean="0">
              <a:latin typeface="Times New Roman" panose="02020603050405020304" pitchFamily="18" charset="0"/>
              <a:cs typeface="Times New Roman" panose="02020603050405020304" pitchFamily="18" charset="0"/>
            </a:endParaRPr>
          </a:p>
          <a:p>
            <a:pPr>
              <a:lnSpc>
                <a:spcPct val="150000"/>
              </a:lnSpc>
            </a:pPr>
            <a:r>
              <a:rPr lang="tr-TR" sz="2800" dirty="0" smtClean="0">
                <a:latin typeface="Times New Roman" panose="02020603050405020304" pitchFamily="18" charset="0"/>
                <a:cs typeface="Times New Roman" panose="02020603050405020304" pitchFamily="18" charset="0"/>
              </a:rPr>
              <a:t>ya </a:t>
            </a:r>
            <a:r>
              <a:rPr lang="tr-TR" sz="2800" dirty="0">
                <a:latin typeface="Times New Roman" panose="02020603050405020304" pitchFamily="18" charset="0"/>
                <a:cs typeface="Times New Roman" panose="02020603050405020304" pitchFamily="18" charset="0"/>
              </a:rPr>
              <a:t>da </a:t>
            </a:r>
            <a:r>
              <a:rPr lang="tr-TR" sz="2800" dirty="0" smtClean="0">
                <a:latin typeface="Times New Roman" panose="02020603050405020304" pitchFamily="18" charset="0"/>
                <a:cs typeface="Times New Roman" panose="02020603050405020304" pitchFamily="18" charset="0"/>
              </a:rPr>
              <a:t>fizyolojik </a:t>
            </a:r>
            <a:r>
              <a:rPr lang="tr-TR" sz="2800" dirty="0">
                <a:latin typeface="Times New Roman" panose="02020603050405020304" pitchFamily="18" charset="0"/>
                <a:cs typeface="Times New Roman" panose="02020603050405020304" pitchFamily="18" charset="0"/>
              </a:rPr>
              <a:t>olayları düzeltme amacıyla insan ve </a:t>
            </a:r>
            <a:endParaRPr lang="tr-TR" sz="2800" dirty="0" smtClean="0">
              <a:latin typeface="Times New Roman" panose="02020603050405020304" pitchFamily="18" charset="0"/>
              <a:cs typeface="Times New Roman" panose="02020603050405020304" pitchFamily="18" charset="0"/>
            </a:endParaRPr>
          </a:p>
          <a:p>
            <a:pPr>
              <a:lnSpc>
                <a:spcPct val="150000"/>
              </a:lnSpc>
            </a:pPr>
            <a:r>
              <a:rPr lang="tr-TR" sz="2800" dirty="0" smtClean="0">
                <a:latin typeface="Times New Roman" panose="02020603050405020304" pitchFamily="18" charset="0"/>
                <a:cs typeface="Times New Roman" panose="02020603050405020304" pitchFamily="18" charset="0"/>
              </a:rPr>
              <a:t>hayvanlarda </a:t>
            </a:r>
            <a:r>
              <a:rPr lang="tr-TR" sz="2800" dirty="0">
                <a:latin typeface="Times New Roman" panose="02020603050405020304" pitchFamily="18" charset="0"/>
                <a:cs typeface="Times New Roman" panose="02020603050405020304" pitchFamily="18" charset="0"/>
              </a:rPr>
              <a:t>kullanılan her türlü kimyasal </a:t>
            </a:r>
            <a:r>
              <a:rPr lang="tr-TR" sz="2800" dirty="0" smtClean="0">
                <a:latin typeface="Times New Roman" panose="02020603050405020304" pitchFamily="18" charset="0"/>
                <a:cs typeface="Times New Roman" panose="02020603050405020304" pitchFamily="18" charset="0"/>
              </a:rPr>
              <a:t>bileşimdir.</a:t>
            </a:r>
            <a:endParaRPr lang="tr-TR" sz="2800" dirty="0">
              <a:latin typeface="Times New Roman" panose="02020603050405020304" pitchFamily="18" charset="0"/>
              <a:cs typeface="Times New Roman" panose="02020603050405020304" pitchFamily="18" charset="0"/>
            </a:endParaRPr>
          </a:p>
          <a:p>
            <a:endParaRPr lang="tr-TR" sz="2800" dirty="0">
              <a:latin typeface="Times New Roman" panose="02020603050405020304" pitchFamily="18" charset="0"/>
              <a:cs typeface="Times New Roman" panose="02020603050405020304" pitchFamily="18" charset="0"/>
            </a:endParaRPr>
          </a:p>
        </p:txBody>
      </p:sp>
      <p:pic>
        <p:nvPicPr>
          <p:cNvPr id="5" name="Resim 4"/>
          <p:cNvPicPr>
            <a:picLocks noChangeAspect="1"/>
          </p:cNvPicPr>
          <p:nvPr/>
        </p:nvPicPr>
        <p:blipFill>
          <a:blip r:embed="rId2" cstate="print"/>
          <a:stretch>
            <a:fillRect/>
          </a:stretch>
        </p:blipFill>
        <p:spPr>
          <a:xfrm>
            <a:off x="0" y="27679"/>
            <a:ext cx="1152128" cy="1058614"/>
          </a:xfrm>
          <a:prstGeom prst="rect">
            <a:avLst/>
          </a:prstGeom>
        </p:spPr>
      </p:pic>
    </p:spTree>
    <p:extLst>
      <p:ext uri="{BB962C8B-B14F-4D97-AF65-F5344CB8AC3E}">
        <p14:creationId xmlns="" xmlns:p14="http://schemas.microsoft.com/office/powerpoint/2010/main" val="285480882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4400" dirty="0">
                <a:solidFill>
                  <a:schemeClr val="tx1"/>
                </a:solidFill>
                <a:latin typeface="Times New Roman" pitchFamily="18" charset="0"/>
                <a:cs typeface="Times New Roman" pitchFamily="18" charset="0"/>
              </a:rPr>
              <a:t>İlaç İstemi</a:t>
            </a:r>
          </a:p>
        </p:txBody>
      </p:sp>
      <p:sp>
        <p:nvSpPr>
          <p:cNvPr id="4" name="İçerik Yer Tutucusu 3"/>
          <p:cNvSpPr>
            <a:spLocks noGrp="1"/>
          </p:cNvSpPr>
          <p:nvPr>
            <p:ph idx="10"/>
          </p:nvPr>
        </p:nvSpPr>
        <p:spPr>
          <a:xfrm>
            <a:off x="395536" y="1196752"/>
            <a:ext cx="8424936" cy="4680520"/>
          </a:xfrm>
        </p:spPr>
        <p:txBody>
          <a:bodyPr/>
          <a:lstStyle/>
          <a:p>
            <a:pPr>
              <a:lnSpc>
                <a:spcPct val="150000"/>
              </a:lnSpc>
            </a:pPr>
            <a:r>
              <a:rPr lang="tr-TR" sz="2800" dirty="0">
                <a:latin typeface="Times New Roman" panose="02020603050405020304" pitchFamily="18" charset="0"/>
                <a:cs typeface="Times New Roman" panose="02020603050405020304" pitchFamily="18" charset="0"/>
              </a:rPr>
              <a:t>İlaç istemlerinin birkaç farklı türü vardır. </a:t>
            </a:r>
          </a:p>
          <a:p>
            <a:pPr>
              <a:lnSpc>
                <a:spcPct val="150000"/>
              </a:lnSpc>
            </a:pPr>
            <a:r>
              <a:rPr lang="tr-TR" sz="2800" dirty="0">
                <a:solidFill>
                  <a:srgbClr val="FF0000"/>
                </a:solidFill>
                <a:latin typeface="Times New Roman" panose="02020603050405020304" pitchFamily="18" charset="0"/>
                <a:cs typeface="Times New Roman" panose="02020603050405020304" pitchFamily="18" charset="0"/>
              </a:rPr>
              <a:t>Düzenli yada Sürekli İstem</a:t>
            </a:r>
            <a:r>
              <a:rPr lang="tr-TR" sz="2800" dirty="0">
                <a:latin typeface="Times New Roman" panose="02020603050405020304" pitchFamily="18" charset="0"/>
                <a:cs typeface="Times New Roman" panose="02020603050405020304" pitchFamily="18" charset="0"/>
              </a:rPr>
              <a:t>: İlaç verme yöntemi istemi günde belli sayıda uygulanacak ilaçlar (</a:t>
            </a:r>
            <a:r>
              <a:rPr lang="tr-TR" sz="2800" dirty="0" smtClean="0">
                <a:latin typeface="Times New Roman" panose="02020603050405020304" pitchFamily="18" charset="0"/>
                <a:cs typeface="Times New Roman" panose="02020603050405020304" pitchFamily="18" charset="0"/>
              </a:rPr>
              <a:t>örn:antibiyotik) </a:t>
            </a:r>
            <a:r>
              <a:rPr lang="tr-TR" sz="2800" dirty="0">
                <a:latin typeface="Times New Roman" panose="02020603050405020304" pitchFamily="18" charset="0"/>
                <a:cs typeface="Times New Roman" panose="02020603050405020304" pitchFamily="18" charset="0"/>
              </a:rPr>
              <a:t>için ya da başka bir istem onu iptal edene kadar yerine getirilmesi gereken istemlerdir. Belli zaman çizelgelerinde gözden geçirilip tekrar yazılmalıdır.</a:t>
            </a:r>
          </a:p>
          <a:p>
            <a:endParaRPr lang="tr-TR" sz="28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 xmlns:p14="http://schemas.microsoft.com/office/powerpoint/2010/main" val="32872965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4400" dirty="0">
                <a:solidFill>
                  <a:schemeClr val="tx1"/>
                </a:solidFill>
                <a:latin typeface="Times New Roman" pitchFamily="18" charset="0"/>
                <a:cs typeface="Times New Roman" pitchFamily="18" charset="0"/>
              </a:rPr>
              <a:t>İlaç İstemi</a:t>
            </a:r>
          </a:p>
        </p:txBody>
      </p:sp>
      <p:sp>
        <p:nvSpPr>
          <p:cNvPr id="4" name="İçerik Yer Tutucusu 3"/>
          <p:cNvSpPr>
            <a:spLocks noGrp="1"/>
          </p:cNvSpPr>
          <p:nvPr>
            <p:ph idx="10"/>
          </p:nvPr>
        </p:nvSpPr>
        <p:spPr>
          <a:xfrm>
            <a:off x="179512" y="1196752"/>
            <a:ext cx="8964488" cy="4680520"/>
          </a:xfrm>
        </p:spPr>
        <p:txBody>
          <a:bodyPr/>
          <a:lstStyle/>
          <a:p>
            <a:pPr>
              <a:lnSpc>
                <a:spcPct val="150000"/>
              </a:lnSpc>
            </a:pPr>
            <a:r>
              <a:rPr lang="tr-TR" sz="2800" dirty="0">
                <a:latin typeface="Times New Roman" panose="02020603050405020304" pitchFamily="18" charset="0"/>
                <a:cs typeface="Times New Roman" panose="02020603050405020304" pitchFamily="18" charset="0"/>
              </a:rPr>
              <a:t>İlaç istemlerinin birkaç farklı türü vardır. </a:t>
            </a:r>
          </a:p>
          <a:p>
            <a:pPr>
              <a:lnSpc>
                <a:spcPct val="150000"/>
              </a:lnSpc>
            </a:pPr>
            <a:r>
              <a:rPr lang="tr-TR" sz="2800" dirty="0" smtClean="0">
                <a:solidFill>
                  <a:srgbClr val="FF0000"/>
                </a:solidFill>
                <a:latin typeface="Times New Roman" panose="02020603050405020304" pitchFamily="18" charset="0"/>
                <a:cs typeface="Times New Roman" panose="02020603050405020304" pitchFamily="18" charset="0"/>
              </a:rPr>
              <a:t>Lüzum </a:t>
            </a:r>
            <a:r>
              <a:rPr lang="tr-TR" sz="2800" dirty="0">
                <a:solidFill>
                  <a:srgbClr val="FF0000"/>
                </a:solidFill>
                <a:latin typeface="Times New Roman" panose="02020603050405020304" pitchFamily="18" charset="0"/>
                <a:cs typeface="Times New Roman" panose="02020603050405020304" pitchFamily="18" charset="0"/>
              </a:rPr>
              <a:t>Halinde İstemleri</a:t>
            </a:r>
            <a:r>
              <a:rPr lang="tr-TR" sz="2800" dirty="0">
                <a:latin typeface="Times New Roman" panose="02020603050405020304" pitchFamily="18" charset="0"/>
                <a:cs typeface="Times New Roman" panose="02020603050405020304" pitchFamily="18" charset="0"/>
              </a:rPr>
              <a:t>: Bir ilacın uygulanması için </a:t>
            </a:r>
            <a:endParaRPr lang="tr-TR" sz="2800" dirty="0" smtClean="0">
              <a:latin typeface="Times New Roman" panose="02020603050405020304" pitchFamily="18" charset="0"/>
              <a:cs typeface="Times New Roman" panose="02020603050405020304" pitchFamily="18" charset="0"/>
            </a:endParaRPr>
          </a:p>
          <a:p>
            <a:pPr>
              <a:lnSpc>
                <a:spcPct val="150000"/>
              </a:lnSpc>
            </a:pPr>
            <a:r>
              <a:rPr lang="tr-TR" sz="2800" dirty="0" smtClean="0">
                <a:latin typeface="Times New Roman" panose="02020603050405020304" pitchFamily="18" charset="0"/>
                <a:cs typeface="Times New Roman" panose="02020603050405020304" pitchFamily="18" charset="0"/>
              </a:rPr>
              <a:t>belli </a:t>
            </a:r>
            <a:r>
              <a:rPr lang="tr-TR" sz="2800" dirty="0">
                <a:latin typeface="Times New Roman" panose="02020603050405020304" pitchFamily="18" charset="0"/>
                <a:cs typeface="Times New Roman" panose="02020603050405020304" pitchFamily="18" charset="0"/>
              </a:rPr>
              <a:t>bir periyot belirtilmez. Daha çok ilacın gerekli olduğu durumlarda kullanılabilmesi için yol gösterici niteliği taşır. Analjezik ilaçlar, </a:t>
            </a:r>
            <a:r>
              <a:rPr lang="tr-TR" sz="2800" dirty="0" err="1">
                <a:latin typeface="Times New Roman" panose="02020603050405020304" pitchFamily="18" charset="0"/>
                <a:cs typeface="Times New Roman" panose="02020603050405020304" pitchFamily="18" charset="0"/>
              </a:rPr>
              <a:t>antiemetik</a:t>
            </a:r>
            <a:r>
              <a:rPr lang="tr-TR" sz="2800" dirty="0">
                <a:latin typeface="Times New Roman" panose="02020603050405020304" pitchFamily="18" charset="0"/>
                <a:cs typeface="Times New Roman" panose="02020603050405020304" pitchFamily="18" charset="0"/>
              </a:rPr>
              <a:t> ilaçlar ve </a:t>
            </a:r>
            <a:r>
              <a:rPr lang="tr-TR" sz="2800" dirty="0" err="1">
                <a:latin typeface="Times New Roman" panose="02020603050405020304" pitchFamily="18" charset="0"/>
                <a:cs typeface="Times New Roman" panose="02020603050405020304" pitchFamily="18" charset="0"/>
              </a:rPr>
              <a:t>laktasifler</a:t>
            </a:r>
            <a:r>
              <a:rPr lang="tr-TR" sz="2800" dirty="0">
                <a:latin typeface="Times New Roman" panose="02020603050405020304" pitchFamily="18" charset="0"/>
                <a:cs typeface="Times New Roman" panose="02020603050405020304" pitchFamily="18" charset="0"/>
              </a:rPr>
              <a:t> sıklıkla </a:t>
            </a:r>
            <a:endParaRPr lang="tr-TR" sz="2800" dirty="0" smtClean="0">
              <a:latin typeface="Times New Roman" panose="02020603050405020304" pitchFamily="18" charset="0"/>
              <a:cs typeface="Times New Roman" panose="02020603050405020304" pitchFamily="18" charset="0"/>
            </a:endParaRPr>
          </a:p>
          <a:p>
            <a:pPr>
              <a:lnSpc>
                <a:spcPct val="150000"/>
              </a:lnSpc>
            </a:pPr>
            <a:r>
              <a:rPr lang="tr-TR" sz="2800" dirty="0" smtClean="0">
                <a:latin typeface="Times New Roman" panose="02020603050405020304" pitchFamily="18" charset="0"/>
                <a:cs typeface="Times New Roman" panose="02020603050405020304" pitchFamily="18" charset="0"/>
              </a:rPr>
              <a:t>lüzum </a:t>
            </a:r>
            <a:r>
              <a:rPr lang="tr-TR" sz="2800" dirty="0">
                <a:latin typeface="Times New Roman" panose="02020603050405020304" pitchFamily="18" charset="0"/>
                <a:cs typeface="Times New Roman" panose="02020603050405020304" pitchFamily="18" charset="0"/>
              </a:rPr>
              <a:t>halinde ilaç olarak verilir. </a:t>
            </a:r>
            <a:endParaRPr lang="tr-TR" dirty="0"/>
          </a:p>
        </p:txBody>
      </p:sp>
    </p:spTree>
    <p:extLst>
      <p:ext uri="{BB962C8B-B14F-4D97-AF65-F5344CB8AC3E}">
        <p14:creationId xmlns="" xmlns:p14="http://schemas.microsoft.com/office/powerpoint/2010/main" val="32872965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4400" dirty="0">
                <a:solidFill>
                  <a:schemeClr val="tx1"/>
                </a:solidFill>
                <a:latin typeface="Times New Roman" pitchFamily="18" charset="0"/>
                <a:cs typeface="Times New Roman" pitchFamily="18" charset="0"/>
              </a:rPr>
              <a:t>İlaç İstemi</a:t>
            </a:r>
          </a:p>
        </p:txBody>
      </p:sp>
      <p:sp>
        <p:nvSpPr>
          <p:cNvPr id="4" name="İçerik Yer Tutucusu 3"/>
          <p:cNvSpPr>
            <a:spLocks noGrp="1"/>
          </p:cNvSpPr>
          <p:nvPr>
            <p:ph idx="10"/>
          </p:nvPr>
        </p:nvSpPr>
        <p:spPr>
          <a:xfrm>
            <a:off x="395536" y="1268760"/>
            <a:ext cx="8424936" cy="4464496"/>
          </a:xfrm>
        </p:spPr>
        <p:txBody>
          <a:bodyPr/>
          <a:lstStyle/>
          <a:p>
            <a:pPr algn="just">
              <a:lnSpc>
                <a:spcPct val="150000"/>
              </a:lnSpc>
            </a:pPr>
            <a:r>
              <a:rPr lang="tr-TR" sz="2800" dirty="0">
                <a:solidFill>
                  <a:srgbClr val="FF0000"/>
                </a:solidFill>
                <a:latin typeface="Times New Roman" panose="02020603050405020304" pitchFamily="18" charset="0"/>
                <a:cs typeface="Times New Roman" panose="02020603050405020304" pitchFamily="18" charset="0"/>
              </a:rPr>
              <a:t>Sürekli protokoller</a:t>
            </a:r>
            <a:r>
              <a:rPr lang="tr-TR" sz="2800" dirty="0">
                <a:latin typeface="Times New Roman" panose="02020603050405020304" pitchFamily="18" charset="0"/>
                <a:cs typeface="Times New Roman" panose="02020603050405020304" pitchFamily="18" charset="0"/>
              </a:rPr>
              <a:t>: Özel birim ya da servisteki hastalar için açıkça belirtilen uygulamalarda belli kriterlerle </a:t>
            </a:r>
            <a:endParaRPr lang="tr-TR" sz="2800" dirty="0" smtClean="0">
              <a:latin typeface="Times New Roman" panose="02020603050405020304" pitchFamily="18" charset="0"/>
              <a:cs typeface="Times New Roman" panose="02020603050405020304" pitchFamily="18" charset="0"/>
            </a:endParaRPr>
          </a:p>
          <a:p>
            <a:pPr algn="just">
              <a:lnSpc>
                <a:spcPct val="150000"/>
              </a:lnSpc>
            </a:pPr>
            <a:r>
              <a:rPr lang="tr-TR" sz="2800" dirty="0" smtClean="0">
                <a:latin typeface="Times New Roman" panose="02020603050405020304" pitchFamily="18" charset="0"/>
                <a:cs typeface="Times New Roman" panose="02020603050405020304" pitchFamily="18" charset="0"/>
              </a:rPr>
              <a:t>özel </a:t>
            </a:r>
            <a:r>
              <a:rPr lang="tr-TR" sz="2800" dirty="0">
                <a:latin typeface="Times New Roman" panose="02020603050405020304" pitchFamily="18" charset="0"/>
                <a:cs typeface="Times New Roman" panose="02020603050405020304" pitchFamily="18" charset="0"/>
              </a:rPr>
              <a:t>durumlarda uygulanacak ilaçlar için yazılmıştır. </a:t>
            </a:r>
            <a:endParaRPr lang="tr-TR" sz="2800" dirty="0" smtClean="0">
              <a:latin typeface="Times New Roman" panose="02020603050405020304" pitchFamily="18" charset="0"/>
              <a:cs typeface="Times New Roman" panose="02020603050405020304" pitchFamily="18" charset="0"/>
            </a:endParaRPr>
          </a:p>
          <a:p>
            <a:pPr algn="just">
              <a:lnSpc>
                <a:spcPct val="150000"/>
              </a:lnSpc>
            </a:pPr>
            <a:r>
              <a:rPr lang="tr-TR" sz="2800" dirty="0" smtClean="0">
                <a:latin typeface="Times New Roman" panose="02020603050405020304" pitchFamily="18" charset="0"/>
                <a:cs typeface="Times New Roman" panose="02020603050405020304" pitchFamily="18" charset="0"/>
              </a:rPr>
              <a:t>Örneğin </a:t>
            </a:r>
            <a:r>
              <a:rPr lang="tr-TR" sz="2800" dirty="0">
                <a:latin typeface="Times New Roman" panose="02020603050405020304" pitchFamily="18" charset="0"/>
                <a:cs typeface="Times New Roman" panose="02020603050405020304" pitchFamily="18" charset="0"/>
              </a:rPr>
              <a:t>kardiyoloji bölümünde çalışan bir hemşirenin hastada düzensiz kalp ritmi ortaya çıktığı zaman uygulayacağı belirli bir kalp ilacı için yazılabilir</a:t>
            </a:r>
            <a:r>
              <a:rPr lang="tr-TR" sz="2800" dirty="0" smtClean="0">
                <a:latin typeface="Times New Roman" panose="02020603050405020304" pitchFamily="18" charset="0"/>
                <a:cs typeface="Times New Roman" panose="02020603050405020304" pitchFamily="18" charset="0"/>
              </a:rPr>
              <a:t>.</a:t>
            </a: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7906899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4400" dirty="0">
                <a:solidFill>
                  <a:schemeClr val="tx1"/>
                </a:solidFill>
                <a:latin typeface="Times New Roman" pitchFamily="18" charset="0"/>
                <a:cs typeface="Times New Roman" pitchFamily="18" charset="0"/>
              </a:rPr>
              <a:t>İlaç İstemi</a:t>
            </a:r>
          </a:p>
        </p:txBody>
      </p:sp>
      <p:sp>
        <p:nvSpPr>
          <p:cNvPr id="4" name="İçerik Yer Tutucusu 3"/>
          <p:cNvSpPr>
            <a:spLocks noGrp="1"/>
          </p:cNvSpPr>
          <p:nvPr>
            <p:ph idx="10"/>
          </p:nvPr>
        </p:nvSpPr>
        <p:spPr>
          <a:xfrm>
            <a:off x="251520" y="1484784"/>
            <a:ext cx="8568952" cy="4104456"/>
          </a:xfrm>
        </p:spPr>
        <p:txBody>
          <a:bodyPr/>
          <a:lstStyle/>
          <a:p>
            <a:pPr algn="just">
              <a:lnSpc>
                <a:spcPct val="150000"/>
              </a:lnSpc>
            </a:pPr>
            <a:r>
              <a:rPr lang="tr-TR" sz="2800" dirty="0" smtClean="0">
                <a:solidFill>
                  <a:srgbClr val="FF0000"/>
                </a:solidFill>
                <a:latin typeface="Times New Roman" panose="02020603050405020304" pitchFamily="18" charset="0"/>
                <a:cs typeface="Times New Roman" panose="02020603050405020304" pitchFamily="18" charset="0"/>
              </a:rPr>
              <a:t>Tek </a:t>
            </a:r>
            <a:r>
              <a:rPr lang="tr-TR" sz="2800" dirty="0">
                <a:solidFill>
                  <a:srgbClr val="FF0000"/>
                </a:solidFill>
                <a:latin typeface="Times New Roman" panose="02020603050405020304" pitchFamily="18" charset="0"/>
                <a:cs typeface="Times New Roman" panose="02020603050405020304" pitchFamily="18" charset="0"/>
              </a:rPr>
              <a:t>doz istem</a:t>
            </a:r>
            <a:r>
              <a:rPr lang="tr-TR" sz="2800" dirty="0">
                <a:latin typeface="Times New Roman" panose="02020603050405020304" pitchFamily="18" charset="0"/>
                <a:cs typeface="Times New Roman" panose="02020603050405020304" pitchFamily="18" charset="0"/>
              </a:rPr>
              <a:t>: Tek doz ya da tekli istemler sadece bir kez verilecek ilaçlar için yazılır. Ameliyattan önce hastanın sakinleşmesi için verilen ilaçlar buna örnektir.</a:t>
            </a:r>
          </a:p>
          <a:p>
            <a:pPr algn="just">
              <a:lnSpc>
                <a:spcPct val="150000"/>
              </a:lnSpc>
            </a:pPr>
            <a:r>
              <a:rPr lang="tr-TR" sz="2800" dirty="0">
                <a:solidFill>
                  <a:srgbClr val="FF0000"/>
                </a:solidFill>
                <a:latin typeface="Times New Roman" panose="02020603050405020304" pitchFamily="18" charset="0"/>
                <a:cs typeface="Times New Roman" panose="02020603050405020304" pitchFamily="18" charset="0"/>
              </a:rPr>
              <a:t>Acil İstem</a:t>
            </a:r>
            <a:r>
              <a:rPr lang="tr-TR" sz="2800" dirty="0">
                <a:latin typeface="Times New Roman" panose="02020603050405020304" pitchFamily="18" charset="0"/>
                <a:cs typeface="Times New Roman" panose="02020603050405020304" pitchFamily="18" charset="0"/>
              </a:rPr>
              <a:t>: Derhal verilmesi gereken bir ilaç için verilen tek seferlik </a:t>
            </a:r>
            <a:r>
              <a:rPr lang="tr-TR" sz="2800" dirty="0" smtClean="0">
                <a:latin typeface="Times New Roman" panose="02020603050405020304" pitchFamily="18" charset="0"/>
                <a:cs typeface="Times New Roman" panose="02020603050405020304" pitchFamily="18" charset="0"/>
              </a:rPr>
              <a:t>istemlerdir.</a:t>
            </a: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7906899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4400" dirty="0">
                <a:solidFill>
                  <a:schemeClr val="tx1"/>
                </a:solidFill>
                <a:latin typeface="Times New Roman" pitchFamily="18" charset="0"/>
                <a:cs typeface="Times New Roman" pitchFamily="18" charset="0"/>
              </a:rPr>
              <a:t>İlaç İstemi</a:t>
            </a:r>
            <a:endParaRPr lang="tr-TR" sz="4400" dirty="0">
              <a:latin typeface="Times New Roman" pitchFamily="18" charset="0"/>
              <a:cs typeface="Times New Roman" pitchFamily="18" charset="0"/>
            </a:endParaRPr>
          </a:p>
        </p:txBody>
      </p:sp>
      <p:sp>
        <p:nvSpPr>
          <p:cNvPr id="3" name="İçerik Yer Tutucusu 2"/>
          <p:cNvSpPr>
            <a:spLocks noGrp="1"/>
          </p:cNvSpPr>
          <p:nvPr>
            <p:ph idx="1"/>
          </p:nvPr>
        </p:nvSpPr>
        <p:spPr/>
        <p:txBody>
          <a:bodyPr/>
          <a:lstStyle/>
          <a:p>
            <a:endParaRPr lang="tr-TR"/>
          </a:p>
        </p:txBody>
      </p:sp>
      <p:sp>
        <p:nvSpPr>
          <p:cNvPr id="4" name="İçerik Yer Tutucusu 3"/>
          <p:cNvSpPr>
            <a:spLocks noGrp="1"/>
          </p:cNvSpPr>
          <p:nvPr>
            <p:ph idx="10"/>
          </p:nvPr>
        </p:nvSpPr>
        <p:spPr>
          <a:xfrm>
            <a:off x="0" y="1196752"/>
            <a:ext cx="9144000" cy="4234173"/>
          </a:xfrm>
        </p:spPr>
        <p:txBody>
          <a:bodyPr/>
          <a:lstStyle/>
          <a:p>
            <a:pPr>
              <a:lnSpc>
                <a:spcPct val="150000"/>
              </a:lnSpc>
            </a:pPr>
            <a:r>
              <a:rPr lang="tr-TR" sz="2400" dirty="0">
                <a:solidFill>
                  <a:srgbClr val="FF0000"/>
                </a:solidFill>
                <a:latin typeface="Times New Roman" panose="02020603050405020304" pitchFamily="18" charset="0"/>
                <a:cs typeface="Times New Roman" panose="02020603050405020304" pitchFamily="18" charset="0"/>
              </a:rPr>
              <a:t>Telefon ve Faks İstemi: </a:t>
            </a:r>
            <a:r>
              <a:rPr lang="tr-TR" sz="2400" dirty="0">
                <a:latin typeface="Times New Roman" panose="02020603050405020304" pitchFamily="18" charset="0"/>
                <a:cs typeface="Times New Roman" panose="02020603050405020304" pitchFamily="18" charset="0"/>
              </a:rPr>
              <a:t>Kimi zaman hemşire ve doktor, </a:t>
            </a:r>
            <a:r>
              <a:rPr lang="tr-TR" sz="2400" dirty="0" smtClean="0">
                <a:latin typeface="Times New Roman" panose="02020603050405020304" pitchFamily="18" charset="0"/>
                <a:cs typeface="Times New Roman" panose="02020603050405020304" pitchFamily="18" charset="0"/>
              </a:rPr>
              <a:t> hasta </a:t>
            </a:r>
          </a:p>
          <a:p>
            <a:pPr>
              <a:lnSpc>
                <a:spcPct val="150000"/>
              </a:lnSpc>
            </a:pPr>
            <a:r>
              <a:rPr lang="tr-TR" sz="2400" dirty="0" smtClean="0">
                <a:latin typeface="Times New Roman" panose="02020603050405020304" pitchFamily="18" charset="0"/>
                <a:cs typeface="Times New Roman" panose="02020603050405020304" pitchFamily="18" charset="0"/>
              </a:rPr>
              <a:t>hakkında </a:t>
            </a:r>
            <a:r>
              <a:rPr lang="tr-TR" sz="2400" u="sng" dirty="0">
                <a:latin typeface="Times New Roman" panose="02020603050405020304" pitchFamily="18" charset="0"/>
                <a:cs typeface="Times New Roman" panose="02020603050405020304" pitchFamily="18" charset="0"/>
              </a:rPr>
              <a:t>acil bir durumu </a:t>
            </a:r>
            <a:r>
              <a:rPr lang="tr-TR" sz="2400" dirty="0">
                <a:latin typeface="Times New Roman" panose="02020603050405020304" pitchFamily="18" charset="0"/>
                <a:cs typeface="Times New Roman" panose="02020603050405020304" pitchFamily="18" charset="0"/>
              </a:rPr>
              <a:t>telefonda konuştuktan </a:t>
            </a:r>
            <a:r>
              <a:rPr lang="tr-TR" sz="2400" dirty="0" smtClean="0">
                <a:latin typeface="Times New Roman" panose="02020603050405020304" pitchFamily="18" charset="0"/>
                <a:cs typeface="Times New Roman" panose="02020603050405020304" pitchFamily="18" charset="0"/>
              </a:rPr>
              <a:t>sonra </a:t>
            </a:r>
            <a:r>
              <a:rPr lang="tr-TR" sz="2400" dirty="0">
                <a:latin typeface="Times New Roman" panose="02020603050405020304" pitchFamily="18" charset="0"/>
                <a:cs typeface="Times New Roman" panose="02020603050405020304" pitchFamily="18" charset="0"/>
              </a:rPr>
              <a:t>ilaç düzeninde </a:t>
            </a:r>
            <a:endParaRPr lang="tr-TR" sz="2400" dirty="0" smtClean="0">
              <a:latin typeface="Times New Roman" panose="02020603050405020304" pitchFamily="18" charset="0"/>
              <a:cs typeface="Times New Roman" panose="02020603050405020304" pitchFamily="18" charset="0"/>
            </a:endParaRPr>
          </a:p>
          <a:p>
            <a:pPr>
              <a:lnSpc>
                <a:spcPct val="150000"/>
              </a:lnSpc>
            </a:pPr>
            <a:r>
              <a:rPr lang="tr-TR" sz="2400" dirty="0" smtClean="0">
                <a:latin typeface="Times New Roman" panose="02020603050405020304" pitchFamily="18" charset="0"/>
                <a:cs typeface="Times New Roman" panose="02020603050405020304" pitchFamily="18" charset="0"/>
              </a:rPr>
              <a:t>değişiklik </a:t>
            </a:r>
            <a:r>
              <a:rPr lang="tr-TR" sz="2400" dirty="0">
                <a:latin typeface="Times New Roman" panose="02020603050405020304" pitchFamily="18" charset="0"/>
                <a:cs typeface="Times New Roman" panose="02020603050405020304" pitchFamily="18" charset="0"/>
              </a:rPr>
              <a:t>kararı alabilirler. </a:t>
            </a:r>
            <a:endParaRPr lang="tr-TR" sz="2400" dirty="0" smtClean="0">
              <a:latin typeface="Times New Roman" panose="02020603050405020304" pitchFamily="18" charset="0"/>
              <a:cs typeface="Times New Roman" panose="02020603050405020304" pitchFamily="18" charset="0"/>
            </a:endParaRPr>
          </a:p>
          <a:p>
            <a:pPr>
              <a:lnSpc>
                <a:spcPct val="150000"/>
              </a:lnSpc>
            </a:pPr>
            <a:r>
              <a:rPr lang="tr-TR" sz="2400" dirty="0" smtClean="0">
                <a:latin typeface="Times New Roman" panose="02020603050405020304" pitchFamily="18" charset="0"/>
                <a:cs typeface="Times New Roman" panose="02020603050405020304" pitchFamily="18" charset="0"/>
              </a:rPr>
              <a:t>Doktor</a:t>
            </a:r>
            <a:r>
              <a:rPr lang="tr-TR" sz="2400" dirty="0">
                <a:latin typeface="Times New Roman" panose="02020603050405020304" pitchFamily="18" charset="0"/>
                <a:cs typeface="Times New Roman" panose="02020603050405020304" pitchFamily="18" charset="0"/>
              </a:rPr>
              <a:t>, istemi yazma ve imzalama olanağına sahip olmadığı için </a:t>
            </a:r>
            <a:endParaRPr lang="tr-TR" sz="2400" dirty="0" smtClean="0">
              <a:latin typeface="Times New Roman" panose="02020603050405020304" pitchFamily="18" charset="0"/>
              <a:cs typeface="Times New Roman" panose="02020603050405020304" pitchFamily="18" charset="0"/>
            </a:endParaRPr>
          </a:p>
          <a:p>
            <a:pPr>
              <a:lnSpc>
                <a:spcPct val="150000"/>
              </a:lnSpc>
            </a:pPr>
            <a:r>
              <a:rPr lang="tr-TR" sz="2400" dirty="0" smtClean="0">
                <a:latin typeface="Times New Roman" panose="02020603050405020304" pitchFamily="18" charset="0"/>
                <a:cs typeface="Times New Roman" panose="02020603050405020304" pitchFamily="18" charset="0"/>
              </a:rPr>
              <a:t>hemşire </a:t>
            </a:r>
            <a:r>
              <a:rPr lang="tr-TR" sz="2400" dirty="0">
                <a:latin typeface="Times New Roman" panose="02020603050405020304" pitchFamily="18" charset="0"/>
                <a:cs typeface="Times New Roman" panose="02020603050405020304" pitchFamily="18" charset="0"/>
              </a:rPr>
              <a:t>istemi telefondan alır ve istem kağıdına yazar. Hemşire aldığı istemi doğrulatmak için doktora okumalı ve aldığı istemi hangi </a:t>
            </a:r>
            <a:r>
              <a:rPr lang="tr-TR" sz="2400" dirty="0" smtClean="0">
                <a:latin typeface="Times New Roman" panose="02020603050405020304" pitchFamily="18" charset="0"/>
                <a:cs typeface="Times New Roman" panose="02020603050405020304" pitchFamily="18" charset="0"/>
              </a:rPr>
              <a:t>doktordan </a:t>
            </a:r>
            <a:r>
              <a:rPr lang="tr-TR" sz="2400" dirty="0">
                <a:latin typeface="Times New Roman" panose="02020603050405020304" pitchFamily="18" charset="0"/>
                <a:cs typeface="Times New Roman" panose="02020603050405020304" pitchFamily="18" charset="0"/>
              </a:rPr>
              <a:t>aldığını tarih ve saat belirterek telefon istemi olduğu doğrultusunda yazılı kayıt tutmalıdır. Daha sonra doktordan 24 saat içinde aldığı istemi doktora imzalatmalıdır</a:t>
            </a:r>
            <a:r>
              <a:rPr lang="tr-TR" sz="2400" dirty="0"/>
              <a:t>.</a:t>
            </a:r>
          </a:p>
          <a:p>
            <a:endParaRPr lang="tr-TR" dirty="0"/>
          </a:p>
        </p:txBody>
      </p:sp>
    </p:spTree>
    <p:extLst>
      <p:ext uri="{BB962C8B-B14F-4D97-AF65-F5344CB8AC3E}">
        <p14:creationId xmlns="" xmlns:p14="http://schemas.microsoft.com/office/powerpoint/2010/main" val="41322663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4400" dirty="0">
                <a:solidFill>
                  <a:schemeClr val="tx1"/>
                </a:solidFill>
                <a:latin typeface="Times New Roman" pitchFamily="18" charset="0"/>
                <a:cs typeface="Times New Roman" pitchFamily="18" charset="0"/>
              </a:rPr>
              <a:t>İlaç İstemi</a:t>
            </a:r>
            <a:endParaRPr lang="tr-TR" sz="4400" dirty="0">
              <a:latin typeface="Times New Roman" pitchFamily="18" charset="0"/>
              <a:cs typeface="Times New Roman" pitchFamily="18" charset="0"/>
            </a:endParaRPr>
          </a:p>
        </p:txBody>
      </p:sp>
      <p:sp>
        <p:nvSpPr>
          <p:cNvPr id="3" name="İçerik Yer Tutucusu 2"/>
          <p:cNvSpPr>
            <a:spLocks noGrp="1"/>
          </p:cNvSpPr>
          <p:nvPr>
            <p:ph idx="1"/>
          </p:nvPr>
        </p:nvSpPr>
        <p:spPr/>
        <p:txBody>
          <a:bodyPr/>
          <a:lstStyle/>
          <a:p>
            <a:endParaRPr lang="tr-TR"/>
          </a:p>
        </p:txBody>
      </p:sp>
      <p:sp>
        <p:nvSpPr>
          <p:cNvPr id="4" name="İçerik Yer Tutucusu 3"/>
          <p:cNvSpPr>
            <a:spLocks noGrp="1"/>
          </p:cNvSpPr>
          <p:nvPr>
            <p:ph idx="10"/>
          </p:nvPr>
        </p:nvSpPr>
        <p:spPr>
          <a:xfrm>
            <a:off x="179512" y="2276872"/>
            <a:ext cx="8784976" cy="3600400"/>
          </a:xfrm>
        </p:spPr>
        <p:txBody>
          <a:bodyPr/>
          <a:lstStyle/>
          <a:p>
            <a:r>
              <a:rPr lang="tr-TR" sz="2800" dirty="0">
                <a:solidFill>
                  <a:srgbClr val="FF0000"/>
                </a:solidFill>
                <a:latin typeface="Times New Roman" panose="02020603050405020304" pitchFamily="18" charset="0"/>
                <a:cs typeface="Times New Roman" panose="02020603050405020304" pitchFamily="18" charset="0"/>
              </a:rPr>
              <a:t>Sözlü istem</a:t>
            </a:r>
            <a:r>
              <a:rPr lang="tr-TR" sz="2800" dirty="0">
                <a:latin typeface="Times New Roman" panose="02020603050405020304" pitchFamily="18" charset="0"/>
                <a:cs typeface="Times New Roman" panose="02020603050405020304" pitchFamily="18" charset="0"/>
              </a:rPr>
              <a:t>: Sözlü istemler hemşire ve doktor aynı odada bulunduklarında verilen istemlerdir. </a:t>
            </a:r>
            <a:endParaRPr lang="tr-TR" sz="2800" dirty="0" smtClean="0">
              <a:latin typeface="Times New Roman" panose="02020603050405020304" pitchFamily="18" charset="0"/>
              <a:cs typeface="Times New Roman" panose="02020603050405020304" pitchFamily="18" charset="0"/>
            </a:endParaRPr>
          </a:p>
          <a:p>
            <a:r>
              <a:rPr lang="tr-TR" sz="2800" dirty="0" smtClean="0">
                <a:latin typeface="Times New Roman" panose="02020603050405020304" pitchFamily="18" charset="0"/>
                <a:cs typeface="Times New Roman" panose="02020603050405020304" pitchFamily="18" charset="0"/>
              </a:rPr>
              <a:t>Sözlü </a:t>
            </a:r>
            <a:r>
              <a:rPr lang="tr-TR" sz="2800" dirty="0">
                <a:latin typeface="Times New Roman" panose="02020603050405020304" pitchFamily="18" charset="0"/>
                <a:cs typeface="Times New Roman" panose="02020603050405020304" pitchFamily="18" charset="0"/>
              </a:rPr>
              <a:t>istem </a:t>
            </a:r>
            <a:r>
              <a:rPr lang="tr-TR" sz="2800" b="1" u="sng" dirty="0">
                <a:solidFill>
                  <a:srgbClr val="FF0000"/>
                </a:solidFill>
                <a:latin typeface="Times New Roman" panose="02020603050405020304" pitchFamily="18" charset="0"/>
                <a:cs typeface="Times New Roman" panose="02020603050405020304" pitchFamily="18" charset="0"/>
              </a:rPr>
              <a:t>sadece acil durumlarda </a:t>
            </a:r>
            <a:r>
              <a:rPr lang="tr-TR" sz="2800" dirty="0">
                <a:latin typeface="Times New Roman" panose="02020603050405020304" pitchFamily="18" charset="0"/>
                <a:cs typeface="Times New Roman" panose="02020603050405020304" pitchFamily="18" charset="0"/>
              </a:rPr>
              <a:t>( örn;</a:t>
            </a:r>
            <a:r>
              <a:rPr lang="tr-TR" sz="2800" dirty="0" err="1">
                <a:latin typeface="Times New Roman" panose="02020603050405020304" pitchFamily="18" charset="0"/>
                <a:cs typeface="Times New Roman" panose="02020603050405020304" pitchFamily="18" charset="0"/>
              </a:rPr>
              <a:t>kardiyopulmoner</a:t>
            </a:r>
            <a:r>
              <a:rPr lang="tr-TR" sz="2800" dirty="0">
                <a:latin typeface="Times New Roman" panose="02020603050405020304" pitchFamily="18" charset="0"/>
                <a:cs typeface="Times New Roman" panose="02020603050405020304" pitchFamily="18" charset="0"/>
              </a:rPr>
              <a:t> </a:t>
            </a:r>
            <a:r>
              <a:rPr lang="tr-TR" sz="2800" dirty="0" err="1">
                <a:latin typeface="Times New Roman" panose="02020603050405020304" pitchFamily="18" charset="0"/>
                <a:cs typeface="Times New Roman" panose="02020603050405020304" pitchFamily="18" charset="0"/>
              </a:rPr>
              <a:t>resüsitasyon</a:t>
            </a:r>
            <a:r>
              <a:rPr lang="tr-TR" sz="2800" dirty="0">
                <a:latin typeface="Times New Roman" panose="02020603050405020304" pitchFamily="18" charset="0"/>
                <a:cs typeface="Times New Roman" panose="02020603050405020304" pitchFamily="18" charset="0"/>
              </a:rPr>
              <a:t> ya da diğer yaşam kurtaran müdahalelerde) verilir. </a:t>
            </a:r>
            <a:r>
              <a:rPr lang="tr-TR" sz="2800" u="sng" dirty="0">
                <a:latin typeface="Times New Roman" panose="02020603050405020304" pitchFamily="18" charset="0"/>
                <a:cs typeface="Times New Roman" panose="02020603050405020304" pitchFamily="18" charset="0"/>
              </a:rPr>
              <a:t>Acil durum sona erdikten sonra hemşire doktora istemi yazılı olarak onaylatmalıdır</a:t>
            </a:r>
            <a:r>
              <a:rPr lang="tr-TR" sz="2800" dirty="0" smtClean="0">
                <a:latin typeface="Times New Roman" panose="02020603050405020304" pitchFamily="18" charset="0"/>
                <a:cs typeface="Times New Roman" panose="02020603050405020304" pitchFamily="18" charset="0"/>
              </a:rPr>
              <a:t>.</a:t>
            </a:r>
          </a:p>
          <a:p>
            <a:r>
              <a:rPr lang="tr-TR" sz="2800" dirty="0">
                <a:solidFill>
                  <a:srgbClr val="FF0000"/>
                </a:solidFill>
                <a:latin typeface="Times New Roman" panose="02020603050405020304" pitchFamily="18" charset="0"/>
                <a:cs typeface="Times New Roman" panose="02020603050405020304" pitchFamily="18" charset="0"/>
              </a:rPr>
              <a:t>Elektronik İstem</a:t>
            </a:r>
            <a:r>
              <a:rPr lang="tr-TR" sz="2800" dirty="0">
                <a:latin typeface="Times New Roman" panose="02020603050405020304" pitchFamily="18" charset="0"/>
                <a:cs typeface="Times New Roman" panose="02020603050405020304" pitchFamily="18" charset="0"/>
              </a:rPr>
              <a:t>: Bilgisayarlara aktarılan tıbbi kayıtlar </a:t>
            </a:r>
            <a:endParaRPr lang="tr-TR" sz="2800" dirty="0" smtClean="0">
              <a:latin typeface="Times New Roman" panose="02020603050405020304" pitchFamily="18" charset="0"/>
              <a:cs typeface="Times New Roman" panose="02020603050405020304" pitchFamily="18" charset="0"/>
            </a:endParaRPr>
          </a:p>
          <a:p>
            <a:r>
              <a:rPr lang="tr-TR" sz="2800" dirty="0" smtClean="0">
                <a:latin typeface="Times New Roman" panose="02020603050405020304" pitchFamily="18" charset="0"/>
                <a:cs typeface="Times New Roman" panose="02020603050405020304" pitchFamily="18" charset="0"/>
              </a:rPr>
              <a:t>aracılığıyla </a:t>
            </a:r>
            <a:r>
              <a:rPr lang="tr-TR" sz="2800" dirty="0">
                <a:latin typeface="Times New Roman" panose="02020603050405020304" pitchFamily="18" charset="0"/>
                <a:cs typeface="Times New Roman" panose="02020603050405020304" pitchFamily="18" charset="0"/>
              </a:rPr>
              <a:t>istem verilmesidir.</a:t>
            </a:r>
          </a:p>
          <a:p>
            <a:endParaRPr lang="tr-TR" dirty="0"/>
          </a:p>
          <a:p>
            <a:endParaRPr lang="tr-TR" dirty="0"/>
          </a:p>
        </p:txBody>
      </p:sp>
    </p:spTree>
    <p:extLst>
      <p:ext uri="{BB962C8B-B14F-4D97-AF65-F5344CB8AC3E}">
        <p14:creationId xmlns="" xmlns:p14="http://schemas.microsoft.com/office/powerpoint/2010/main" val="37115775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Times New Roman" panose="02020603050405020304" pitchFamily="18" charset="0"/>
                <a:cs typeface="Times New Roman" panose="02020603050405020304" pitchFamily="18" charset="0"/>
              </a:rPr>
              <a:t>İlaç Uygulamalarında 10 Doğru</a:t>
            </a:r>
            <a:endParaRPr lang="tr-TR" dirty="0">
              <a:latin typeface="Times New Roman" panose="02020603050405020304" pitchFamily="18" charset="0"/>
              <a:cs typeface="Times New Roman" panose="02020603050405020304" pitchFamily="18" charset="0"/>
            </a:endParaRPr>
          </a:p>
        </p:txBody>
      </p:sp>
      <p:sp>
        <p:nvSpPr>
          <p:cNvPr id="4" name="İçerik Yer Tutucusu 3"/>
          <p:cNvSpPr>
            <a:spLocks noGrp="1"/>
          </p:cNvSpPr>
          <p:nvPr>
            <p:ph idx="10"/>
          </p:nvPr>
        </p:nvSpPr>
        <p:spPr>
          <a:xfrm>
            <a:off x="467544" y="1484784"/>
            <a:ext cx="8229600" cy="4392488"/>
          </a:xfrm>
        </p:spPr>
        <p:txBody>
          <a:bodyPr/>
          <a:lstStyle/>
          <a:p>
            <a:pPr marL="285750" indent="-285750">
              <a:buFont typeface="Arial" panose="020B0604020202020204" pitchFamily="34" charset="0"/>
              <a:buChar char="•"/>
            </a:pPr>
            <a:r>
              <a:rPr lang="tr-TR" sz="2800" dirty="0" smtClean="0">
                <a:latin typeface="Times New Roman" panose="02020603050405020304" pitchFamily="18" charset="0"/>
                <a:cs typeface="Times New Roman" panose="02020603050405020304" pitchFamily="18" charset="0"/>
              </a:rPr>
              <a:t>Doğru ilaç</a:t>
            </a:r>
          </a:p>
          <a:p>
            <a:pPr marL="285750" indent="-285750">
              <a:buFont typeface="Arial" panose="020B0604020202020204" pitchFamily="34" charset="0"/>
              <a:buChar char="•"/>
            </a:pPr>
            <a:r>
              <a:rPr lang="tr-TR" sz="2800" dirty="0" smtClean="0">
                <a:latin typeface="Times New Roman" panose="02020603050405020304" pitchFamily="18" charset="0"/>
                <a:cs typeface="Times New Roman" panose="02020603050405020304" pitchFamily="18" charset="0"/>
              </a:rPr>
              <a:t>Doğru doz</a:t>
            </a:r>
          </a:p>
          <a:p>
            <a:pPr marL="285750" indent="-285750">
              <a:buFont typeface="Arial" panose="020B0604020202020204" pitchFamily="34" charset="0"/>
              <a:buChar char="•"/>
            </a:pPr>
            <a:r>
              <a:rPr lang="tr-TR" sz="2800" dirty="0" smtClean="0">
                <a:latin typeface="Times New Roman" panose="02020603050405020304" pitchFamily="18" charset="0"/>
                <a:cs typeface="Times New Roman" panose="02020603050405020304" pitchFamily="18" charset="0"/>
              </a:rPr>
              <a:t>Doğru zaman</a:t>
            </a:r>
          </a:p>
          <a:p>
            <a:pPr marL="285750" indent="-285750">
              <a:buFont typeface="Arial" panose="020B0604020202020204" pitchFamily="34" charset="0"/>
              <a:buChar char="•"/>
            </a:pPr>
            <a:r>
              <a:rPr lang="tr-TR" sz="2800" dirty="0" smtClean="0">
                <a:latin typeface="Times New Roman" panose="02020603050405020304" pitchFamily="18" charset="0"/>
                <a:cs typeface="Times New Roman" panose="02020603050405020304" pitchFamily="18" charset="0"/>
              </a:rPr>
              <a:t>Doğru yol </a:t>
            </a:r>
          </a:p>
          <a:p>
            <a:pPr marL="285750" indent="-285750">
              <a:buFont typeface="Arial" panose="020B0604020202020204" pitchFamily="34" charset="0"/>
              <a:buChar char="•"/>
            </a:pPr>
            <a:r>
              <a:rPr lang="tr-TR" sz="2800" dirty="0" smtClean="0">
                <a:latin typeface="Times New Roman" panose="02020603050405020304" pitchFamily="18" charset="0"/>
                <a:cs typeface="Times New Roman" panose="02020603050405020304" pitchFamily="18" charset="0"/>
              </a:rPr>
              <a:t>Doğru hasta</a:t>
            </a:r>
          </a:p>
          <a:p>
            <a:pPr marL="285750" indent="-285750">
              <a:buFont typeface="Arial" panose="020B0604020202020204" pitchFamily="34" charset="0"/>
              <a:buChar char="•"/>
            </a:pPr>
            <a:r>
              <a:rPr lang="tr-TR" sz="2800" dirty="0" smtClean="0">
                <a:latin typeface="Times New Roman" panose="02020603050405020304" pitchFamily="18" charset="0"/>
                <a:cs typeface="Times New Roman" panose="02020603050405020304" pitchFamily="18" charset="0"/>
              </a:rPr>
              <a:t>Doğru hasta eğitimi</a:t>
            </a:r>
          </a:p>
          <a:p>
            <a:pPr marL="285750" indent="-285750">
              <a:buFont typeface="Arial" panose="020B0604020202020204" pitchFamily="34" charset="0"/>
              <a:buChar char="•"/>
            </a:pPr>
            <a:r>
              <a:rPr lang="tr-TR" sz="2800" dirty="0" smtClean="0">
                <a:latin typeface="Times New Roman" panose="02020603050405020304" pitchFamily="18" charset="0"/>
                <a:cs typeface="Times New Roman" panose="02020603050405020304" pitchFamily="18" charset="0"/>
              </a:rPr>
              <a:t>Doğru kayıt</a:t>
            </a:r>
          </a:p>
          <a:p>
            <a:pPr marL="285750" indent="-285750">
              <a:buFont typeface="Arial" panose="020B0604020202020204" pitchFamily="34" charset="0"/>
              <a:buChar char="•"/>
            </a:pPr>
            <a:r>
              <a:rPr lang="tr-TR" sz="2800" dirty="0" smtClean="0">
                <a:latin typeface="Times New Roman" panose="02020603050405020304" pitchFamily="18" charset="0"/>
                <a:cs typeface="Times New Roman" panose="02020603050405020304" pitchFamily="18" charset="0"/>
              </a:rPr>
              <a:t>Hasta reddi</a:t>
            </a:r>
          </a:p>
          <a:p>
            <a:pPr marL="285750" indent="-285750">
              <a:buFont typeface="Arial" panose="020B0604020202020204" pitchFamily="34" charset="0"/>
              <a:buChar char="•"/>
            </a:pPr>
            <a:r>
              <a:rPr lang="tr-TR" sz="2800" dirty="0" smtClean="0">
                <a:latin typeface="Times New Roman" panose="02020603050405020304" pitchFamily="18" charset="0"/>
                <a:cs typeface="Times New Roman" panose="02020603050405020304" pitchFamily="18" charset="0"/>
              </a:rPr>
              <a:t>Doğru değerlendirme</a:t>
            </a:r>
          </a:p>
          <a:p>
            <a:pPr marL="285750" indent="-285750">
              <a:buFont typeface="Arial" panose="020B0604020202020204" pitchFamily="34" charset="0"/>
              <a:buChar char="•"/>
            </a:pPr>
            <a:r>
              <a:rPr lang="tr-TR" sz="2800" dirty="0" smtClean="0">
                <a:latin typeface="Times New Roman" panose="02020603050405020304" pitchFamily="18" charset="0"/>
                <a:cs typeface="Times New Roman" panose="02020603050405020304" pitchFamily="18" charset="0"/>
              </a:rPr>
              <a:t>Doğru takip</a:t>
            </a: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7309949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6778"/>
            <a:ext cx="7956376" cy="1069514"/>
          </a:xfrm>
        </p:spPr>
        <p:txBody>
          <a:bodyPr/>
          <a:lstStyle/>
          <a:p>
            <a:pPr algn="ctr"/>
            <a:r>
              <a:rPr lang="tr-TR" sz="4400" dirty="0" smtClean="0">
                <a:solidFill>
                  <a:schemeClr val="tx1"/>
                </a:solidFill>
                <a:latin typeface="Times New Roman" pitchFamily="18" charset="0"/>
                <a:cs typeface="Times New Roman" pitchFamily="18" charset="0"/>
              </a:rPr>
              <a:t>Doz Hesaplamaları-örnek</a:t>
            </a:r>
            <a:endParaRPr lang="tr-TR" sz="4400" dirty="0">
              <a:solidFill>
                <a:schemeClr val="tx1"/>
              </a:solidFill>
              <a:latin typeface="Times New Roman" pitchFamily="18" charset="0"/>
              <a:cs typeface="Times New Roman" pitchFamily="18" charset="0"/>
            </a:endParaRPr>
          </a:p>
        </p:txBody>
      </p:sp>
      <p:sp>
        <p:nvSpPr>
          <p:cNvPr id="3" name="İçerik Yer Tutucusu 2"/>
          <p:cNvSpPr>
            <a:spLocks noGrp="1"/>
          </p:cNvSpPr>
          <p:nvPr>
            <p:ph idx="1"/>
          </p:nvPr>
        </p:nvSpPr>
        <p:spPr/>
        <p:txBody>
          <a:bodyPr/>
          <a:lstStyle/>
          <a:p>
            <a:endParaRPr lang="tr-TR"/>
          </a:p>
        </p:txBody>
      </p:sp>
      <p:sp>
        <p:nvSpPr>
          <p:cNvPr id="4" name="İçerik Yer Tutucusu 3"/>
          <p:cNvSpPr>
            <a:spLocks noGrp="1"/>
          </p:cNvSpPr>
          <p:nvPr>
            <p:ph idx="10"/>
          </p:nvPr>
        </p:nvSpPr>
        <p:spPr>
          <a:xfrm>
            <a:off x="0" y="2276872"/>
            <a:ext cx="8964488" cy="3600400"/>
          </a:xfrm>
        </p:spPr>
        <p:txBody>
          <a:bodyPr/>
          <a:lstStyle/>
          <a:p>
            <a:pPr algn="just">
              <a:lnSpc>
                <a:spcPct val="150000"/>
              </a:lnSpc>
            </a:pPr>
            <a:r>
              <a:rPr lang="tr-TR" sz="2800" dirty="0">
                <a:latin typeface="Times New Roman" panose="02020603050405020304" pitchFamily="18" charset="0"/>
                <a:cs typeface="Times New Roman" panose="02020603050405020304" pitchFamily="18" charset="0"/>
              </a:rPr>
              <a:t>Bir defada 500 mg </a:t>
            </a:r>
            <a:r>
              <a:rPr lang="tr-TR" sz="2800" dirty="0" smtClean="0">
                <a:latin typeface="Times New Roman" panose="02020603050405020304" pitchFamily="18" charset="0"/>
                <a:cs typeface="Times New Roman" panose="02020603050405020304" pitchFamily="18" charset="0"/>
              </a:rPr>
              <a:t>X kapsül </a:t>
            </a:r>
            <a:r>
              <a:rPr lang="tr-TR" sz="2800" dirty="0">
                <a:latin typeface="Times New Roman" panose="02020603050405020304" pitchFamily="18" charset="0"/>
                <a:cs typeface="Times New Roman" panose="02020603050405020304" pitchFamily="18" charset="0"/>
              </a:rPr>
              <a:t>P.O olarak istem </a:t>
            </a:r>
            <a:r>
              <a:rPr lang="tr-TR" sz="2800" dirty="0" smtClean="0">
                <a:latin typeface="Times New Roman" panose="02020603050405020304" pitchFamily="18" charset="0"/>
                <a:cs typeface="Times New Roman" panose="02020603050405020304" pitchFamily="18" charset="0"/>
              </a:rPr>
              <a:t> edilmiştir. </a:t>
            </a:r>
            <a:r>
              <a:rPr lang="tr-TR" sz="2800" dirty="0" smtClean="0">
                <a:latin typeface="Times New Roman" panose="02020603050405020304" pitchFamily="18" charset="0"/>
                <a:cs typeface="Times New Roman" panose="02020603050405020304" pitchFamily="18" charset="0"/>
              </a:rPr>
              <a:t> Elimizde </a:t>
            </a:r>
            <a:r>
              <a:rPr lang="tr-TR" sz="2800" dirty="0">
                <a:latin typeface="Times New Roman" panose="02020603050405020304" pitchFamily="18" charset="0"/>
                <a:cs typeface="Times New Roman" panose="02020603050405020304" pitchFamily="18" charset="0"/>
              </a:rPr>
              <a:t>250 </a:t>
            </a:r>
            <a:r>
              <a:rPr lang="tr-TR" sz="2800" dirty="0" err="1">
                <a:latin typeface="Times New Roman" panose="02020603050405020304" pitchFamily="18" charset="0"/>
                <a:cs typeface="Times New Roman" panose="02020603050405020304" pitchFamily="18" charset="0"/>
              </a:rPr>
              <a:t>mg’lık</a:t>
            </a:r>
            <a:r>
              <a:rPr lang="tr-TR" sz="2800" dirty="0">
                <a:latin typeface="Times New Roman" panose="02020603050405020304" pitchFamily="18" charset="0"/>
                <a:cs typeface="Times New Roman" panose="02020603050405020304" pitchFamily="18" charset="0"/>
              </a:rPr>
              <a:t> </a:t>
            </a:r>
            <a:r>
              <a:rPr lang="tr-TR" sz="2800" dirty="0" smtClean="0">
                <a:latin typeface="Times New Roman" panose="02020603050405020304" pitchFamily="18" charset="0"/>
                <a:cs typeface="Times New Roman" panose="02020603050405020304" pitchFamily="18" charset="0"/>
              </a:rPr>
              <a:t>X kapsülleri </a:t>
            </a:r>
            <a:r>
              <a:rPr lang="tr-TR" sz="2800" dirty="0">
                <a:latin typeface="Times New Roman" panose="02020603050405020304" pitchFamily="18" charset="0"/>
                <a:cs typeface="Times New Roman" panose="02020603050405020304" pitchFamily="18" charset="0"/>
              </a:rPr>
              <a:t>vardır. Hastaya bir defada kaç kapsül verilmelidir?</a:t>
            </a:r>
          </a:p>
        </p:txBody>
      </p:sp>
    </p:spTree>
    <p:extLst>
      <p:ext uri="{BB962C8B-B14F-4D97-AF65-F5344CB8AC3E}">
        <p14:creationId xmlns="" xmlns:p14="http://schemas.microsoft.com/office/powerpoint/2010/main" val="17446839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p:cNvSpPr>
            <a:spLocks noGrp="1"/>
          </p:cNvSpPr>
          <p:nvPr>
            <p:ph type="body" idx="1"/>
          </p:nvPr>
        </p:nvSpPr>
        <p:spPr>
          <a:xfrm>
            <a:off x="395536" y="476672"/>
            <a:ext cx="8352928" cy="5472608"/>
          </a:xfrm>
        </p:spPr>
        <p:txBody>
          <a:bodyPr>
            <a:normAutofit fontScale="47500" lnSpcReduction="20000"/>
          </a:bodyPr>
          <a:lstStyle/>
          <a:p>
            <a:pPr algn="ctr">
              <a:lnSpc>
                <a:spcPct val="200000"/>
              </a:lnSpc>
            </a:pPr>
            <a:r>
              <a:rPr lang="tr-TR" sz="7300" i="1" dirty="0">
                <a:solidFill>
                  <a:srgbClr val="FF0000"/>
                </a:solidFill>
                <a:latin typeface="Times New Roman" panose="02020603050405020304" pitchFamily="18" charset="0"/>
                <a:cs typeface="Times New Roman" panose="02020603050405020304" pitchFamily="18" charset="0"/>
              </a:rPr>
              <a:t>İlaçların verilmesi hemşirenin önemli sorumluluklarından biri olup hemşirelerin ilaç uygulamalarına yönelik etik ve yasal sorumlulukları vardır.</a:t>
            </a:r>
          </a:p>
          <a:p>
            <a:pPr>
              <a:lnSpc>
                <a:spcPct val="150000"/>
              </a:lnSpc>
            </a:pP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2655818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b="1" dirty="0">
                <a:solidFill>
                  <a:schemeClr val="tx1"/>
                </a:solidFill>
                <a:latin typeface="Times New Roman" panose="02020603050405020304" pitchFamily="18" charset="0"/>
                <a:cs typeface="Times New Roman" panose="02020603050405020304" pitchFamily="18" charset="0"/>
              </a:rPr>
              <a:t>Hemşirelik Yönetmeliği  (Madde 6)</a:t>
            </a:r>
            <a:br>
              <a:rPr lang="tr-TR" sz="2800" b="1" dirty="0">
                <a:solidFill>
                  <a:schemeClr val="tx1"/>
                </a:solidFill>
                <a:latin typeface="Times New Roman" panose="02020603050405020304" pitchFamily="18" charset="0"/>
                <a:cs typeface="Times New Roman" panose="02020603050405020304" pitchFamily="18" charset="0"/>
              </a:rPr>
            </a:br>
            <a:r>
              <a:rPr lang="tr-TR" sz="2800" b="1" dirty="0">
                <a:solidFill>
                  <a:schemeClr val="tx1"/>
                </a:solidFill>
                <a:latin typeface="Times New Roman" panose="02020603050405020304" pitchFamily="18" charset="0"/>
                <a:cs typeface="Times New Roman" panose="02020603050405020304" pitchFamily="18" charset="0"/>
              </a:rPr>
              <a:t>Hemşirenin Görev</a:t>
            </a:r>
            <a:r>
              <a:rPr lang="tr-TR" sz="2800" b="1" dirty="0" smtClean="0">
                <a:solidFill>
                  <a:schemeClr val="tx1"/>
                </a:solidFill>
                <a:latin typeface="Times New Roman" panose="02020603050405020304" pitchFamily="18" charset="0"/>
                <a:cs typeface="Times New Roman" panose="02020603050405020304" pitchFamily="18" charset="0"/>
              </a:rPr>
              <a:t>, Yetki </a:t>
            </a:r>
            <a:r>
              <a:rPr lang="tr-TR" sz="2800" b="1" dirty="0">
                <a:solidFill>
                  <a:schemeClr val="tx1"/>
                </a:solidFill>
                <a:latin typeface="Times New Roman" panose="02020603050405020304" pitchFamily="18" charset="0"/>
                <a:cs typeface="Times New Roman" panose="02020603050405020304" pitchFamily="18" charset="0"/>
              </a:rPr>
              <a:t>ve Sorumlulukları</a:t>
            </a:r>
          </a:p>
        </p:txBody>
      </p:sp>
      <p:sp>
        <p:nvSpPr>
          <p:cNvPr id="5" name="İçerik Yer Tutucusu 4"/>
          <p:cNvSpPr>
            <a:spLocks noGrp="1"/>
          </p:cNvSpPr>
          <p:nvPr>
            <p:ph idx="1"/>
          </p:nvPr>
        </p:nvSpPr>
        <p:spPr/>
        <p:txBody>
          <a:bodyPr>
            <a:normAutofit fontScale="77500" lnSpcReduction="20000"/>
          </a:bodyPr>
          <a:lstStyle/>
          <a:p>
            <a:pPr algn="just"/>
            <a:r>
              <a:rPr lang="tr-TR" dirty="0">
                <a:latin typeface="Times New Roman" panose="02020603050405020304" pitchFamily="18" charset="0"/>
                <a:cs typeface="Times New Roman" panose="02020603050405020304" pitchFamily="18" charset="0"/>
              </a:rPr>
              <a:t>‘Tıbbî tanı ve tedavi planının uygulanmasında; hekim tarafından, acil durumlar dışında yazılı olarak verilen tedavileri uygular, hastada beklenmeyen veya ani gelişen durumlar ile acil uygulanması gereken tanı ve tedavi planlarında müdavi hekimin şifahi tıbbi istemini kabul eder. Bu süreçte hasta ve çalışan güvenliği açısından gerekli tedbirleri alır.’</a:t>
            </a:r>
          </a:p>
          <a:p>
            <a:pPr algn="just"/>
            <a:r>
              <a:rPr lang="tr-TR" dirty="0">
                <a:latin typeface="Times New Roman" panose="02020603050405020304" pitchFamily="18" charset="0"/>
                <a:cs typeface="Times New Roman" panose="02020603050405020304" pitchFamily="18" charset="0"/>
              </a:rPr>
              <a:t>‘Hastaya lüzumu halinde uygulanmak üzere reçete edilen tıbbi talepleri bilimsel esaslara göre belirlenen sağlık bakım, tanı ve tedavi protokolleri doğrultusunda yerine getirir.’</a:t>
            </a:r>
          </a:p>
          <a:p>
            <a:pPr algn="just"/>
            <a:endParaRPr lang="tr-TR"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  (Resmi Gazete Tarihi: 08.03.2010 Resmi Gazete Sayısı: 27515)</a:t>
            </a:r>
          </a:p>
          <a:p>
            <a:endParaRPr lang="tr-TR" dirty="0"/>
          </a:p>
        </p:txBody>
      </p:sp>
    </p:spTree>
    <p:extLst>
      <p:ext uri="{BB962C8B-B14F-4D97-AF65-F5344CB8AC3E}">
        <p14:creationId xmlns="" xmlns:p14="http://schemas.microsoft.com/office/powerpoint/2010/main" val="3647943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pPr algn="ctr"/>
            <a:r>
              <a:rPr lang="tr-TR" sz="4400" dirty="0">
                <a:solidFill>
                  <a:schemeClr val="tx1"/>
                </a:solidFill>
                <a:latin typeface="Times New Roman" pitchFamily="18" charset="0"/>
                <a:cs typeface="Times New Roman" pitchFamily="18" charset="0"/>
              </a:rPr>
              <a:t>Temel Kavramlar</a:t>
            </a:r>
          </a:p>
        </p:txBody>
      </p:sp>
      <p:sp>
        <p:nvSpPr>
          <p:cNvPr id="6" name="İçerik Yer Tutucusu 5"/>
          <p:cNvSpPr>
            <a:spLocks noGrp="1"/>
          </p:cNvSpPr>
          <p:nvPr>
            <p:ph idx="10"/>
          </p:nvPr>
        </p:nvSpPr>
        <p:spPr>
          <a:xfrm>
            <a:off x="251520" y="1412776"/>
            <a:ext cx="8496944" cy="4968552"/>
          </a:xfrm>
        </p:spPr>
        <p:txBody>
          <a:bodyPr/>
          <a:lstStyle/>
          <a:p>
            <a:pPr algn="just">
              <a:lnSpc>
                <a:spcPct val="150000"/>
              </a:lnSpc>
            </a:pPr>
            <a:r>
              <a:rPr lang="tr-TR" sz="2800" b="1" dirty="0">
                <a:solidFill>
                  <a:srgbClr val="FF0000"/>
                </a:solidFill>
                <a:latin typeface="Times New Roman" panose="02020603050405020304" pitchFamily="18" charset="0"/>
                <a:cs typeface="Times New Roman" panose="02020603050405020304" pitchFamily="18" charset="0"/>
              </a:rPr>
              <a:t>Doz: </a:t>
            </a:r>
            <a:r>
              <a:rPr lang="tr-TR" sz="2800" dirty="0">
                <a:latin typeface="Times New Roman" panose="02020603050405020304" pitchFamily="18" charset="0"/>
                <a:cs typeface="Times New Roman" panose="02020603050405020304" pitchFamily="18" charset="0"/>
              </a:rPr>
              <a:t>Bir defada verilen ilaç miktarıdır.</a:t>
            </a:r>
          </a:p>
          <a:p>
            <a:pPr algn="just">
              <a:lnSpc>
                <a:spcPct val="150000"/>
              </a:lnSpc>
            </a:pPr>
            <a:r>
              <a:rPr lang="tr-TR" sz="2800" b="1" dirty="0">
                <a:solidFill>
                  <a:srgbClr val="FF0000"/>
                </a:solidFill>
                <a:latin typeface="Times New Roman" panose="02020603050405020304" pitchFamily="18" charset="0"/>
                <a:cs typeface="Times New Roman" panose="02020603050405020304" pitchFamily="18" charset="0"/>
              </a:rPr>
              <a:t>Günlük doz: </a:t>
            </a:r>
            <a:r>
              <a:rPr lang="tr-TR" sz="2800" dirty="0">
                <a:latin typeface="Times New Roman" panose="02020603050405020304" pitchFamily="18" charset="0"/>
                <a:cs typeface="Times New Roman" panose="02020603050405020304" pitchFamily="18" charset="0"/>
              </a:rPr>
              <a:t>Gün boyunca verilmesi tavsiye edilen ilaç miktarıdır.</a:t>
            </a:r>
          </a:p>
          <a:p>
            <a:pPr algn="just">
              <a:lnSpc>
                <a:spcPct val="150000"/>
              </a:lnSpc>
            </a:pPr>
            <a:r>
              <a:rPr lang="tr-TR" sz="2800" b="1" dirty="0">
                <a:solidFill>
                  <a:srgbClr val="FF0000"/>
                </a:solidFill>
                <a:latin typeface="Times New Roman" panose="02020603050405020304" pitchFamily="18" charset="0"/>
                <a:cs typeface="Times New Roman" panose="02020603050405020304" pitchFamily="18" charset="0"/>
              </a:rPr>
              <a:t>Yan etki: </a:t>
            </a:r>
            <a:r>
              <a:rPr lang="tr-TR" sz="2800" dirty="0">
                <a:latin typeface="Times New Roman" panose="02020603050405020304" pitchFamily="18" charset="0"/>
                <a:cs typeface="Times New Roman" panose="02020603050405020304" pitchFamily="18" charset="0"/>
              </a:rPr>
              <a:t>İlaçların olağan dozlarında bile istenilen </a:t>
            </a:r>
            <a:endParaRPr lang="tr-TR" sz="2800" dirty="0" smtClean="0">
              <a:latin typeface="Times New Roman" panose="02020603050405020304" pitchFamily="18" charset="0"/>
              <a:cs typeface="Times New Roman" panose="02020603050405020304" pitchFamily="18" charset="0"/>
            </a:endParaRPr>
          </a:p>
          <a:p>
            <a:pPr algn="just">
              <a:lnSpc>
                <a:spcPct val="150000"/>
              </a:lnSpc>
            </a:pPr>
            <a:r>
              <a:rPr lang="tr-TR" sz="2800" dirty="0" smtClean="0">
                <a:latin typeface="Times New Roman" panose="02020603050405020304" pitchFamily="18" charset="0"/>
                <a:cs typeface="Times New Roman" panose="02020603050405020304" pitchFamily="18" charset="0"/>
              </a:rPr>
              <a:t>etkilerine ek olarak yaptıkları </a:t>
            </a:r>
            <a:r>
              <a:rPr lang="tr-TR" sz="2800" dirty="0">
                <a:latin typeface="Times New Roman" panose="02020603050405020304" pitchFamily="18" charset="0"/>
                <a:cs typeface="Times New Roman" panose="02020603050405020304" pitchFamily="18" charset="0"/>
              </a:rPr>
              <a:t>istenmeyen etkileridir</a:t>
            </a:r>
            <a:r>
              <a:rPr lang="tr-TR" sz="2800" dirty="0" smtClean="0">
                <a:latin typeface="Times New Roman" panose="02020603050405020304" pitchFamily="18" charset="0"/>
                <a:cs typeface="Times New Roman" panose="02020603050405020304" pitchFamily="18" charset="0"/>
              </a:rPr>
              <a:t>.</a:t>
            </a: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06031701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a:latin typeface="Times New Roman" panose="02020603050405020304" pitchFamily="18" charset="0"/>
                <a:cs typeface="Times New Roman" panose="02020603050405020304" pitchFamily="18" charset="0"/>
              </a:rPr>
              <a:t>Hemşirelik Yönetmeliği (Madde 6)</a:t>
            </a: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Hemşirenin Görev</a:t>
            </a:r>
            <a:r>
              <a:rPr lang="tr-TR" sz="2800" b="1" dirty="0" smtClean="0">
                <a:latin typeface="Times New Roman" panose="02020603050405020304" pitchFamily="18" charset="0"/>
                <a:cs typeface="Times New Roman" panose="02020603050405020304" pitchFamily="18" charset="0"/>
              </a:rPr>
              <a:t>, Yetki </a:t>
            </a:r>
            <a:r>
              <a:rPr lang="tr-TR" sz="2800" b="1" dirty="0">
                <a:latin typeface="Times New Roman" panose="02020603050405020304" pitchFamily="18" charset="0"/>
                <a:cs typeface="Times New Roman" panose="02020603050405020304" pitchFamily="18" charset="0"/>
              </a:rPr>
              <a:t>ve Sorumlulukları</a:t>
            </a:r>
          </a:p>
        </p:txBody>
      </p:sp>
      <p:sp>
        <p:nvSpPr>
          <p:cNvPr id="3" name="İçerik Yer Tutucusu 2"/>
          <p:cNvSpPr>
            <a:spLocks noGrp="1"/>
          </p:cNvSpPr>
          <p:nvPr>
            <p:ph idx="1"/>
          </p:nvPr>
        </p:nvSpPr>
        <p:spPr/>
        <p:txBody>
          <a:bodyPr>
            <a:normAutofit fontScale="92500" lnSpcReduction="20000"/>
          </a:bodyPr>
          <a:lstStyle/>
          <a:p>
            <a:pPr algn="just"/>
            <a:r>
              <a:rPr lang="tr-TR" sz="3300" dirty="0">
                <a:solidFill>
                  <a:prstClr val="black"/>
                </a:solidFill>
                <a:latin typeface="Times New Roman" panose="02020603050405020304" pitchFamily="18" charset="0"/>
                <a:cs typeface="Times New Roman" panose="02020603050405020304" pitchFamily="18" charset="0"/>
              </a:rPr>
              <a:t>‘Tıbbi tanı ve tedavi işlemlerinin hizmetten faydalanana </a:t>
            </a:r>
            <a:r>
              <a:rPr lang="tr-TR" sz="3300" dirty="0">
                <a:solidFill>
                  <a:srgbClr val="FF0000"/>
                </a:solidFill>
                <a:latin typeface="Times New Roman" pitchFamily="18" charset="0"/>
                <a:cs typeface="Times New Roman" pitchFamily="18" charset="0"/>
              </a:rPr>
              <a:t>zarar vereceğini öngördüğü durumlarda</a:t>
            </a:r>
            <a:r>
              <a:rPr lang="tr-TR" sz="3300" dirty="0">
                <a:solidFill>
                  <a:prstClr val="black"/>
                </a:solidFill>
                <a:latin typeface="Times New Roman" pitchFamily="18" charset="0"/>
                <a:cs typeface="Times New Roman" pitchFamily="18" charset="0"/>
              </a:rPr>
              <a:t>, müdavi hekim ile durumu görüşür, hekim işlemin uygulanmasında ısrar ederse durumu kayıt altına alarak hekimin yazılı talebi üzerine söz konusu işlemi uygular’.</a:t>
            </a:r>
          </a:p>
          <a:p>
            <a:pPr marL="0" indent="0">
              <a:buNone/>
            </a:pPr>
            <a:endParaRPr lang="tr-TR" dirty="0">
              <a:solidFill>
                <a:prstClr val="black"/>
              </a:solidFill>
              <a:latin typeface="Times New Roman" pitchFamily="18" charset="0"/>
              <a:cs typeface="Times New Roman" pitchFamily="18" charset="0"/>
            </a:endParaRPr>
          </a:p>
          <a:p>
            <a:endParaRPr lang="tr-TR" dirty="0">
              <a:solidFill>
                <a:prstClr val="black"/>
              </a:solidFill>
              <a:latin typeface="Times New Roman" pitchFamily="18" charset="0"/>
              <a:cs typeface="Times New Roman" pitchFamily="18" charset="0"/>
            </a:endParaRPr>
          </a:p>
          <a:p>
            <a:pPr marL="0" indent="0">
              <a:buNone/>
            </a:pPr>
            <a:r>
              <a:rPr lang="tr-TR" dirty="0">
                <a:solidFill>
                  <a:srgbClr val="000000"/>
                </a:solidFill>
                <a:latin typeface="Times New Roman" pitchFamily="18" charset="0"/>
                <a:cs typeface="Times New Roman" pitchFamily="18" charset="0"/>
              </a:rPr>
              <a:t>(Resmi Gazete Tarihi: 08.03.2010 Resmi Gazete Sayısı: 27515)</a:t>
            </a:r>
          </a:p>
          <a:p>
            <a:endParaRPr lang="tr-TR" dirty="0"/>
          </a:p>
        </p:txBody>
      </p:sp>
    </p:spTree>
    <p:extLst>
      <p:ext uri="{BB962C8B-B14F-4D97-AF65-F5344CB8AC3E}">
        <p14:creationId xmlns="" xmlns:p14="http://schemas.microsoft.com/office/powerpoint/2010/main" val="4733543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800" dirty="0" smtClean="0">
                <a:latin typeface="Times New Roman" pitchFamily="18" charset="0"/>
                <a:cs typeface="Times New Roman" pitchFamily="18" charset="0"/>
              </a:rPr>
              <a:t>Genel Olarak İlaçlar Hazırlanırken</a:t>
            </a:r>
            <a:endParaRPr lang="tr-TR" sz="3800" dirty="0">
              <a:latin typeface="Times New Roman" pitchFamily="18" charset="0"/>
              <a:cs typeface="Times New Roman" pitchFamily="18" charset="0"/>
            </a:endParaRPr>
          </a:p>
        </p:txBody>
      </p:sp>
      <p:sp>
        <p:nvSpPr>
          <p:cNvPr id="4" name="3 İçerik Yer Tutucusu"/>
          <p:cNvSpPr>
            <a:spLocks noGrp="1"/>
          </p:cNvSpPr>
          <p:nvPr>
            <p:ph idx="10"/>
          </p:nvPr>
        </p:nvSpPr>
        <p:spPr>
          <a:xfrm>
            <a:off x="251520" y="1268760"/>
            <a:ext cx="8712968" cy="5256584"/>
          </a:xfrm>
        </p:spPr>
        <p:txBody>
          <a:bodyPr/>
          <a:lstStyle/>
          <a:p>
            <a:pPr algn="just">
              <a:buFont typeface="Arial" pitchFamily="34" charset="0"/>
              <a:buChar char="•"/>
            </a:pPr>
            <a:r>
              <a:rPr lang="tr-TR" sz="2800" dirty="0" smtClean="0">
                <a:solidFill>
                  <a:schemeClr val="tx1"/>
                </a:solidFill>
                <a:latin typeface="Times New Roman" pitchFamily="18" charset="0"/>
                <a:cs typeface="Times New Roman" pitchFamily="18" charset="0"/>
              </a:rPr>
              <a:t>Hasta sağlığı ve güvenliği açısından ilaçların </a:t>
            </a:r>
          </a:p>
          <a:p>
            <a:pPr algn="just"/>
            <a:r>
              <a:rPr lang="tr-TR" sz="2800" dirty="0" smtClean="0">
                <a:solidFill>
                  <a:schemeClr val="tx1"/>
                </a:solidFill>
                <a:latin typeface="Times New Roman" pitchFamily="18" charset="0"/>
                <a:cs typeface="Times New Roman" pitchFamily="18" charset="0"/>
              </a:rPr>
              <a:t>hazırlanma, saklanma ve uygulanma aşamaları çok önemlidir. </a:t>
            </a:r>
          </a:p>
          <a:p>
            <a:pPr algn="just">
              <a:buFont typeface="Arial" pitchFamily="34" charset="0"/>
              <a:buChar char="•"/>
            </a:pPr>
            <a:r>
              <a:rPr lang="tr-TR" sz="2800" dirty="0" smtClean="0">
                <a:solidFill>
                  <a:schemeClr val="tx1"/>
                </a:solidFill>
                <a:latin typeface="Times New Roman" pitchFamily="18" charset="0"/>
                <a:cs typeface="Times New Roman" pitchFamily="18" charset="0"/>
              </a:rPr>
              <a:t>İlaçlar </a:t>
            </a:r>
            <a:r>
              <a:rPr lang="tr-TR" sz="2800" u="sng" dirty="0" smtClean="0">
                <a:solidFill>
                  <a:srgbClr val="FF0000"/>
                </a:solidFill>
                <a:latin typeface="Times New Roman" pitchFamily="18" charset="0"/>
                <a:cs typeface="Times New Roman" pitchFamily="18" charset="0"/>
              </a:rPr>
              <a:t>hazırlanırken 3 kontrol ilkesine uyulmalıdır. </a:t>
            </a:r>
          </a:p>
          <a:p>
            <a:pPr algn="just">
              <a:buFont typeface="Arial" pitchFamily="34" charset="0"/>
              <a:buChar char="•"/>
            </a:pPr>
            <a:r>
              <a:rPr lang="tr-TR" sz="2800" b="1" dirty="0" smtClean="0">
                <a:solidFill>
                  <a:schemeClr val="tx1"/>
                </a:solidFill>
                <a:latin typeface="Times New Roman" pitchFamily="18" charset="0"/>
                <a:cs typeface="Times New Roman" pitchFamily="18" charset="0"/>
              </a:rPr>
              <a:t>3 Kontrol ilkesi</a:t>
            </a:r>
            <a:r>
              <a:rPr lang="tr-TR" sz="2800" dirty="0" smtClean="0">
                <a:solidFill>
                  <a:schemeClr val="tx1"/>
                </a:solidFill>
                <a:latin typeface="Times New Roman" pitchFamily="18" charset="0"/>
                <a:cs typeface="Times New Roman" pitchFamily="18" charset="0"/>
              </a:rPr>
              <a:t>; ilaçlar bulundukları ve hazırlandıkları bölümde 3 kez kontrol edilmelidir. </a:t>
            </a:r>
          </a:p>
          <a:p>
            <a:pPr lvl="1" algn="just">
              <a:lnSpc>
                <a:spcPct val="150000"/>
              </a:lnSpc>
              <a:buFont typeface="Arial" pitchFamily="34" charset="0"/>
              <a:buChar char="•"/>
            </a:pPr>
            <a:r>
              <a:rPr lang="tr-TR" dirty="0" smtClean="0">
                <a:latin typeface="Times New Roman" pitchFamily="18" charset="0"/>
                <a:cs typeface="Times New Roman" pitchFamily="18" charset="0"/>
              </a:rPr>
              <a:t>Kutusunu almak için ilaca </a:t>
            </a:r>
            <a:r>
              <a:rPr lang="tr-TR" dirty="0" smtClean="0">
                <a:latin typeface="Times New Roman" pitchFamily="18" charset="0"/>
                <a:cs typeface="Times New Roman" pitchFamily="18" charset="0"/>
              </a:rPr>
              <a:t>uzanıldığında</a:t>
            </a:r>
            <a:endParaRPr lang="tr-TR" dirty="0" smtClean="0">
              <a:latin typeface="Times New Roman" pitchFamily="18" charset="0"/>
              <a:cs typeface="Times New Roman" pitchFamily="18" charset="0"/>
            </a:endParaRPr>
          </a:p>
          <a:p>
            <a:pPr lvl="1" algn="just">
              <a:lnSpc>
                <a:spcPct val="150000"/>
              </a:lnSpc>
              <a:buFont typeface="Arial" pitchFamily="34" charset="0"/>
              <a:buChar char="•"/>
            </a:pPr>
            <a:r>
              <a:rPr lang="tr-TR" dirty="0" smtClean="0">
                <a:latin typeface="Times New Roman" pitchFamily="18" charset="0"/>
                <a:cs typeface="Times New Roman" pitchFamily="18" charset="0"/>
              </a:rPr>
              <a:t>Kutuyu açmadan </a:t>
            </a:r>
            <a:r>
              <a:rPr lang="tr-TR" dirty="0" smtClean="0">
                <a:latin typeface="Times New Roman" pitchFamily="18" charset="0"/>
                <a:cs typeface="Times New Roman" pitchFamily="18" charset="0"/>
              </a:rPr>
              <a:t>önce</a:t>
            </a:r>
            <a:endParaRPr lang="tr-TR" dirty="0" smtClean="0">
              <a:latin typeface="Times New Roman" pitchFamily="18" charset="0"/>
              <a:cs typeface="Times New Roman" pitchFamily="18" charset="0"/>
            </a:endParaRPr>
          </a:p>
          <a:p>
            <a:pPr lvl="1" algn="just">
              <a:lnSpc>
                <a:spcPct val="150000"/>
              </a:lnSpc>
              <a:buFont typeface="Arial" pitchFamily="34" charset="0"/>
              <a:buChar char="•"/>
            </a:pPr>
            <a:r>
              <a:rPr lang="tr-TR" dirty="0" smtClean="0">
                <a:latin typeface="Times New Roman" pitchFamily="18" charset="0"/>
                <a:cs typeface="Times New Roman" pitchFamily="18" charset="0"/>
              </a:rPr>
              <a:t>İlacı tekrar yerine yerleştirirken</a:t>
            </a:r>
            <a:r>
              <a:rPr lang="tr-TR" sz="4200" dirty="0" smtClean="0">
                <a:latin typeface="Times New Roman" pitchFamily="18" charset="0"/>
                <a:cs typeface="Times New Roman" pitchFamily="18" charset="0"/>
              </a:rPr>
              <a:t>.</a:t>
            </a:r>
            <a:endParaRPr lang="tr-TR" sz="4200" dirty="0">
              <a:latin typeface="Times New Roman" pitchFamily="18" charset="0"/>
              <a:cs typeface="Times New Roman" pitchFamily="18" charset="0"/>
            </a:endParaRPr>
          </a:p>
        </p:txBody>
      </p:sp>
      <p:pic>
        <p:nvPicPr>
          <p:cNvPr id="3" name="Resim 2"/>
          <p:cNvPicPr>
            <a:picLocks noChangeAspect="1"/>
          </p:cNvPicPr>
          <p:nvPr/>
        </p:nvPicPr>
        <p:blipFill>
          <a:blip r:embed="rId2" cstate="print"/>
          <a:stretch>
            <a:fillRect/>
          </a:stretch>
        </p:blipFill>
        <p:spPr>
          <a:xfrm>
            <a:off x="7884368" y="-20889"/>
            <a:ext cx="1152128" cy="1433665"/>
          </a:xfrm>
          <a:prstGeom prst="rect">
            <a:avLst/>
          </a:prstGeom>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7544" y="2420888"/>
            <a:ext cx="8229600" cy="1143000"/>
          </a:xfrm>
        </p:spPr>
        <p:txBody>
          <a:bodyPr/>
          <a:lstStyle/>
          <a:p>
            <a:r>
              <a:rPr lang="tr-TR" b="1" dirty="0" smtClean="0">
                <a:latin typeface="Times New Roman" pitchFamily="18" charset="0"/>
                <a:cs typeface="Times New Roman" pitchFamily="18" charset="0"/>
              </a:rPr>
              <a:t>İlaç Uygulama Yolları</a:t>
            </a:r>
            <a:endParaRPr lang="tr-TR" b="1" dirty="0">
              <a:latin typeface="Times New Roman" pitchFamily="18" charset="0"/>
              <a:cs typeface="Times New Roman" pitchFamily="18" charset="0"/>
            </a:endParaRPr>
          </a:p>
        </p:txBody>
      </p:sp>
    </p:spTree>
    <p:extLst>
      <p:ext uri="{BB962C8B-B14F-4D97-AF65-F5344CB8AC3E}">
        <p14:creationId xmlns="" xmlns:p14="http://schemas.microsoft.com/office/powerpoint/2010/main" val="13799398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altLang="ko-KR" sz="4400" dirty="0" smtClean="0">
                <a:latin typeface="Times New Roman" pitchFamily="18" charset="0"/>
                <a:cs typeface="Times New Roman" pitchFamily="18" charset="0"/>
              </a:rPr>
              <a:t> </a:t>
            </a:r>
            <a:r>
              <a:rPr lang="tr-TR" altLang="ko-KR" sz="4400" dirty="0" smtClean="0">
                <a:latin typeface="Times New Roman" pitchFamily="18" charset="0"/>
                <a:cs typeface="Times New Roman" pitchFamily="18" charset="0"/>
              </a:rPr>
              <a:t>Oral İlaç Uygulama</a:t>
            </a:r>
            <a:endParaRPr lang="ko-KR" altLang="en-US" sz="4400" dirty="0">
              <a:latin typeface="Times New Roman" pitchFamily="18" charset="0"/>
              <a:cs typeface="Times New Roman" pitchFamily="18" charset="0"/>
            </a:endParaRPr>
          </a:p>
        </p:txBody>
      </p:sp>
      <p:sp>
        <p:nvSpPr>
          <p:cNvPr id="13" name="Content Placeholder 12"/>
          <p:cNvSpPr>
            <a:spLocks noGrp="1"/>
          </p:cNvSpPr>
          <p:nvPr>
            <p:ph idx="10"/>
          </p:nvPr>
        </p:nvSpPr>
        <p:spPr>
          <a:xfrm>
            <a:off x="1007096" y="1412776"/>
            <a:ext cx="8136904" cy="4507905"/>
          </a:xfrm>
        </p:spPr>
        <p:txBody>
          <a:bodyPr/>
          <a:lstStyle/>
          <a:p>
            <a:pPr>
              <a:lnSpc>
                <a:spcPct val="150000"/>
              </a:lnSpc>
              <a:buFont typeface="Arial" pitchFamily="34" charset="0"/>
              <a:buChar char="•"/>
            </a:pPr>
            <a:endParaRPr lang="tr-TR" sz="2800" dirty="0" smtClean="0">
              <a:solidFill>
                <a:schemeClr val="tx1"/>
              </a:solidFill>
              <a:latin typeface="Times New Roman" pitchFamily="18" charset="0"/>
              <a:cs typeface="Times New Roman" pitchFamily="18" charset="0"/>
            </a:endParaRPr>
          </a:p>
          <a:p>
            <a:pPr>
              <a:lnSpc>
                <a:spcPct val="150000"/>
              </a:lnSpc>
              <a:buFont typeface="Arial" pitchFamily="34" charset="0"/>
              <a:buChar char="•"/>
            </a:pPr>
            <a:r>
              <a:rPr lang="tr-TR" sz="2800" dirty="0" smtClean="0">
                <a:solidFill>
                  <a:schemeClr val="tx1"/>
                </a:solidFill>
                <a:latin typeface="Times New Roman" pitchFamily="18" charset="0"/>
                <a:cs typeface="Times New Roman" pitchFamily="18" charset="0"/>
              </a:rPr>
              <a:t>Oral yol, ilaç uygulamalarında çok kullanılan ve en kolay yoldur. </a:t>
            </a:r>
          </a:p>
          <a:p>
            <a:pPr>
              <a:lnSpc>
                <a:spcPct val="150000"/>
              </a:lnSpc>
              <a:buFont typeface="Arial" pitchFamily="34" charset="0"/>
              <a:buChar char="•"/>
            </a:pPr>
            <a:r>
              <a:rPr lang="tr-TR" sz="2800" dirty="0" smtClean="0">
                <a:solidFill>
                  <a:schemeClr val="tx1"/>
                </a:solidFill>
                <a:latin typeface="Times New Roman" pitchFamily="18" charset="0"/>
                <a:cs typeface="Times New Roman" pitchFamily="18" charset="0"/>
              </a:rPr>
              <a:t>Güvenli ve ucuz bir yöntemdir. </a:t>
            </a:r>
          </a:p>
          <a:p>
            <a:pPr>
              <a:lnSpc>
                <a:spcPct val="150000"/>
              </a:lnSpc>
              <a:buFont typeface="Arial" pitchFamily="34" charset="0"/>
              <a:buChar char="•"/>
            </a:pPr>
            <a:r>
              <a:rPr lang="tr-TR" altLang="ko-KR" sz="2800" dirty="0" smtClean="0">
                <a:solidFill>
                  <a:schemeClr val="tx1"/>
                </a:solidFill>
                <a:latin typeface="Times New Roman" pitchFamily="18" charset="0"/>
                <a:cs typeface="Times New Roman" pitchFamily="18" charset="0"/>
              </a:rPr>
              <a:t>Oral ilaçlar katı, sıvı ya da toz formda olabilir. </a:t>
            </a:r>
          </a:p>
          <a:p>
            <a:pPr>
              <a:buFont typeface="Arial" pitchFamily="34" charset="0"/>
              <a:buChar char="•"/>
            </a:pPr>
            <a:endParaRPr lang="tr-TR" sz="2800" dirty="0" smtClean="0">
              <a:solidFill>
                <a:schemeClr val="tx1"/>
              </a:solidFill>
              <a:latin typeface="Times New Roman" pitchFamily="18" charset="0"/>
              <a:cs typeface="Times New Roman" pitchFamily="18" charset="0"/>
            </a:endParaRPr>
          </a:p>
          <a:p>
            <a:endParaRPr lang="tr-TR" sz="2800" dirty="0" smtClean="0">
              <a:latin typeface="Times New Roman" pitchFamily="18" charset="0"/>
              <a:cs typeface="Times New Roman" pitchFamily="18" charset="0"/>
            </a:endParaRPr>
          </a:p>
        </p:txBody>
      </p:sp>
      <p:pic>
        <p:nvPicPr>
          <p:cNvPr id="5" name="4 Resim" descr="indir.jpg"/>
          <p:cNvPicPr>
            <a:picLocks noChangeAspect="1"/>
          </p:cNvPicPr>
          <p:nvPr/>
        </p:nvPicPr>
        <p:blipFill>
          <a:blip r:embed="rId2" cstate="print"/>
          <a:stretch>
            <a:fillRect/>
          </a:stretch>
        </p:blipFill>
        <p:spPr>
          <a:xfrm>
            <a:off x="0" y="5085184"/>
            <a:ext cx="1331640" cy="1772816"/>
          </a:xfrm>
          <a:prstGeom prst="rect">
            <a:avLst/>
          </a:prstGeom>
        </p:spPr>
      </p:pic>
      <p:pic>
        <p:nvPicPr>
          <p:cNvPr id="6" name="5 Resim" descr="indir.jpg"/>
          <p:cNvPicPr>
            <a:picLocks noChangeAspect="1"/>
          </p:cNvPicPr>
          <p:nvPr/>
        </p:nvPicPr>
        <p:blipFill>
          <a:blip r:embed="rId2" cstate="print"/>
          <a:stretch>
            <a:fillRect/>
          </a:stretch>
        </p:blipFill>
        <p:spPr>
          <a:xfrm>
            <a:off x="0" y="0"/>
            <a:ext cx="1475656" cy="1772816"/>
          </a:xfrm>
          <a:prstGeom prst="rect">
            <a:avLst/>
          </a:prstGeom>
        </p:spPr>
      </p:pic>
    </p:spTree>
    <p:extLst>
      <p:ext uri="{BB962C8B-B14F-4D97-AF65-F5344CB8AC3E}">
        <p14:creationId xmlns="" xmlns:p14="http://schemas.microsoft.com/office/powerpoint/2010/main" val="365967430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pic>
        <p:nvPicPr>
          <p:cNvPr id="6" name="5 İçerik Yer Tutucusu" descr="indir (1).jpg"/>
          <p:cNvPicPr>
            <a:picLocks noGrp="1" noChangeAspect="1"/>
          </p:cNvPicPr>
          <p:nvPr>
            <p:ph idx="1"/>
          </p:nvPr>
        </p:nvPicPr>
        <p:blipFill>
          <a:blip r:embed="rId2" cstate="print"/>
          <a:stretch>
            <a:fillRect/>
          </a:stretch>
        </p:blipFill>
        <p:spPr>
          <a:xfrm>
            <a:off x="3923928" y="4005064"/>
            <a:ext cx="5220072" cy="2852936"/>
          </a:xfrm>
        </p:spPr>
      </p:pic>
      <p:pic>
        <p:nvPicPr>
          <p:cNvPr id="5" name="4 İçerik Yer Tutucusu" descr="images.jpg"/>
          <p:cNvPicPr>
            <a:picLocks noGrp="1" noChangeAspect="1"/>
          </p:cNvPicPr>
          <p:nvPr>
            <p:ph idx="10"/>
          </p:nvPr>
        </p:nvPicPr>
        <p:blipFill>
          <a:blip r:embed="rId3" cstate="print"/>
          <a:stretch>
            <a:fillRect/>
          </a:stretch>
        </p:blipFill>
        <p:spPr>
          <a:xfrm>
            <a:off x="0" y="0"/>
            <a:ext cx="9144000" cy="4005064"/>
          </a:xfrm>
        </p:spPr>
      </p:pic>
      <p:pic>
        <p:nvPicPr>
          <p:cNvPr id="7" name="6 Resim" descr="indir (2).jpg"/>
          <p:cNvPicPr>
            <a:picLocks noChangeAspect="1"/>
          </p:cNvPicPr>
          <p:nvPr/>
        </p:nvPicPr>
        <p:blipFill>
          <a:blip r:embed="rId4" cstate="print"/>
          <a:stretch>
            <a:fillRect/>
          </a:stretch>
        </p:blipFill>
        <p:spPr>
          <a:xfrm>
            <a:off x="0" y="4005064"/>
            <a:ext cx="3923928" cy="2852937"/>
          </a:xfrm>
          <a:prstGeom prst="rect">
            <a:avLst/>
          </a:prstGeom>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altLang="ko-KR" sz="4400" dirty="0" smtClean="0">
                <a:latin typeface="Times New Roman" pitchFamily="18" charset="0"/>
                <a:cs typeface="Times New Roman" pitchFamily="18" charset="0"/>
              </a:rPr>
              <a:t> </a:t>
            </a:r>
            <a:r>
              <a:rPr lang="tr-TR" altLang="ko-KR" sz="4400" dirty="0" smtClean="0">
                <a:latin typeface="Times New Roman" pitchFamily="18" charset="0"/>
                <a:cs typeface="Times New Roman" pitchFamily="18" charset="0"/>
              </a:rPr>
              <a:t> Oral İlaç Uygulama</a:t>
            </a:r>
            <a:endParaRPr lang="ko-KR" altLang="en-US" sz="4400" dirty="0">
              <a:latin typeface="Times New Roman" pitchFamily="18" charset="0"/>
              <a:cs typeface="Times New Roman" pitchFamily="18" charset="0"/>
            </a:endParaRPr>
          </a:p>
        </p:txBody>
      </p:sp>
      <p:sp>
        <p:nvSpPr>
          <p:cNvPr id="13" name="Content Placeholder 12"/>
          <p:cNvSpPr>
            <a:spLocks noGrp="1"/>
          </p:cNvSpPr>
          <p:nvPr>
            <p:ph idx="10"/>
          </p:nvPr>
        </p:nvSpPr>
        <p:spPr>
          <a:xfrm>
            <a:off x="1331640" y="1484784"/>
            <a:ext cx="7812360" cy="4507905"/>
          </a:xfrm>
        </p:spPr>
        <p:txBody>
          <a:bodyPr/>
          <a:lstStyle/>
          <a:p>
            <a:pPr algn="just">
              <a:buFont typeface="Arial" pitchFamily="34" charset="0"/>
              <a:buChar char="•"/>
            </a:pPr>
            <a:r>
              <a:rPr lang="tr-TR" sz="3200" dirty="0" smtClean="0">
                <a:solidFill>
                  <a:schemeClr val="tx1"/>
                </a:solidFill>
                <a:latin typeface="Times New Roman" pitchFamily="18" charset="0"/>
                <a:cs typeface="Times New Roman" pitchFamily="18" charset="0"/>
              </a:rPr>
              <a:t>Oral yolla verilen ilaçlar ağız içinde, </a:t>
            </a:r>
          </a:p>
          <a:p>
            <a:pPr algn="just"/>
            <a:r>
              <a:rPr lang="tr-TR" sz="3200" dirty="0" smtClean="0">
                <a:solidFill>
                  <a:schemeClr val="tx1"/>
                </a:solidFill>
                <a:latin typeface="Times New Roman" pitchFamily="18" charset="0"/>
                <a:cs typeface="Times New Roman" pitchFamily="18" charset="0"/>
              </a:rPr>
              <a:t>midede ya da ince bağırsakta emilip </a:t>
            </a:r>
          </a:p>
          <a:p>
            <a:pPr algn="just"/>
            <a:r>
              <a:rPr lang="tr-TR" sz="3200" dirty="0" smtClean="0">
                <a:solidFill>
                  <a:schemeClr val="tx1"/>
                </a:solidFill>
                <a:latin typeface="Times New Roman" pitchFamily="18" charset="0"/>
                <a:cs typeface="Times New Roman" pitchFamily="18" charset="0"/>
              </a:rPr>
              <a:t>dolaşıma katılabilecek tarzda üretilmiştir.</a:t>
            </a:r>
          </a:p>
          <a:p>
            <a:pPr algn="just">
              <a:buFont typeface="Arial" pitchFamily="34" charset="0"/>
              <a:buChar char="•"/>
            </a:pPr>
            <a:r>
              <a:rPr lang="tr-TR" sz="3200" dirty="0" smtClean="0">
                <a:solidFill>
                  <a:schemeClr val="tx1"/>
                </a:solidFill>
                <a:latin typeface="Times New Roman" pitchFamily="18" charset="0"/>
                <a:cs typeface="Times New Roman" pitchFamily="18" charset="0"/>
              </a:rPr>
              <a:t>Oral ilaçlar alındıktan sonra emilip </a:t>
            </a:r>
          </a:p>
          <a:p>
            <a:pPr algn="just"/>
            <a:r>
              <a:rPr lang="tr-TR" sz="3200" dirty="0" smtClean="0">
                <a:solidFill>
                  <a:schemeClr val="tx1"/>
                </a:solidFill>
                <a:latin typeface="Times New Roman" pitchFamily="18" charset="0"/>
                <a:cs typeface="Times New Roman" pitchFamily="18" charset="0"/>
              </a:rPr>
              <a:t>çoğunlukla karaciğerde </a:t>
            </a:r>
            <a:r>
              <a:rPr lang="tr-TR" sz="3200" dirty="0" err="1" smtClean="0">
                <a:solidFill>
                  <a:schemeClr val="tx1"/>
                </a:solidFill>
                <a:latin typeface="Times New Roman" pitchFamily="18" charset="0"/>
                <a:cs typeface="Times New Roman" pitchFamily="18" charset="0"/>
              </a:rPr>
              <a:t>metabolize</a:t>
            </a:r>
            <a:r>
              <a:rPr lang="tr-TR" sz="3200" dirty="0" smtClean="0">
                <a:solidFill>
                  <a:schemeClr val="tx1"/>
                </a:solidFill>
                <a:latin typeface="Times New Roman" pitchFamily="18" charset="0"/>
                <a:cs typeface="Times New Roman" pitchFamily="18" charset="0"/>
              </a:rPr>
              <a:t> </a:t>
            </a:r>
          </a:p>
          <a:p>
            <a:pPr algn="just"/>
            <a:r>
              <a:rPr lang="tr-TR" sz="3200" dirty="0" smtClean="0">
                <a:solidFill>
                  <a:schemeClr val="tx1"/>
                </a:solidFill>
                <a:latin typeface="Times New Roman" pitchFamily="18" charset="0"/>
                <a:cs typeface="Times New Roman" pitchFamily="18" charset="0"/>
              </a:rPr>
              <a:t>olduğu için, dozları </a:t>
            </a:r>
            <a:r>
              <a:rPr lang="tr-TR" sz="3200" dirty="0" err="1" smtClean="0">
                <a:solidFill>
                  <a:schemeClr val="tx1"/>
                </a:solidFill>
                <a:latin typeface="Times New Roman" pitchFamily="18" charset="0"/>
                <a:cs typeface="Times New Roman" pitchFamily="18" charset="0"/>
              </a:rPr>
              <a:t>parenteral</a:t>
            </a:r>
            <a:r>
              <a:rPr lang="tr-TR" sz="3200" dirty="0" smtClean="0">
                <a:solidFill>
                  <a:schemeClr val="tx1"/>
                </a:solidFill>
                <a:latin typeface="Times New Roman" pitchFamily="18" charset="0"/>
                <a:cs typeface="Times New Roman" pitchFamily="18" charset="0"/>
              </a:rPr>
              <a:t> yolla </a:t>
            </a:r>
          </a:p>
          <a:p>
            <a:pPr algn="just"/>
            <a:r>
              <a:rPr lang="tr-TR" sz="3200" dirty="0" smtClean="0">
                <a:solidFill>
                  <a:schemeClr val="tx1"/>
                </a:solidFill>
                <a:latin typeface="Times New Roman" pitchFamily="18" charset="0"/>
                <a:cs typeface="Times New Roman" pitchFamily="18" charset="0"/>
              </a:rPr>
              <a:t>alınan ilaçların dozlarından genellikle </a:t>
            </a:r>
          </a:p>
          <a:p>
            <a:pPr algn="just"/>
            <a:r>
              <a:rPr lang="tr-TR" sz="3200" dirty="0" smtClean="0">
                <a:solidFill>
                  <a:schemeClr val="tx1"/>
                </a:solidFill>
                <a:latin typeface="Times New Roman" pitchFamily="18" charset="0"/>
                <a:cs typeface="Times New Roman" pitchFamily="18" charset="0"/>
              </a:rPr>
              <a:t>daha </a:t>
            </a:r>
            <a:r>
              <a:rPr lang="tr-TR" sz="3200" dirty="0" smtClean="0">
                <a:solidFill>
                  <a:schemeClr val="tx1"/>
                </a:solidFill>
                <a:latin typeface="Times New Roman" pitchFamily="18" charset="0"/>
                <a:cs typeface="Times New Roman" pitchFamily="18" charset="0"/>
              </a:rPr>
              <a:t>yüksektir.</a:t>
            </a:r>
            <a:endParaRPr lang="tr-TR" altLang="ko-KR" sz="3200" dirty="0" smtClean="0">
              <a:latin typeface="Times New Roman" pitchFamily="18" charset="0"/>
              <a:cs typeface="Times New Roman" pitchFamily="18" charset="0"/>
            </a:endParaRPr>
          </a:p>
          <a:p>
            <a:endParaRPr lang="tr-TR" altLang="ko-KR" sz="3200" dirty="0" smtClean="0">
              <a:latin typeface="Arial" pitchFamily="34" charset="0"/>
              <a:cs typeface="Arial" pitchFamily="34" charset="0"/>
            </a:endParaRPr>
          </a:p>
          <a:p>
            <a:endParaRPr lang="tr-TR" altLang="ko-KR" sz="3200" dirty="0" smtClean="0">
              <a:latin typeface="Arial" pitchFamily="34" charset="0"/>
              <a:cs typeface="Arial" pitchFamily="34" charset="0"/>
            </a:endParaRPr>
          </a:p>
          <a:p>
            <a:endParaRPr lang="ko-KR" altLang="en-US" sz="3200" dirty="0">
              <a:latin typeface="Arial" pitchFamily="34" charset="0"/>
              <a:cs typeface="Arial" pitchFamily="34" charset="0"/>
            </a:endParaRPr>
          </a:p>
        </p:txBody>
      </p:sp>
      <p:pic>
        <p:nvPicPr>
          <p:cNvPr id="5" name="4 Resim" descr="indir.jpg"/>
          <p:cNvPicPr>
            <a:picLocks noChangeAspect="1"/>
          </p:cNvPicPr>
          <p:nvPr/>
        </p:nvPicPr>
        <p:blipFill>
          <a:blip r:embed="rId2" cstate="print"/>
          <a:stretch>
            <a:fillRect/>
          </a:stretch>
        </p:blipFill>
        <p:spPr>
          <a:xfrm>
            <a:off x="0" y="5085184"/>
            <a:ext cx="1547664" cy="1772816"/>
          </a:xfrm>
          <a:prstGeom prst="rect">
            <a:avLst/>
          </a:prstGeom>
        </p:spPr>
      </p:pic>
      <p:pic>
        <p:nvPicPr>
          <p:cNvPr id="6" name="5 Resim" descr="indir.jpg"/>
          <p:cNvPicPr>
            <a:picLocks noChangeAspect="1"/>
          </p:cNvPicPr>
          <p:nvPr/>
        </p:nvPicPr>
        <p:blipFill>
          <a:blip r:embed="rId2" cstate="print"/>
          <a:stretch>
            <a:fillRect/>
          </a:stretch>
        </p:blipFill>
        <p:spPr>
          <a:xfrm>
            <a:off x="0" y="0"/>
            <a:ext cx="1475656" cy="1772816"/>
          </a:xfrm>
          <a:prstGeom prst="rect">
            <a:avLst/>
          </a:prstGeom>
        </p:spPr>
      </p:pic>
    </p:spTree>
    <p:extLst>
      <p:ext uri="{BB962C8B-B14F-4D97-AF65-F5344CB8AC3E}">
        <p14:creationId xmlns="" xmlns:p14="http://schemas.microsoft.com/office/powerpoint/2010/main" val="365967430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altLang="ko-KR" sz="4400" dirty="0" smtClean="0">
                <a:latin typeface="Times New Roman" pitchFamily="18" charset="0"/>
                <a:cs typeface="Times New Roman" pitchFamily="18" charset="0"/>
              </a:rPr>
              <a:t> </a:t>
            </a:r>
            <a:r>
              <a:rPr lang="tr-TR" altLang="ko-KR" sz="4400" dirty="0" smtClean="0">
                <a:latin typeface="Times New Roman" pitchFamily="18" charset="0"/>
                <a:cs typeface="Times New Roman" pitchFamily="18" charset="0"/>
              </a:rPr>
              <a:t> Oral İlaç Uygulama</a:t>
            </a:r>
            <a:endParaRPr lang="ko-KR" altLang="en-US" sz="4400" dirty="0">
              <a:latin typeface="Times New Roman" pitchFamily="18" charset="0"/>
              <a:cs typeface="Times New Roman" pitchFamily="18" charset="0"/>
            </a:endParaRPr>
          </a:p>
        </p:txBody>
      </p:sp>
      <p:sp>
        <p:nvSpPr>
          <p:cNvPr id="13" name="Content Placeholder 12"/>
          <p:cNvSpPr>
            <a:spLocks noGrp="1"/>
          </p:cNvSpPr>
          <p:nvPr>
            <p:ph idx="10"/>
          </p:nvPr>
        </p:nvSpPr>
        <p:spPr>
          <a:xfrm>
            <a:off x="1187624" y="1052736"/>
            <a:ext cx="7740352" cy="4752528"/>
          </a:xfrm>
        </p:spPr>
        <p:txBody>
          <a:bodyPr/>
          <a:lstStyle/>
          <a:p>
            <a:r>
              <a:rPr lang="tr-TR" sz="2800" dirty="0" smtClean="0">
                <a:solidFill>
                  <a:schemeClr val="tx1"/>
                </a:solidFill>
                <a:latin typeface="Arial" pitchFamily="34" charset="0"/>
                <a:cs typeface="Arial" pitchFamily="34" charset="0"/>
              </a:rPr>
              <a:t> </a:t>
            </a:r>
          </a:p>
          <a:p>
            <a:pPr algn="just">
              <a:buFont typeface="Wingdings" pitchFamily="2" charset="2"/>
              <a:buChar char="Ø"/>
            </a:pPr>
            <a:r>
              <a:rPr lang="tr-TR" sz="2800" dirty="0" smtClean="0">
                <a:solidFill>
                  <a:schemeClr val="tx1"/>
                </a:solidFill>
                <a:latin typeface="Arial" pitchFamily="34" charset="0"/>
                <a:cs typeface="Arial" pitchFamily="34" charset="0"/>
              </a:rPr>
              <a:t> </a:t>
            </a:r>
            <a:r>
              <a:rPr lang="tr-TR" sz="3200" dirty="0" smtClean="0">
                <a:solidFill>
                  <a:schemeClr val="tx1"/>
                </a:solidFill>
                <a:latin typeface="Times New Roman" pitchFamily="18" charset="0"/>
                <a:cs typeface="Times New Roman" pitchFamily="18" charset="0"/>
              </a:rPr>
              <a:t>Bilinci </a:t>
            </a:r>
            <a:r>
              <a:rPr lang="tr-TR" sz="3200" dirty="0" smtClean="0">
                <a:solidFill>
                  <a:schemeClr val="tx1"/>
                </a:solidFill>
                <a:latin typeface="Times New Roman" pitchFamily="18" charset="0"/>
                <a:cs typeface="Times New Roman" pitchFamily="18" charset="0"/>
              </a:rPr>
              <a:t>kapalı olan hastalara, </a:t>
            </a:r>
          </a:p>
          <a:p>
            <a:pPr algn="just">
              <a:buFont typeface="Wingdings" pitchFamily="2" charset="2"/>
              <a:buChar char="Ø"/>
            </a:pPr>
            <a:r>
              <a:rPr lang="tr-TR" sz="3200" dirty="0" smtClean="0">
                <a:solidFill>
                  <a:schemeClr val="tx1"/>
                </a:solidFill>
                <a:latin typeface="Times New Roman" pitchFamily="18" charset="0"/>
                <a:cs typeface="Times New Roman" pitchFamily="18" charset="0"/>
              </a:rPr>
              <a:t> </a:t>
            </a:r>
            <a:r>
              <a:rPr lang="tr-TR" sz="3200" dirty="0" smtClean="0">
                <a:solidFill>
                  <a:schemeClr val="tx1"/>
                </a:solidFill>
                <a:latin typeface="Times New Roman" pitchFamily="18" charset="0"/>
                <a:cs typeface="Times New Roman" pitchFamily="18" charset="0"/>
              </a:rPr>
              <a:t>Yutkunma </a:t>
            </a:r>
            <a:r>
              <a:rPr lang="tr-TR" sz="3200" dirty="0" smtClean="0">
                <a:solidFill>
                  <a:schemeClr val="tx1"/>
                </a:solidFill>
                <a:latin typeface="Times New Roman" pitchFamily="18" charset="0"/>
                <a:cs typeface="Times New Roman" pitchFamily="18" charset="0"/>
              </a:rPr>
              <a:t>güçlüğü olan hastalara, </a:t>
            </a:r>
          </a:p>
          <a:p>
            <a:pPr algn="just">
              <a:buFont typeface="Wingdings" pitchFamily="2" charset="2"/>
              <a:buChar char="Ø"/>
            </a:pPr>
            <a:r>
              <a:rPr lang="tr-TR" sz="3200" dirty="0" smtClean="0">
                <a:solidFill>
                  <a:schemeClr val="tx1"/>
                </a:solidFill>
                <a:latin typeface="Times New Roman" pitchFamily="18" charset="0"/>
                <a:cs typeface="Times New Roman" pitchFamily="18" charset="0"/>
              </a:rPr>
              <a:t> </a:t>
            </a:r>
            <a:r>
              <a:rPr lang="tr-TR" sz="3200" dirty="0" smtClean="0">
                <a:solidFill>
                  <a:schemeClr val="tx1"/>
                </a:solidFill>
                <a:latin typeface="Times New Roman" pitchFamily="18" charset="0"/>
                <a:cs typeface="Times New Roman" pitchFamily="18" charset="0"/>
              </a:rPr>
              <a:t>Yutkunma </a:t>
            </a:r>
            <a:r>
              <a:rPr lang="tr-TR" sz="3200" dirty="0" smtClean="0">
                <a:solidFill>
                  <a:schemeClr val="tx1"/>
                </a:solidFill>
                <a:latin typeface="Times New Roman" pitchFamily="18" charset="0"/>
                <a:cs typeface="Times New Roman" pitchFamily="18" charset="0"/>
              </a:rPr>
              <a:t>refleksi olmayan hastalara, </a:t>
            </a:r>
          </a:p>
          <a:p>
            <a:pPr algn="just">
              <a:buFont typeface="Wingdings" pitchFamily="2" charset="2"/>
              <a:buChar char="Ø"/>
            </a:pPr>
            <a:r>
              <a:rPr lang="tr-TR" sz="3200" dirty="0" smtClean="0">
                <a:solidFill>
                  <a:schemeClr val="tx1"/>
                </a:solidFill>
                <a:latin typeface="Times New Roman" pitchFamily="18" charset="0"/>
                <a:cs typeface="Times New Roman" pitchFamily="18" charset="0"/>
              </a:rPr>
              <a:t> </a:t>
            </a:r>
            <a:r>
              <a:rPr lang="tr-TR" sz="3200" dirty="0" smtClean="0">
                <a:solidFill>
                  <a:schemeClr val="tx1"/>
                </a:solidFill>
                <a:latin typeface="Times New Roman" pitchFamily="18" charset="0"/>
                <a:cs typeface="Times New Roman" pitchFamily="18" charset="0"/>
              </a:rPr>
              <a:t>Bulantı </a:t>
            </a:r>
            <a:r>
              <a:rPr lang="tr-TR" sz="3200" dirty="0" smtClean="0">
                <a:solidFill>
                  <a:schemeClr val="tx1"/>
                </a:solidFill>
                <a:latin typeface="Times New Roman" pitchFamily="18" charset="0"/>
                <a:cs typeface="Times New Roman" pitchFamily="18" charset="0"/>
              </a:rPr>
              <a:t>ve kusması olan hastalara, </a:t>
            </a:r>
          </a:p>
          <a:p>
            <a:pPr algn="just">
              <a:buFont typeface="Wingdings" pitchFamily="2" charset="2"/>
              <a:buChar char="Ø"/>
            </a:pPr>
            <a:r>
              <a:rPr lang="tr-TR" sz="3200" dirty="0" smtClean="0">
                <a:solidFill>
                  <a:schemeClr val="tx1"/>
                </a:solidFill>
                <a:latin typeface="Times New Roman" pitchFamily="18" charset="0"/>
                <a:cs typeface="Times New Roman" pitchFamily="18" charset="0"/>
              </a:rPr>
              <a:t>Ağır </a:t>
            </a:r>
            <a:r>
              <a:rPr lang="tr-TR" sz="3200" dirty="0" smtClean="0">
                <a:solidFill>
                  <a:schemeClr val="tx1"/>
                </a:solidFill>
                <a:latin typeface="Times New Roman" pitchFamily="18" charset="0"/>
                <a:cs typeface="Times New Roman" pitchFamily="18" charset="0"/>
              </a:rPr>
              <a:t>ishali olan hastalara, </a:t>
            </a:r>
          </a:p>
          <a:p>
            <a:pPr algn="just">
              <a:buFont typeface="Wingdings" pitchFamily="2" charset="2"/>
              <a:buChar char="Ø"/>
            </a:pPr>
            <a:r>
              <a:rPr lang="tr-TR" sz="3200" dirty="0" smtClean="0">
                <a:solidFill>
                  <a:schemeClr val="tx1"/>
                </a:solidFill>
                <a:latin typeface="Times New Roman" pitchFamily="18" charset="0"/>
                <a:cs typeface="Times New Roman" pitchFamily="18" charset="0"/>
              </a:rPr>
              <a:t> </a:t>
            </a:r>
            <a:r>
              <a:rPr lang="tr-TR" sz="3200" dirty="0" smtClean="0">
                <a:solidFill>
                  <a:schemeClr val="tx1"/>
                </a:solidFill>
                <a:latin typeface="Times New Roman" pitchFamily="18" charset="0"/>
                <a:cs typeface="Times New Roman" pitchFamily="18" charset="0"/>
              </a:rPr>
              <a:t>Kasılma </a:t>
            </a:r>
            <a:r>
              <a:rPr lang="tr-TR" sz="3200" dirty="0" smtClean="0">
                <a:solidFill>
                  <a:schemeClr val="tx1"/>
                </a:solidFill>
                <a:latin typeface="Times New Roman" pitchFamily="18" charset="0"/>
                <a:cs typeface="Times New Roman" pitchFamily="18" charset="0"/>
              </a:rPr>
              <a:t>nöbeti geçiren hastalara oral </a:t>
            </a:r>
            <a:r>
              <a:rPr lang="tr-TR" sz="3200" dirty="0" smtClean="0">
                <a:solidFill>
                  <a:schemeClr val="tx1"/>
                </a:solidFill>
                <a:latin typeface="Times New Roman" pitchFamily="18" charset="0"/>
                <a:cs typeface="Times New Roman" pitchFamily="18" charset="0"/>
              </a:rPr>
              <a:t>yol       i    ile ilaç </a:t>
            </a:r>
            <a:r>
              <a:rPr lang="tr-TR" sz="3200" u="sng" dirty="0" smtClean="0">
                <a:solidFill>
                  <a:srgbClr val="FF0000"/>
                </a:solidFill>
                <a:latin typeface="Times New Roman" pitchFamily="18" charset="0"/>
                <a:cs typeface="Times New Roman" pitchFamily="18" charset="0"/>
              </a:rPr>
              <a:t>verilmemelidir.</a:t>
            </a:r>
            <a:endParaRPr lang="ko-KR" altLang="en-US" sz="3200" u="sng" dirty="0">
              <a:solidFill>
                <a:srgbClr val="FF0000"/>
              </a:solidFill>
              <a:latin typeface="Times New Roman" pitchFamily="18" charset="0"/>
              <a:cs typeface="Times New Roman" pitchFamily="18" charset="0"/>
            </a:endParaRPr>
          </a:p>
        </p:txBody>
      </p:sp>
      <p:pic>
        <p:nvPicPr>
          <p:cNvPr id="5" name="4 Resim" descr="indir.jpg"/>
          <p:cNvPicPr>
            <a:picLocks noChangeAspect="1"/>
          </p:cNvPicPr>
          <p:nvPr/>
        </p:nvPicPr>
        <p:blipFill>
          <a:blip r:embed="rId2" cstate="print"/>
          <a:stretch>
            <a:fillRect/>
          </a:stretch>
        </p:blipFill>
        <p:spPr>
          <a:xfrm>
            <a:off x="0" y="5085184"/>
            <a:ext cx="1763688" cy="1772816"/>
          </a:xfrm>
          <a:prstGeom prst="rect">
            <a:avLst/>
          </a:prstGeom>
        </p:spPr>
      </p:pic>
      <p:pic>
        <p:nvPicPr>
          <p:cNvPr id="6" name="5 Resim" descr="indir.jpg"/>
          <p:cNvPicPr>
            <a:picLocks noChangeAspect="1"/>
          </p:cNvPicPr>
          <p:nvPr/>
        </p:nvPicPr>
        <p:blipFill>
          <a:blip r:embed="rId2" cstate="print"/>
          <a:stretch>
            <a:fillRect/>
          </a:stretch>
        </p:blipFill>
        <p:spPr>
          <a:xfrm>
            <a:off x="0" y="0"/>
            <a:ext cx="1763688" cy="1700808"/>
          </a:xfrm>
          <a:prstGeom prst="rect">
            <a:avLst/>
          </a:prstGeom>
        </p:spPr>
      </p:pic>
    </p:spTree>
    <p:extLst>
      <p:ext uri="{BB962C8B-B14F-4D97-AF65-F5344CB8AC3E}">
        <p14:creationId xmlns="" xmlns:p14="http://schemas.microsoft.com/office/powerpoint/2010/main" val="365967430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3528" y="274638"/>
            <a:ext cx="8568952" cy="1143000"/>
          </a:xfrm>
        </p:spPr>
        <p:txBody>
          <a:bodyPr>
            <a:normAutofit/>
          </a:bodyPr>
          <a:lstStyle/>
          <a:p>
            <a:r>
              <a:rPr lang="en-US" altLang="ko-KR" b="1" dirty="0" smtClean="0">
                <a:latin typeface="Times New Roman" pitchFamily="18" charset="0"/>
                <a:cs typeface="Times New Roman" pitchFamily="18" charset="0"/>
              </a:rPr>
              <a:t> </a:t>
            </a:r>
            <a:r>
              <a:rPr lang="tr-TR" altLang="ko-KR" b="1" dirty="0" smtClean="0">
                <a:latin typeface="Times New Roman" pitchFamily="18" charset="0"/>
                <a:cs typeface="Times New Roman" pitchFamily="18" charset="0"/>
              </a:rPr>
              <a:t> Oral İlaç </a:t>
            </a:r>
            <a:r>
              <a:rPr lang="tr-TR" altLang="ko-KR" b="1" dirty="0" smtClean="0">
                <a:latin typeface="Times New Roman" pitchFamily="18" charset="0"/>
                <a:cs typeface="Times New Roman" pitchFamily="18" charset="0"/>
              </a:rPr>
              <a:t>Uygulama Basamakları</a:t>
            </a:r>
            <a:endParaRPr lang="ko-KR" altLang="en-US" b="1" dirty="0">
              <a:latin typeface="Times New Roman" pitchFamily="18" charset="0"/>
              <a:cs typeface="Times New Roman" pitchFamily="18" charset="0"/>
            </a:endParaRPr>
          </a:p>
        </p:txBody>
      </p:sp>
      <p:graphicFrame>
        <p:nvGraphicFramePr>
          <p:cNvPr id="7" name="6 İçerik Yer Tutucusu"/>
          <p:cNvGraphicFramePr>
            <a:graphicFrameLocks noGrp="1"/>
          </p:cNvGraphicFramePr>
          <p:nvPr>
            <p:ph idx="1"/>
          </p:nvPr>
        </p:nvGraphicFramePr>
        <p:xfrm>
          <a:off x="467544" y="1340768"/>
          <a:ext cx="8229626" cy="5046028"/>
        </p:xfrm>
        <a:graphic>
          <a:graphicData uri="http://schemas.openxmlformats.org/drawingml/2006/table">
            <a:tbl>
              <a:tblPr firstRow="1" bandRow="1">
                <a:tableStyleId>{5940675A-B579-460E-94D1-54222C63F5DA}</a:tableStyleId>
              </a:tblPr>
              <a:tblGrid>
                <a:gridCol w="4114813"/>
                <a:gridCol w="4114813"/>
              </a:tblGrid>
              <a:tr h="370840">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marL="101461" marR="101461"/>
                </a:tc>
                <a:tc>
                  <a:txBody>
                    <a:bodyPr/>
                    <a:lstStyle/>
                    <a:p>
                      <a:pPr algn="ctr"/>
                      <a:r>
                        <a:rPr lang="tr-TR" sz="1400" b="1" dirty="0" smtClean="0">
                          <a:latin typeface="Times New Roman" pitchFamily="18" charset="0"/>
                          <a:cs typeface="Times New Roman" pitchFamily="18" charset="0"/>
                        </a:rPr>
                        <a:t>Gerekçe </a:t>
                      </a:r>
                      <a:endParaRPr lang="tr-TR" sz="1400" b="1" dirty="0">
                        <a:latin typeface="Times New Roman" pitchFamily="18" charset="0"/>
                        <a:cs typeface="Times New Roman" pitchFamily="18" charset="0"/>
                      </a:endParaRPr>
                    </a:p>
                  </a:txBody>
                  <a:tcPr marL="101461" marR="101461"/>
                </a:tc>
              </a:tr>
              <a:tr h="370840">
                <a:tc>
                  <a:txBody>
                    <a:bodyPr/>
                    <a:lstStyle/>
                    <a:p>
                      <a:pPr>
                        <a:lnSpc>
                          <a:spcPct val="107000"/>
                        </a:lnSpc>
                        <a:spcAft>
                          <a:spcPts val="0"/>
                        </a:spcAft>
                      </a:pPr>
                      <a:r>
                        <a:rPr lang="tr-TR" sz="1400" dirty="0">
                          <a:latin typeface="Times New Roman" pitchFamily="18" charset="0"/>
                          <a:ea typeface="Calibri"/>
                          <a:cs typeface="Times New Roman" pitchFamily="18" charset="0"/>
                        </a:rPr>
                        <a:t>Kullanılacak araç gereç: </a:t>
                      </a:r>
                      <a:endParaRPr lang="tr-TR" sz="1400" dirty="0" smtClean="0">
                        <a:latin typeface="Times New Roman" pitchFamily="18" charset="0"/>
                        <a:ea typeface="Calibri"/>
                        <a:cs typeface="Times New Roman" pitchFamily="18" charset="0"/>
                      </a:endParaRPr>
                    </a:p>
                    <a:p>
                      <a:pPr>
                        <a:lnSpc>
                          <a:spcPct val="107000"/>
                        </a:lnSpc>
                        <a:spcAft>
                          <a:spcPts val="0"/>
                        </a:spcAft>
                      </a:pPr>
                      <a:r>
                        <a:rPr lang="tr-TR" sz="1400" dirty="0" smtClean="0">
                          <a:latin typeface="Times New Roman" pitchFamily="18" charset="0"/>
                          <a:ea typeface="Calibri"/>
                          <a:cs typeface="Times New Roman" pitchFamily="18" charset="0"/>
                        </a:rPr>
                        <a:t>-</a:t>
                      </a:r>
                      <a:r>
                        <a:rPr lang="tr-TR" sz="1400" dirty="0">
                          <a:latin typeface="Times New Roman" pitchFamily="18" charset="0"/>
                          <a:ea typeface="Calibri"/>
                          <a:cs typeface="Times New Roman" pitchFamily="18" charset="0"/>
                        </a:rPr>
                        <a:t>Tek kullanımlık ilaç kabı, </a:t>
                      </a:r>
                      <a:r>
                        <a:rPr lang="tr-TR" sz="1400" dirty="0" smtClean="0">
                          <a:latin typeface="Times New Roman" pitchFamily="18" charset="0"/>
                          <a:ea typeface="Calibri"/>
                          <a:cs typeface="Times New Roman" pitchFamily="18" charset="0"/>
                        </a:rPr>
                        <a:t>oral </a:t>
                      </a:r>
                      <a:r>
                        <a:rPr lang="tr-TR" sz="1400" dirty="0">
                          <a:latin typeface="Times New Roman" pitchFamily="18" charset="0"/>
                          <a:ea typeface="Calibri"/>
                          <a:cs typeface="Times New Roman" pitchFamily="18" charset="0"/>
                        </a:rPr>
                        <a:t>enjektör            </a:t>
                      </a:r>
                      <a:endParaRPr lang="tr-TR" sz="1400" dirty="0" smtClean="0">
                        <a:latin typeface="Times New Roman" pitchFamily="18" charset="0"/>
                        <a:ea typeface="Calibri"/>
                        <a:cs typeface="Times New Roman" pitchFamily="18" charset="0"/>
                      </a:endParaRPr>
                    </a:p>
                    <a:p>
                      <a:pPr>
                        <a:lnSpc>
                          <a:spcPct val="107000"/>
                        </a:lnSpc>
                        <a:spcAft>
                          <a:spcPts val="0"/>
                        </a:spcAft>
                      </a:pPr>
                      <a:r>
                        <a:rPr lang="tr-TR" sz="1400" dirty="0" smtClean="0">
                          <a:latin typeface="Times New Roman" pitchFamily="18" charset="0"/>
                          <a:ea typeface="Calibri"/>
                          <a:cs typeface="Times New Roman" pitchFamily="18" charset="0"/>
                        </a:rPr>
                        <a:t>-Su              </a:t>
                      </a:r>
                    </a:p>
                    <a:p>
                      <a:pPr>
                        <a:lnSpc>
                          <a:spcPct val="107000"/>
                        </a:lnSpc>
                        <a:spcAft>
                          <a:spcPts val="0"/>
                        </a:spcAft>
                      </a:pPr>
                      <a:r>
                        <a:rPr lang="tr-TR" sz="1400" dirty="0" smtClean="0">
                          <a:latin typeface="Times New Roman" pitchFamily="18" charset="0"/>
                          <a:ea typeface="Calibri"/>
                          <a:cs typeface="Times New Roman" pitchFamily="18" charset="0"/>
                        </a:rPr>
                        <a:t>-</a:t>
                      </a:r>
                      <a:r>
                        <a:rPr lang="tr-TR" sz="1400" dirty="0">
                          <a:latin typeface="Times New Roman" pitchFamily="18" charset="0"/>
                          <a:ea typeface="Calibri"/>
                          <a:cs typeface="Times New Roman" pitchFamily="18" charset="0"/>
                        </a:rPr>
                        <a:t>İlaç tepsisi    </a:t>
                      </a:r>
                    </a:p>
                    <a:p>
                      <a:pPr>
                        <a:lnSpc>
                          <a:spcPct val="107000"/>
                        </a:lnSpc>
                        <a:spcAft>
                          <a:spcPts val="0"/>
                        </a:spcAft>
                        <a:buFontTx/>
                        <a:buChar char="-"/>
                      </a:pPr>
                      <a:r>
                        <a:rPr lang="tr-TR" sz="1400" dirty="0" smtClean="0">
                          <a:latin typeface="Times New Roman" pitchFamily="18" charset="0"/>
                          <a:ea typeface="Calibri"/>
                          <a:cs typeface="Times New Roman" pitchFamily="18" charset="0"/>
                        </a:rPr>
                        <a:t>İlaç </a:t>
                      </a:r>
                      <a:r>
                        <a:rPr lang="tr-TR" sz="1400" dirty="0">
                          <a:latin typeface="Times New Roman" pitchFamily="18" charset="0"/>
                          <a:ea typeface="Calibri"/>
                          <a:cs typeface="Times New Roman" pitchFamily="18" charset="0"/>
                        </a:rPr>
                        <a:t>uygulama kaydı              </a:t>
                      </a:r>
                      <a:endParaRPr lang="tr-TR" sz="1400" dirty="0" smtClean="0">
                        <a:latin typeface="Times New Roman" pitchFamily="18" charset="0"/>
                        <a:ea typeface="Calibri"/>
                        <a:cs typeface="Times New Roman" pitchFamily="18" charset="0"/>
                      </a:endParaRPr>
                    </a:p>
                    <a:p>
                      <a:pPr>
                        <a:lnSpc>
                          <a:spcPct val="107000"/>
                        </a:lnSpc>
                        <a:spcAft>
                          <a:spcPts val="0"/>
                        </a:spcAft>
                        <a:buFontTx/>
                        <a:buNone/>
                      </a:pPr>
                      <a:r>
                        <a:rPr lang="tr-TR" sz="1400" dirty="0" smtClean="0">
                          <a:latin typeface="Times New Roman" pitchFamily="18" charset="0"/>
                          <a:ea typeface="Calibri"/>
                          <a:cs typeface="Times New Roman" pitchFamily="18" charset="0"/>
                        </a:rPr>
                        <a:t>-</a:t>
                      </a:r>
                      <a:r>
                        <a:rPr lang="tr-TR" sz="1400" dirty="0">
                          <a:latin typeface="Times New Roman" pitchFamily="18" charset="0"/>
                          <a:ea typeface="Calibri"/>
                          <a:cs typeface="Times New Roman" pitchFamily="18" charset="0"/>
                        </a:rPr>
                        <a:t>Eldiven ve gerekli ise KKE </a:t>
                      </a:r>
                    </a:p>
                  </a:txBody>
                  <a:tcPr marL="76096" marR="76096" marT="0" marB="0"/>
                </a:tc>
                <a:tc>
                  <a:txBody>
                    <a:bodyPr/>
                    <a:lstStyle/>
                    <a:p>
                      <a:pPr>
                        <a:lnSpc>
                          <a:spcPct val="107000"/>
                        </a:lnSpc>
                        <a:spcAft>
                          <a:spcPts val="0"/>
                        </a:spcAft>
                      </a:pPr>
                      <a:endParaRPr lang="tr-TR" sz="1400" dirty="0">
                        <a:latin typeface="Times New Roman" pitchFamily="18" charset="0"/>
                        <a:ea typeface="Calibri"/>
                        <a:cs typeface="Times New Roman" pitchFamily="18" charset="0"/>
                      </a:endParaRPr>
                    </a:p>
                  </a:txBody>
                  <a:tcPr marL="76096" marR="76096" marT="0" marB="0"/>
                </a:tc>
              </a:tr>
              <a:tr h="370840">
                <a:tc>
                  <a:txBody>
                    <a:bodyPr/>
                    <a:lstStyle/>
                    <a:p>
                      <a:pPr algn="just">
                        <a:lnSpc>
                          <a:spcPct val="115000"/>
                        </a:lnSpc>
                        <a:spcAft>
                          <a:spcPts val="0"/>
                        </a:spcAft>
                      </a:pPr>
                      <a:r>
                        <a:rPr lang="tr-TR" sz="1400">
                          <a:latin typeface="Times New Roman" pitchFamily="18" charset="0"/>
                          <a:ea typeface="Calibri"/>
                          <a:cs typeface="Times New Roman" pitchFamily="18" charset="0"/>
                        </a:rPr>
                        <a:t>İstem yapılan ilaçlar kontrol edilerek hazırlanır. Doktor isteminde belirgin olmayan noktalar açığa kavuşturulur. Hasta dosyasından hastanın alerjileri kontrol edilir. İlacın ne olduğu, hasta için uygunluğu, güvenli doz aralığı, ilacın beklenen yan etkileri değerlendirilir.</a:t>
                      </a:r>
                    </a:p>
                  </a:txBody>
                  <a:tcPr marL="76096" marR="76096" marT="0" marB="0"/>
                </a:tc>
                <a:tc>
                  <a:txBody>
                    <a:bodyPr/>
                    <a:lstStyle/>
                    <a:p>
                      <a:pPr>
                        <a:lnSpc>
                          <a:spcPct val="107000"/>
                        </a:lnSpc>
                        <a:spcAft>
                          <a:spcPts val="0"/>
                        </a:spcAft>
                      </a:pPr>
                      <a:r>
                        <a:rPr lang="tr-TR" sz="1400" dirty="0">
                          <a:latin typeface="Times New Roman" pitchFamily="18" charset="0"/>
                          <a:ea typeface="Calibri"/>
                          <a:cs typeface="Times New Roman" pitchFamily="18" charset="0"/>
                        </a:rPr>
                        <a:t>Bu karşılaştırma doktor isteminin alınması sırasında ortaya çıkabilecek hataların belirlenmesini sağlar. İlacın hasta için tedavi edici etkisi/yan etkisinin ortaya çıkma durumunu kontrol etmede yardımcı olur.  </a:t>
                      </a:r>
                    </a:p>
                  </a:txBody>
                  <a:tcPr marL="76096" marR="76096" marT="0" marB="0"/>
                </a:tc>
              </a:tr>
              <a:tr h="370840">
                <a:tc>
                  <a:txBody>
                    <a:bodyPr/>
                    <a:lstStyle/>
                    <a:p>
                      <a:pPr algn="just">
                        <a:lnSpc>
                          <a:spcPct val="115000"/>
                        </a:lnSpc>
                        <a:spcAft>
                          <a:spcPts val="0"/>
                        </a:spcAft>
                      </a:pPr>
                      <a:r>
                        <a:rPr lang="tr-TR" sz="1400">
                          <a:latin typeface="Times New Roman" pitchFamily="18" charset="0"/>
                          <a:ea typeface="Calibri"/>
                          <a:cs typeface="Times New Roman" pitchFamily="18" charset="0"/>
                        </a:rPr>
                        <a:t>El hijyeni sağlanır.</a:t>
                      </a:r>
                    </a:p>
                  </a:txBody>
                  <a:tcPr marL="76096" marR="76096" marT="0" marB="0"/>
                </a:tc>
                <a:tc>
                  <a:txBody>
                    <a:bodyPr/>
                    <a:lstStyle/>
                    <a:p>
                      <a:pPr>
                        <a:lnSpc>
                          <a:spcPct val="107000"/>
                        </a:lnSpc>
                        <a:spcAft>
                          <a:spcPts val="0"/>
                        </a:spcAft>
                      </a:pPr>
                      <a:r>
                        <a:rPr lang="tr-TR" sz="1400" dirty="0">
                          <a:latin typeface="Times New Roman" pitchFamily="18" charset="0"/>
                          <a:ea typeface="Calibri"/>
                          <a:cs typeface="Times New Roman" pitchFamily="18" charset="0"/>
                        </a:rPr>
                        <a:t>Mikroorganizmaların yayılımını önler.</a:t>
                      </a:r>
                    </a:p>
                  </a:txBody>
                  <a:tcPr marL="76096" marR="76096" marT="0" marB="0"/>
                </a:tc>
              </a:tr>
              <a:tr h="370840">
                <a:tc>
                  <a:txBody>
                    <a:bodyPr/>
                    <a:lstStyle/>
                    <a:p>
                      <a:pPr algn="just">
                        <a:lnSpc>
                          <a:spcPct val="115000"/>
                        </a:lnSpc>
                        <a:spcAft>
                          <a:spcPts val="0"/>
                        </a:spcAft>
                      </a:pPr>
                      <a:r>
                        <a:rPr lang="tr-TR" sz="1400">
                          <a:latin typeface="Times New Roman" pitchFamily="18" charset="0"/>
                          <a:ea typeface="Calibri"/>
                          <a:cs typeface="Times New Roman" pitchFamily="18" charset="0"/>
                        </a:rPr>
                        <a:t>İlaç tedavi odasında hazırlanır.</a:t>
                      </a:r>
                    </a:p>
                  </a:txBody>
                  <a:tcPr marL="76096" marR="76096" marT="0" marB="0"/>
                </a:tc>
                <a:tc>
                  <a:txBody>
                    <a:bodyPr/>
                    <a:lstStyle/>
                    <a:p>
                      <a:pPr>
                        <a:lnSpc>
                          <a:spcPct val="107000"/>
                        </a:lnSpc>
                        <a:spcAft>
                          <a:spcPts val="0"/>
                        </a:spcAft>
                      </a:pPr>
                      <a:r>
                        <a:rPr lang="tr-TR" sz="1400" dirty="0">
                          <a:latin typeface="Times New Roman" pitchFamily="18" charset="0"/>
                          <a:ea typeface="Calibri"/>
                          <a:cs typeface="Times New Roman" pitchFamily="18" charset="0"/>
                        </a:rPr>
                        <a:t>Bu düzenleme hataları önler ve zaman tasarrufu sağlar.</a:t>
                      </a:r>
                    </a:p>
                  </a:txBody>
                  <a:tcPr marL="76096" marR="76096" marT="0" marB="0"/>
                </a:tc>
              </a:tr>
              <a:tr h="370840">
                <a:tc>
                  <a:txBody>
                    <a:bodyPr/>
                    <a:lstStyle/>
                    <a:p>
                      <a:pPr algn="just">
                        <a:lnSpc>
                          <a:spcPct val="115000"/>
                        </a:lnSpc>
                        <a:spcAft>
                          <a:spcPts val="0"/>
                        </a:spcAft>
                      </a:pPr>
                      <a:r>
                        <a:rPr lang="tr-TR" sz="1400" dirty="0">
                          <a:latin typeface="Times New Roman" pitchFamily="18" charset="0"/>
                          <a:ea typeface="Calibri"/>
                          <a:cs typeface="Times New Roman" pitchFamily="18" charset="0"/>
                        </a:rPr>
                        <a:t>İlaç arabası, dolabı ya da çekmecesi açılır, bilgisayar destekli bir ilaç yönetim sistemi varsa şifre ile giriş yapılır.</a:t>
                      </a:r>
                    </a:p>
                  </a:txBody>
                  <a:tcPr marL="76096" marR="76096" marT="0" marB="0"/>
                </a:tc>
                <a:tc>
                  <a:txBody>
                    <a:bodyPr/>
                    <a:lstStyle/>
                    <a:p>
                      <a:pPr>
                        <a:lnSpc>
                          <a:spcPct val="107000"/>
                        </a:lnSpc>
                        <a:spcAft>
                          <a:spcPts val="0"/>
                        </a:spcAft>
                      </a:pPr>
                      <a:r>
                        <a:rPr lang="tr-TR" sz="1400" dirty="0">
                          <a:latin typeface="Times New Roman" pitchFamily="18" charset="0"/>
                          <a:ea typeface="Calibri"/>
                          <a:cs typeface="Times New Roman" pitchFamily="18" charset="0"/>
                        </a:rPr>
                        <a:t>İlaç arabalarının ya da çekmecelerinin kapalı tutulması hastaya ait ilaçların güvenliğini sağlar.  </a:t>
                      </a:r>
                    </a:p>
                  </a:txBody>
                  <a:tcPr marL="76096" marR="76096" marT="0" marB="0"/>
                </a:tc>
              </a:tr>
              <a:tr h="370840">
                <a:tc>
                  <a:txBody>
                    <a:bodyPr/>
                    <a:lstStyle/>
                    <a:p>
                      <a:pPr algn="just">
                        <a:lnSpc>
                          <a:spcPct val="115000"/>
                        </a:lnSpc>
                        <a:spcAft>
                          <a:spcPts val="0"/>
                        </a:spcAft>
                      </a:pPr>
                      <a:r>
                        <a:rPr lang="tr-TR" sz="1400" dirty="0">
                          <a:latin typeface="Times New Roman"/>
                          <a:ea typeface="Calibri"/>
                          <a:cs typeface="Times New Roman"/>
                        </a:rPr>
                        <a:t>Her seferinde tek bir hastanın ilacı hazırlanır.</a:t>
                      </a:r>
                      <a:endParaRPr lang="tr-TR" sz="1400" dirty="0">
                        <a:latin typeface="Calibri"/>
                        <a:ea typeface="Calibri"/>
                        <a:cs typeface="Times New Roman"/>
                      </a:endParaRPr>
                    </a:p>
                  </a:txBody>
                  <a:tcPr marL="76096" marR="76096" marT="0" marB="0"/>
                </a:tc>
                <a:tc>
                  <a:txBody>
                    <a:bodyPr/>
                    <a:lstStyle/>
                    <a:p>
                      <a:pPr>
                        <a:lnSpc>
                          <a:spcPct val="107000"/>
                        </a:lnSpc>
                        <a:spcAft>
                          <a:spcPts val="0"/>
                        </a:spcAft>
                      </a:pPr>
                      <a:r>
                        <a:rPr lang="tr-TR" sz="1400" dirty="0">
                          <a:latin typeface="Times New Roman"/>
                          <a:ea typeface="Calibri"/>
                          <a:cs typeface="Times New Roman"/>
                        </a:rPr>
                        <a:t>Hataları önler.</a:t>
                      </a:r>
                      <a:endParaRPr lang="tr-TR" sz="1400" dirty="0">
                        <a:latin typeface="Calibri"/>
                        <a:ea typeface="Calibri"/>
                        <a:cs typeface="Times New Roman"/>
                      </a:endParaRPr>
                    </a:p>
                  </a:txBody>
                  <a:tcPr marL="76096" marR="76096" marT="0" marB="0"/>
                </a:tc>
              </a:tr>
            </a:tbl>
          </a:graphicData>
        </a:graphic>
      </p:graphicFrame>
    </p:spTree>
    <p:extLst>
      <p:ext uri="{BB962C8B-B14F-4D97-AF65-F5344CB8AC3E}">
        <p14:creationId xmlns="" xmlns:p14="http://schemas.microsoft.com/office/powerpoint/2010/main" val="365967430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1520" y="274638"/>
            <a:ext cx="8568952" cy="1143000"/>
          </a:xfrm>
        </p:spPr>
        <p:txBody>
          <a:bodyPr>
            <a:normAutofit/>
          </a:bodyPr>
          <a:lstStyle/>
          <a:p>
            <a:r>
              <a:rPr lang="en-US" altLang="ko-KR" b="1" dirty="0" smtClean="0">
                <a:latin typeface="Times New Roman" pitchFamily="18" charset="0"/>
                <a:cs typeface="Times New Roman" pitchFamily="18" charset="0"/>
              </a:rPr>
              <a:t> </a:t>
            </a:r>
            <a:r>
              <a:rPr lang="tr-TR" altLang="ko-KR" b="1" dirty="0" smtClean="0">
                <a:latin typeface="Times New Roman" pitchFamily="18" charset="0"/>
                <a:cs typeface="Times New Roman" pitchFamily="18" charset="0"/>
              </a:rPr>
              <a:t> Oral İlaç </a:t>
            </a:r>
            <a:r>
              <a:rPr lang="tr-TR" altLang="ko-KR" b="1" dirty="0" smtClean="0">
                <a:latin typeface="Times New Roman" pitchFamily="18" charset="0"/>
                <a:cs typeface="Times New Roman" pitchFamily="18" charset="0"/>
              </a:rPr>
              <a:t>Uygulama Basamakları</a:t>
            </a:r>
            <a:endParaRPr lang="ko-KR" altLang="en-US" b="1" dirty="0">
              <a:latin typeface="Times New Roman" pitchFamily="18" charset="0"/>
              <a:cs typeface="Times New Roman" pitchFamily="18" charset="0"/>
            </a:endParaRPr>
          </a:p>
        </p:txBody>
      </p:sp>
      <p:graphicFrame>
        <p:nvGraphicFramePr>
          <p:cNvPr id="7" name="6 İçerik Yer Tutucusu"/>
          <p:cNvGraphicFramePr>
            <a:graphicFrameLocks noGrp="1"/>
          </p:cNvGraphicFramePr>
          <p:nvPr>
            <p:ph idx="1"/>
          </p:nvPr>
        </p:nvGraphicFramePr>
        <p:xfrm>
          <a:off x="457200" y="1484784"/>
          <a:ext cx="8228678" cy="4824536"/>
        </p:xfrm>
        <a:graphic>
          <a:graphicData uri="http://schemas.openxmlformats.org/drawingml/2006/table">
            <a:tbl>
              <a:tblPr firstRow="1" bandRow="1">
                <a:tableStyleId>{5940675A-B579-460E-94D1-54222C63F5DA}</a:tableStyleId>
              </a:tblPr>
              <a:tblGrid>
                <a:gridCol w="4114339"/>
                <a:gridCol w="4114339"/>
              </a:tblGrid>
              <a:tr h="411919">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marL="102937" marR="102937"/>
                </a:tc>
                <a:tc>
                  <a:txBody>
                    <a:bodyPr/>
                    <a:lstStyle/>
                    <a:p>
                      <a:pPr algn="ctr"/>
                      <a:r>
                        <a:rPr lang="tr-TR" sz="1400" b="1" dirty="0" smtClean="0">
                          <a:latin typeface="Times New Roman" pitchFamily="18" charset="0"/>
                          <a:cs typeface="Times New Roman" pitchFamily="18" charset="0"/>
                        </a:rPr>
                        <a:t>Gerekçe </a:t>
                      </a:r>
                      <a:endParaRPr lang="tr-TR" sz="1400" b="1" dirty="0">
                        <a:latin typeface="Times New Roman" pitchFamily="18" charset="0"/>
                        <a:cs typeface="Times New Roman" pitchFamily="18" charset="0"/>
                      </a:endParaRPr>
                    </a:p>
                  </a:txBody>
                  <a:tcPr marL="102937" marR="102937"/>
                </a:tc>
              </a:tr>
              <a:tr h="467218">
                <a:tc>
                  <a:txBody>
                    <a:bodyPr/>
                    <a:lstStyle/>
                    <a:p>
                      <a:pPr algn="just">
                        <a:lnSpc>
                          <a:spcPct val="115000"/>
                        </a:lnSpc>
                        <a:spcAft>
                          <a:spcPts val="0"/>
                        </a:spcAft>
                      </a:pPr>
                      <a:r>
                        <a:rPr lang="tr-TR" sz="1200" dirty="0">
                          <a:latin typeface="Times New Roman"/>
                          <a:ea typeface="Calibri"/>
                          <a:cs typeface="Times New Roman"/>
                        </a:rPr>
                        <a:t>Hasta ilaç istemi kontrol edilir, uygun ilaçlar hasta ilaç çekmecesinden ya da birim doz dolabından alınır.</a:t>
                      </a:r>
                      <a:endParaRPr lang="tr-TR" sz="1200" dirty="0">
                        <a:latin typeface="Calibri"/>
                        <a:ea typeface="Calibri"/>
                        <a:cs typeface="Times New Roman"/>
                      </a:endParaRPr>
                    </a:p>
                  </a:txBody>
                  <a:tcPr marL="77203" marR="77203" marT="0" marB="0"/>
                </a:tc>
                <a:tc>
                  <a:txBody>
                    <a:bodyPr/>
                    <a:lstStyle/>
                    <a:p>
                      <a:pPr>
                        <a:lnSpc>
                          <a:spcPct val="107000"/>
                        </a:lnSpc>
                        <a:spcAft>
                          <a:spcPts val="0"/>
                        </a:spcAft>
                      </a:pPr>
                      <a:r>
                        <a:rPr lang="tr-TR" sz="1200">
                          <a:latin typeface="Times New Roman"/>
                          <a:ea typeface="Calibri"/>
                          <a:cs typeface="Times New Roman"/>
                        </a:rPr>
                        <a:t>İlaç uygulamasında ilacın kontrol edildiği ilk adımdır.</a:t>
                      </a:r>
                      <a:endParaRPr lang="tr-TR" sz="1200">
                        <a:latin typeface="Calibri"/>
                        <a:ea typeface="Calibri"/>
                        <a:cs typeface="Times New Roman"/>
                      </a:endParaRPr>
                    </a:p>
                  </a:txBody>
                  <a:tcPr marL="77203" marR="77203" marT="0" marB="0"/>
                </a:tc>
              </a:tr>
              <a:tr h="467218">
                <a:tc>
                  <a:txBody>
                    <a:bodyPr/>
                    <a:lstStyle/>
                    <a:p>
                      <a:pPr algn="just">
                        <a:lnSpc>
                          <a:spcPct val="115000"/>
                        </a:lnSpc>
                        <a:spcAft>
                          <a:spcPts val="0"/>
                        </a:spcAft>
                      </a:pPr>
                      <a:r>
                        <a:rPr lang="tr-TR" sz="1200" dirty="0">
                          <a:latin typeface="Times New Roman"/>
                          <a:ea typeface="Calibri"/>
                          <a:cs typeface="Times New Roman"/>
                        </a:rPr>
                        <a:t>İlaç ile doktor istemindeki ilaç kontrol edilir, ilacın son kullanma tarihine bakılır, gerekli ise tekrar doz hesabı yapılır.</a:t>
                      </a:r>
                      <a:endParaRPr lang="tr-TR" sz="1200" dirty="0">
                        <a:latin typeface="Calibri"/>
                        <a:ea typeface="Calibri"/>
                        <a:cs typeface="Times New Roman"/>
                      </a:endParaRPr>
                    </a:p>
                  </a:txBody>
                  <a:tcPr marL="77203" marR="77203" marT="0" marB="0"/>
                </a:tc>
                <a:tc>
                  <a:txBody>
                    <a:bodyPr/>
                    <a:lstStyle/>
                    <a:p>
                      <a:pPr>
                        <a:lnSpc>
                          <a:spcPct val="107000"/>
                        </a:lnSpc>
                        <a:spcAft>
                          <a:spcPts val="0"/>
                        </a:spcAft>
                      </a:pPr>
                      <a:r>
                        <a:rPr lang="tr-TR" sz="1200" dirty="0">
                          <a:latin typeface="Times New Roman"/>
                          <a:ea typeface="Calibri"/>
                          <a:cs typeface="Times New Roman"/>
                        </a:rPr>
                        <a:t>İlaç uygulamasında ilacın kontrol edildiği ikinci adımdır. Gerekli ise ikinci bir hemşire ilaç hesaplaması yapabilir.</a:t>
                      </a:r>
                      <a:endParaRPr lang="tr-TR" sz="1200" dirty="0">
                        <a:latin typeface="Calibri"/>
                        <a:ea typeface="Calibri"/>
                        <a:cs typeface="Times New Roman"/>
                      </a:endParaRPr>
                    </a:p>
                  </a:txBody>
                  <a:tcPr marL="77203" marR="77203" marT="0" marB="0"/>
                </a:tc>
              </a:tr>
              <a:tr h="3478181">
                <a:tc>
                  <a:txBody>
                    <a:bodyPr/>
                    <a:lstStyle/>
                    <a:p>
                      <a:pPr>
                        <a:lnSpc>
                          <a:spcPct val="107000"/>
                        </a:lnSpc>
                        <a:spcAft>
                          <a:spcPts val="0"/>
                        </a:spcAft>
                      </a:pPr>
                      <a:r>
                        <a:rPr lang="tr-TR" sz="1200">
                          <a:latin typeface="Times New Roman"/>
                          <a:ea typeface="Calibri"/>
                          <a:cs typeface="Times New Roman"/>
                        </a:rPr>
                        <a:t>İstem yapılan ilaç hazırlanır:</a:t>
                      </a:r>
                      <a:endParaRPr lang="tr-TR" sz="1200">
                        <a:latin typeface="Calibri"/>
                        <a:ea typeface="Calibri"/>
                        <a:cs typeface="Times New Roman"/>
                      </a:endParaRPr>
                    </a:p>
                    <a:p>
                      <a:pPr marL="342900" lvl="0" indent="-342900">
                        <a:lnSpc>
                          <a:spcPct val="107000"/>
                        </a:lnSpc>
                        <a:spcAft>
                          <a:spcPts val="0"/>
                        </a:spcAft>
                        <a:buFont typeface="+mj-lt"/>
                        <a:buAutoNum type="alphaLcParenR"/>
                      </a:pPr>
                      <a:r>
                        <a:rPr lang="tr-TR" sz="1200" i="1">
                          <a:latin typeface="Times New Roman"/>
                          <a:ea typeface="Calibri"/>
                          <a:cs typeface="Times New Roman"/>
                        </a:rPr>
                        <a:t>Birim doz paketler: </a:t>
                      </a:r>
                      <a:r>
                        <a:rPr lang="tr-TR" sz="1200">
                          <a:latin typeface="Times New Roman"/>
                          <a:ea typeface="Calibri"/>
                          <a:cs typeface="Times New Roman"/>
                        </a:rPr>
                        <a:t>Birim doz halinde hazırlanmış ilaç paketi ilaç kadehine koyulur. İlaç hasta başına gidene kadar paketten çıkarılmaz. Narkotik ilaçlar ya da özel ilaçlar ayrı ilaç kadehine hazırlanır. </a:t>
                      </a:r>
                      <a:endParaRPr lang="tr-TR" sz="1200">
                        <a:latin typeface="Calibri"/>
                        <a:ea typeface="Calibri"/>
                        <a:cs typeface="Times New Roman"/>
                      </a:endParaRPr>
                    </a:p>
                    <a:p>
                      <a:pPr marL="342900" lvl="0" indent="-342900">
                        <a:lnSpc>
                          <a:spcPct val="107000"/>
                        </a:lnSpc>
                        <a:spcAft>
                          <a:spcPts val="0"/>
                        </a:spcAft>
                        <a:buFont typeface="+mj-lt"/>
                        <a:buAutoNum type="alphaLcParenR"/>
                      </a:pPr>
                      <a:r>
                        <a:rPr lang="tr-TR" sz="1200" i="1">
                          <a:latin typeface="Times New Roman"/>
                          <a:ea typeface="Calibri"/>
                          <a:cs typeface="Times New Roman"/>
                        </a:rPr>
                        <a:t>Çoklu doz kapları: </a:t>
                      </a:r>
                      <a:r>
                        <a:rPr lang="tr-TR" sz="1200">
                          <a:latin typeface="Times New Roman"/>
                          <a:ea typeface="Calibri"/>
                          <a:cs typeface="Times New Roman"/>
                        </a:rPr>
                        <a:t>birimde yer alan ilaç şişelerinden tablet ya da kapsül formda ilaç alınırken, istem yapılan sayıdaki tablet/kapsül ileç kadehine el değmeden koyulur. Tablet formdaki ilaçlarda gerekli ise doz ayarlaması için sadece üzerinde kırabileceğini işaret eden çizgi olanlar kırılır. Tablet/kapsül formdaki ilaçlara el ile temas edilmez.</a:t>
                      </a:r>
                      <a:endParaRPr lang="tr-TR" sz="1200">
                        <a:latin typeface="Calibri"/>
                        <a:ea typeface="Calibri"/>
                        <a:cs typeface="Times New Roman"/>
                      </a:endParaRPr>
                    </a:p>
                    <a:p>
                      <a:pPr marL="342900" lvl="0" indent="-342900">
                        <a:lnSpc>
                          <a:spcPct val="107000"/>
                        </a:lnSpc>
                        <a:spcAft>
                          <a:spcPts val="0"/>
                        </a:spcAft>
                        <a:buFont typeface="+mj-lt"/>
                        <a:buAutoNum type="alphaLcParenR"/>
                      </a:pPr>
                      <a:r>
                        <a:rPr lang="tr-TR" sz="1200" i="1">
                          <a:latin typeface="Times New Roman"/>
                          <a:ea typeface="Calibri"/>
                          <a:cs typeface="Times New Roman"/>
                        </a:rPr>
                        <a:t>Çoklu doz şişelerindeki sıvılar: </a:t>
                      </a:r>
                      <a:r>
                        <a:rPr lang="tr-TR" sz="1200">
                          <a:latin typeface="Times New Roman"/>
                          <a:ea typeface="Calibri"/>
                          <a:cs typeface="Times New Roman"/>
                        </a:rPr>
                        <a:t>Sıvı formdaki ilaçlar hazırlanırken ilaç şişesi etiketi ön yüzünde olacak şekilde tutulur. İlacın içine aktarılacağı ölçü ilaç kadehi düz bir zemine yerleştirilir. Şişeden ilaç kadehe aktarılır ve miktar okunur. İlaç şişesi yerine konmadan havlu ile kurulanır.</a:t>
                      </a:r>
                      <a:r>
                        <a:rPr lang="tr-TR" sz="1200" i="1">
                          <a:latin typeface="Times New Roman"/>
                          <a:ea typeface="Calibri"/>
                          <a:cs typeface="Times New Roman"/>
                        </a:rPr>
                        <a:t> </a:t>
                      </a:r>
                      <a:endParaRPr lang="tr-TR" sz="1200">
                        <a:latin typeface="Calibri"/>
                        <a:ea typeface="Calibri"/>
                        <a:cs typeface="Times New Roman"/>
                      </a:endParaRPr>
                    </a:p>
                  </a:txBody>
                  <a:tcPr marL="77203" marR="77203" marT="0" marB="0"/>
                </a:tc>
                <a:tc>
                  <a:txBody>
                    <a:bodyPr/>
                    <a:lstStyle/>
                    <a:p>
                      <a:pPr>
                        <a:lnSpc>
                          <a:spcPct val="107000"/>
                        </a:lnSpc>
                        <a:spcAft>
                          <a:spcPts val="0"/>
                        </a:spcAft>
                      </a:pPr>
                      <a:endParaRPr lang="tr-TR" sz="1200" dirty="0">
                        <a:latin typeface="Times New Roman"/>
                        <a:ea typeface="Calibri"/>
                        <a:cs typeface="Times New Roman"/>
                      </a:endParaRPr>
                    </a:p>
                    <a:p>
                      <a:pPr>
                        <a:lnSpc>
                          <a:spcPct val="107000"/>
                        </a:lnSpc>
                        <a:spcAft>
                          <a:spcPts val="0"/>
                        </a:spcAft>
                      </a:pPr>
                      <a:r>
                        <a:rPr lang="tr-TR" sz="1200" dirty="0">
                          <a:latin typeface="Times New Roman"/>
                          <a:ea typeface="Calibri"/>
                          <a:cs typeface="Times New Roman"/>
                        </a:rPr>
                        <a:t>Birim doz olarak hazırlanmış paketlerde, paketin üzerinde ilaca dair bilgilerin yer aldığı etiket bulunduğu için ilacın dış kılıfı çıkarılmaz. </a:t>
                      </a:r>
                      <a:endParaRPr lang="tr-TR" sz="1200" dirty="0">
                        <a:latin typeface="Calibri"/>
                        <a:ea typeface="Calibri"/>
                        <a:cs typeface="Times New Roman"/>
                      </a:endParaRPr>
                    </a:p>
                    <a:p>
                      <a:pPr>
                        <a:lnSpc>
                          <a:spcPct val="107000"/>
                        </a:lnSpc>
                        <a:spcAft>
                          <a:spcPts val="0"/>
                        </a:spcAft>
                      </a:pPr>
                      <a:endParaRPr lang="tr-TR" sz="1200" dirty="0" smtClean="0">
                        <a:latin typeface="Times New Roman"/>
                        <a:ea typeface="Calibri"/>
                        <a:cs typeface="Times New Roman"/>
                      </a:endParaRPr>
                    </a:p>
                    <a:p>
                      <a:pPr>
                        <a:lnSpc>
                          <a:spcPct val="107000"/>
                        </a:lnSpc>
                        <a:spcAft>
                          <a:spcPts val="0"/>
                        </a:spcAft>
                      </a:pPr>
                      <a:r>
                        <a:rPr lang="tr-TR" sz="1200" dirty="0" smtClean="0">
                          <a:latin typeface="Times New Roman"/>
                          <a:ea typeface="Calibri"/>
                          <a:cs typeface="Times New Roman"/>
                        </a:rPr>
                        <a:t>İlaç </a:t>
                      </a:r>
                      <a:r>
                        <a:rPr lang="tr-TR" sz="1200" dirty="0">
                          <a:latin typeface="Times New Roman"/>
                          <a:ea typeface="Calibri"/>
                          <a:cs typeface="Times New Roman"/>
                        </a:rPr>
                        <a:t>şişelerinden el değmeden ilaçların kadehe alınması, fazla ilacın alınması halinde ilacın tekrar şişeye alınmasına fırsat verir. </a:t>
                      </a:r>
                      <a:endParaRPr lang="tr-TR" sz="1200" dirty="0">
                        <a:latin typeface="Calibri"/>
                        <a:ea typeface="Calibri"/>
                        <a:cs typeface="Times New Roman"/>
                      </a:endParaRPr>
                    </a:p>
                    <a:p>
                      <a:pPr>
                        <a:lnSpc>
                          <a:spcPct val="107000"/>
                        </a:lnSpc>
                        <a:spcAft>
                          <a:spcPts val="0"/>
                        </a:spcAft>
                      </a:pPr>
                      <a:endParaRPr lang="tr-TR" sz="1200" dirty="0" smtClean="0">
                        <a:latin typeface="Times New Roman"/>
                        <a:ea typeface="Calibri"/>
                        <a:cs typeface="Times New Roman"/>
                      </a:endParaRPr>
                    </a:p>
                    <a:p>
                      <a:pPr>
                        <a:lnSpc>
                          <a:spcPct val="107000"/>
                        </a:lnSpc>
                        <a:spcAft>
                          <a:spcPts val="0"/>
                        </a:spcAft>
                      </a:pPr>
                      <a:endParaRPr lang="tr-TR" sz="1200" dirty="0" smtClean="0">
                        <a:latin typeface="Times New Roman"/>
                        <a:ea typeface="Calibri"/>
                        <a:cs typeface="Times New Roman"/>
                      </a:endParaRPr>
                    </a:p>
                    <a:p>
                      <a:pPr>
                        <a:lnSpc>
                          <a:spcPct val="107000"/>
                        </a:lnSpc>
                        <a:spcAft>
                          <a:spcPts val="0"/>
                        </a:spcAft>
                      </a:pPr>
                      <a:endParaRPr lang="tr-TR" sz="1200" dirty="0" smtClean="0">
                        <a:latin typeface="Times New Roman"/>
                        <a:ea typeface="Calibri"/>
                        <a:cs typeface="Times New Roman"/>
                      </a:endParaRPr>
                    </a:p>
                    <a:p>
                      <a:pPr>
                        <a:lnSpc>
                          <a:spcPct val="107000"/>
                        </a:lnSpc>
                        <a:spcAft>
                          <a:spcPts val="0"/>
                        </a:spcAft>
                      </a:pPr>
                      <a:endParaRPr lang="tr-TR" sz="1200" dirty="0" smtClean="0">
                        <a:latin typeface="Times New Roman"/>
                        <a:ea typeface="Calibri"/>
                        <a:cs typeface="Times New Roman"/>
                      </a:endParaRPr>
                    </a:p>
                    <a:p>
                      <a:pPr>
                        <a:lnSpc>
                          <a:spcPct val="107000"/>
                        </a:lnSpc>
                        <a:spcAft>
                          <a:spcPts val="0"/>
                        </a:spcAft>
                      </a:pPr>
                      <a:r>
                        <a:rPr lang="tr-TR" sz="1200" dirty="0" smtClean="0">
                          <a:latin typeface="Times New Roman"/>
                          <a:ea typeface="Calibri"/>
                          <a:cs typeface="Times New Roman"/>
                        </a:rPr>
                        <a:t>Üzerinde </a:t>
                      </a:r>
                      <a:r>
                        <a:rPr lang="tr-TR" sz="1200" dirty="0">
                          <a:latin typeface="Times New Roman"/>
                          <a:ea typeface="Calibri"/>
                          <a:cs typeface="Times New Roman"/>
                        </a:rPr>
                        <a:t>ölçeği bulunan sıvı formdaki ilaçların kullanılması doğru doz hesabı için gereklidir. </a:t>
                      </a:r>
                      <a:endParaRPr lang="tr-TR" sz="1200" dirty="0">
                        <a:latin typeface="Calibri"/>
                        <a:ea typeface="Calibri"/>
                        <a:cs typeface="Times New Roman"/>
                      </a:endParaRPr>
                    </a:p>
                  </a:txBody>
                  <a:tcPr marL="77203" marR="77203" marT="0" marB="0"/>
                </a:tc>
              </a:tr>
            </a:tbl>
          </a:graphicData>
        </a:graphic>
      </p:graphicFrame>
    </p:spTree>
    <p:extLst>
      <p:ext uri="{BB962C8B-B14F-4D97-AF65-F5344CB8AC3E}">
        <p14:creationId xmlns="" xmlns:p14="http://schemas.microsoft.com/office/powerpoint/2010/main" val="365967430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3528" y="274638"/>
            <a:ext cx="8496944" cy="1143000"/>
          </a:xfrm>
        </p:spPr>
        <p:txBody>
          <a:bodyPr>
            <a:normAutofit/>
          </a:bodyPr>
          <a:lstStyle/>
          <a:p>
            <a:r>
              <a:rPr lang="en-US" altLang="ko-KR" b="1" dirty="0" smtClean="0">
                <a:latin typeface="Times New Roman" pitchFamily="18" charset="0"/>
                <a:cs typeface="Times New Roman" pitchFamily="18" charset="0"/>
              </a:rPr>
              <a:t> </a:t>
            </a:r>
            <a:r>
              <a:rPr lang="tr-TR" altLang="ko-KR" b="1" dirty="0" smtClean="0">
                <a:latin typeface="Times New Roman" pitchFamily="18" charset="0"/>
                <a:cs typeface="Times New Roman" pitchFamily="18" charset="0"/>
              </a:rPr>
              <a:t> Oral İlaç </a:t>
            </a:r>
            <a:r>
              <a:rPr lang="tr-TR" altLang="ko-KR" b="1" dirty="0" smtClean="0">
                <a:latin typeface="Times New Roman" pitchFamily="18" charset="0"/>
                <a:cs typeface="Times New Roman" pitchFamily="18" charset="0"/>
              </a:rPr>
              <a:t>Uygulama Basamakları</a:t>
            </a:r>
            <a:endParaRPr lang="ko-KR" altLang="en-US" b="1" dirty="0">
              <a:latin typeface="Times New Roman" pitchFamily="18" charset="0"/>
              <a:cs typeface="Times New Roman" pitchFamily="18" charset="0"/>
            </a:endParaRPr>
          </a:p>
        </p:txBody>
      </p:sp>
      <p:graphicFrame>
        <p:nvGraphicFramePr>
          <p:cNvPr id="7" name="6 İçerik Yer Tutucusu"/>
          <p:cNvGraphicFramePr>
            <a:graphicFrameLocks noGrp="1"/>
          </p:cNvGraphicFramePr>
          <p:nvPr>
            <p:ph idx="1"/>
          </p:nvPr>
        </p:nvGraphicFramePr>
        <p:xfrm>
          <a:off x="457200" y="1340769"/>
          <a:ext cx="8229626" cy="5338479"/>
        </p:xfrm>
        <a:graphic>
          <a:graphicData uri="http://schemas.openxmlformats.org/drawingml/2006/table">
            <a:tbl>
              <a:tblPr firstRow="1" bandRow="1">
                <a:tableStyleId>{5940675A-B579-460E-94D1-54222C63F5DA}</a:tableStyleId>
              </a:tblPr>
              <a:tblGrid>
                <a:gridCol w="4114813"/>
                <a:gridCol w="4114813"/>
              </a:tblGrid>
              <a:tr h="389782">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marL="101461" marR="101461"/>
                </a:tc>
                <a:tc>
                  <a:txBody>
                    <a:bodyPr/>
                    <a:lstStyle/>
                    <a:p>
                      <a:pPr algn="ctr"/>
                      <a:r>
                        <a:rPr lang="tr-TR" sz="1400" b="1" dirty="0" smtClean="0">
                          <a:latin typeface="Times New Roman" pitchFamily="18" charset="0"/>
                          <a:cs typeface="Times New Roman" pitchFamily="18" charset="0"/>
                        </a:rPr>
                        <a:t>Gerekçe </a:t>
                      </a:r>
                      <a:endParaRPr lang="tr-TR" sz="1400" b="1" dirty="0">
                        <a:latin typeface="Times New Roman" pitchFamily="18" charset="0"/>
                        <a:cs typeface="Times New Roman" pitchFamily="18" charset="0"/>
                      </a:endParaRPr>
                    </a:p>
                  </a:txBody>
                  <a:tcPr marL="101461" marR="101461"/>
                </a:tc>
              </a:tr>
              <a:tr h="1439657">
                <a:tc>
                  <a:txBody>
                    <a:bodyPr/>
                    <a:lstStyle/>
                    <a:p>
                      <a:pPr>
                        <a:lnSpc>
                          <a:spcPct val="107000"/>
                        </a:lnSpc>
                        <a:spcAft>
                          <a:spcPts val="0"/>
                        </a:spcAft>
                      </a:pPr>
                      <a:r>
                        <a:rPr lang="tr-TR" sz="1400" dirty="0">
                          <a:latin typeface="Times New Roman"/>
                          <a:ea typeface="Calibri"/>
                          <a:cs typeface="Times New Roman"/>
                        </a:rPr>
                        <a:t>Bir hastaya ait tüm ilaçların hazırlanması bittikten sonra, doktor istemi ile hazırlanan ilaçlar tekrar karşılaştırılır, tedavi odasından ayrılmadan önce ilaç dolabı/arabası kilitlenir.</a:t>
                      </a:r>
                      <a:endParaRPr lang="tr-TR" sz="1400" dirty="0">
                        <a:latin typeface="Calibri"/>
                        <a:ea typeface="Calibri"/>
                        <a:cs typeface="Times New Roman"/>
                      </a:endParaRPr>
                    </a:p>
                  </a:txBody>
                  <a:tcPr marL="76096" marR="76096" marT="0" marB="0"/>
                </a:tc>
                <a:tc>
                  <a:txBody>
                    <a:bodyPr/>
                    <a:lstStyle/>
                    <a:p>
                      <a:pPr>
                        <a:lnSpc>
                          <a:spcPct val="107000"/>
                        </a:lnSpc>
                        <a:spcAft>
                          <a:spcPts val="0"/>
                        </a:spcAft>
                      </a:pPr>
                      <a:r>
                        <a:rPr lang="tr-TR" sz="1400">
                          <a:latin typeface="Times New Roman"/>
                          <a:ea typeface="Calibri"/>
                          <a:cs typeface="Times New Roman"/>
                        </a:rPr>
                        <a:t>Bu basamak ilacın doğru olarak uygulandığının kontrol edildiği üçüncü kontrol aşamasıdır. İlaç dolabı/arabasının kilitlenmesi hastanın ilaçlarının güvenliğini sağlar. Bazı kurumlarda üçüncü kontrol adımının hasta odasında, ilaç hastaya uygulanmadan hemen önce uygulandığı da görülmektedir. </a:t>
                      </a:r>
                      <a:endParaRPr lang="tr-TR" sz="1400">
                        <a:latin typeface="Calibri"/>
                        <a:ea typeface="Calibri"/>
                        <a:cs typeface="Times New Roman"/>
                      </a:endParaRPr>
                    </a:p>
                  </a:txBody>
                  <a:tcPr marL="76096" marR="76096" marT="0" marB="0"/>
                </a:tc>
              </a:tr>
              <a:tr h="719829">
                <a:tc>
                  <a:txBody>
                    <a:bodyPr/>
                    <a:lstStyle/>
                    <a:p>
                      <a:pPr>
                        <a:lnSpc>
                          <a:spcPct val="107000"/>
                        </a:lnSpc>
                        <a:spcAft>
                          <a:spcPts val="0"/>
                        </a:spcAft>
                      </a:pPr>
                      <a:r>
                        <a:rPr lang="tr-TR" sz="1400">
                          <a:latin typeface="Times New Roman"/>
                          <a:ea typeface="Calibri"/>
                          <a:cs typeface="Times New Roman"/>
                        </a:rPr>
                        <a:t>Hazırlanan ilaçlar hasta odasına götürülür, tepsi görme alanında olacak şekilde odanın içerisine yerleştirilir.</a:t>
                      </a:r>
                      <a:endParaRPr lang="tr-TR" sz="1400">
                        <a:latin typeface="Calibri"/>
                        <a:ea typeface="Calibri"/>
                        <a:cs typeface="Times New Roman"/>
                      </a:endParaRPr>
                    </a:p>
                  </a:txBody>
                  <a:tcPr marL="76096" marR="76096" marT="0" marB="0"/>
                </a:tc>
                <a:tc>
                  <a:txBody>
                    <a:bodyPr/>
                    <a:lstStyle/>
                    <a:p>
                      <a:pPr>
                        <a:lnSpc>
                          <a:spcPct val="107000"/>
                        </a:lnSpc>
                        <a:spcAft>
                          <a:spcPts val="0"/>
                        </a:spcAft>
                      </a:pPr>
                      <a:r>
                        <a:rPr lang="tr-TR" sz="1400">
                          <a:latin typeface="Times New Roman"/>
                          <a:ea typeface="Calibri"/>
                          <a:cs typeface="Times New Roman"/>
                        </a:rPr>
                        <a:t>İlaçların dikkatlice taşınması ve yakından gözlenmesi olası kazaları ve ilaç tedavisini değiştirmeye yönelik yapılabilecek kasıtlı girişimleri önler. </a:t>
                      </a:r>
                      <a:endParaRPr lang="tr-TR" sz="1400">
                        <a:latin typeface="Calibri"/>
                        <a:ea typeface="Calibri"/>
                        <a:cs typeface="Times New Roman"/>
                      </a:endParaRPr>
                    </a:p>
                  </a:txBody>
                  <a:tcPr marL="76096" marR="76096" marT="0" marB="0"/>
                </a:tc>
              </a:tr>
              <a:tr h="389782">
                <a:tc>
                  <a:txBody>
                    <a:bodyPr/>
                    <a:lstStyle/>
                    <a:p>
                      <a:pPr>
                        <a:lnSpc>
                          <a:spcPct val="107000"/>
                        </a:lnSpc>
                        <a:spcAft>
                          <a:spcPts val="0"/>
                        </a:spcAft>
                      </a:pPr>
                      <a:r>
                        <a:rPr lang="tr-TR" sz="1400">
                          <a:latin typeface="Times New Roman"/>
                          <a:ea typeface="Calibri"/>
                          <a:cs typeface="Times New Roman"/>
                        </a:rPr>
                        <a:t>El hijyeni sağlanır, eldiven giyilir.</a:t>
                      </a:r>
                      <a:endParaRPr lang="tr-TR" sz="1400">
                        <a:latin typeface="Calibri"/>
                        <a:ea typeface="Calibri"/>
                        <a:cs typeface="Times New Roman"/>
                      </a:endParaRPr>
                    </a:p>
                  </a:txBody>
                  <a:tcPr marL="76096" marR="76096" marT="0" marB="0"/>
                </a:tc>
                <a:tc>
                  <a:txBody>
                    <a:bodyPr/>
                    <a:lstStyle/>
                    <a:p>
                      <a:pPr>
                        <a:lnSpc>
                          <a:spcPct val="107000"/>
                        </a:lnSpc>
                        <a:spcAft>
                          <a:spcPts val="0"/>
                        </a:spcAft>
                      </a:pPr>
                      <a:r>
                        <a:rPr lang="tr-TR" sz="1400">
                          <a:latin typeface="Times New Roman"/>
                          <a:ea typeface="Calibri"/>
                          <a:cs typeface="Times New Roman"/>
                        </a:rPr>
                        <a:t>Mikroorganizmaların yayılımını önler.</a:t>
                      </a:r>
                      <a:endParaRPr lang="tr-TR" sz="1400">
                        <a:latin typeface="Calibri"/>
                        <a:ea typeface="Calibri"/>
                        <a:cs typeface="Times New Roman"/>
                      </a:endParaRPr>
                    </a:p>
                  </a:txBody>
                  <a:tcPr marL="76096" marR="76096" marT="0" marB="0"/>
                </a:tc>
              </a:tr>
              <a:tr h="2399429">
                <a:tc>
                  <a:txBody>
                    <a:bodyPr/>
                    <a:lstStyle/>
                    <a:p>
                      <a:pPr>
                        <a:lnSpc>
                          <a:spcPct val="107000"/>
                        </a:lnSpc>
                        <a:spcAft>
                          <a:spcPts val="0"/>
                        </a:spcAft>
                      </a:pPr>
                      <a:r>
                        <a:rPr lang="tr-TR" sz="1400">
                          <a:latin typeface="Times New Roman"/>
                          <a:ea typeface="Calibri"/>
                          <a:cs typeface="Times New Roman"/>
                        </a:rPr>
                        <a:t>Hastanın kimliği doğrulanır, genellikle iki belirteç kullanılmalıdır. İstem yapılan ilaç ve hasta kayıtları karşılaştırılır. Hasta kimliği aşağıdaki şekillerde doğrulanır: </a:t>
                      </a:r>
                      <a:endParaRPr lang="tr-TR" sz="1400">
                        <a:latin typeface="Calibri"/>
                        <a:ea typeface="Calibri"/>
                        <a:cs typeface="Times New Roman"/>
                      </a:endParaRPr>
                    </a:p>
                    <a:p>
                      <a:pPr>
                        <a:lnSpc>
                          <a:spcPct val="107000"/>
                        </a:lnSpc>
                        <a:spcAft>
                          <a:spcPts val="0"/>
                        </a:spcAft>
                      </a:pPr>
                      <a:r>
                        <a:rPr lang="tr-TR" sz="1400">
                          <a:latin typeface="Times New Roman"/>
                          <a:ea typeface="Calibri"/>
                          <a:cs typeface="Times New Roman"/>
                        </a:rPr>
                        <a:t>a) Hastanın adı soyadı, protokol numarası kol bandından kontrol edilir.</a:t>
                      </a:r>
                      <a:endParaRPr lang="tr-TR" sz="1400">
                        <a:latin typeface="Calibri"/>
                        <a:ea typeface="Calibri"/>
                        <a:cs typeface="Times New Roman"/>
                      </a:endParaRPr>
                    </a:p>
                    <a:p>
                      <a:pPr>
                        <a:lnSpc>
                          <a:spcPct val="107000"/>
                        </a:lnSpc>
                        <a:spcAft>
                          <a:spcPts val="0"/>
                        </a:spcAft>
                      </a:pPr>
                      <a:r>
                        <a:rPr lang="tr-TR" sz="1400">
                          <a:latin typeface="Times New Roman"/>
                          <a:ea typeface="Calibri"/>
                          <a:cs typeface="Times New Roman"/>
                        </a:rPr>
                        <a:t>b) Hastadan adı soyadı, doğum tarihi söylenmesi istenir.</a:t>
                      </a:r>
                      <a:endParaRPr lang="tr-TR" sz="1400">
                        <a:latin typeface="Calibri"/>
                        <a:ea typeface="Calibri"/>
                        <a:cs typeface="Times New Roman"/>
                      </a:endParaRPr>
                    </a:p>
                    <a:p>
                      <a:pPr>
                        <a:lnSpc>
                          <a:spcPct val="107000"/>
                        </a:lnSpc>
                        <a:spcAft>
                          <a:spcPts val="0"/>
                        </a:spcAft>
                      </a:pPr>
                      <a:r>
                        <a:rPr lang="tr-TR" sz="1400">
                          <a:latin typeface="Times New Roman"/>
                          <a:ea typeface="Calibri"/>
                          <a:cs typeface="Times New Roman"/>
                        </a:rPr>
                        <a:t>c) Hasta kendini ifade edemiyor ise, doğrulama için ikinci bir sağlık personelinden yardım istenir.</a:t>
                      </a:r>
                      <a:endParaRPr lang="tr-TR" sz="1400">
                        <a:latin typeface="Calibri"/>
                        <a:ea typeface="Calibri"/>
                        <a:cs typeface="Times New Roman"/>
                      </a:endParaRPr>
                    </a:p>
                  </a:txBody>
                  <a:tcPr marL="76096" marR="76096" marT="0" marB="0"/>
                </a:tc>
                <a:tc>
                  <a:txBody>
                    <a:bodyPr/>
                    <a:lstStyle/>
                    <a:p>
                      <a:pPr>
                        <a:lnSpc>
                          <a:spcPct val="107000"/>
                        </a:lnSpc>
                        <a:spcAft>
                          <a:spcPts val="0"/>
                        </a:spcAft>
                      </a:pPr>
                      <a:r>
                        <a:rPr lang="tr-TR" sz="1400" dirty="0">
                          <a:latin typeface="Times New Roman"/>
                          <a:ea typeface="Calibri"/>
                          <a:cs typeface="Times New Roman"/>
                        </a:rPr>
                        <a:t>Hastanın doğrulanması ilaç hatalarını önler. </a:t>
                      </a:r>
                      <a:endParaRPr lang="tr-TR" sz="1400" dirty="0">
                        <a:latin typeface="Calibri"/>
                        <a:ea typeface="Calibri"/>
                        <a:cs typeface="Times New Roman"/>
                      </a:endParaRPr>
                    </a:p>
                    <a:p>
                      <a:pPr marL="342900" lvl="0" indent="-342900">
                        <a:lnSpc>
                          <a:spcPct val="107000"/>
                        </a:lnSpc>
                        <a:spcAft>
                          <a:spcPts val="0"/>
                        </a:spcAft>
                        <a:buFont typeface="+mj-lt"/>
                        <a:buAutoNum type="alphaLcParenR"/>
                      </a:pPr>
                      <a:r>
                        <a:rPr lang="tr-TR" sz="1400" dirty="0">
                          <a:latin typeface="Times New Roman"/>
                          <a:ea typeface="Calibri"/>
                          <a:cs typeface="Times New Roman"/>
                        </a:rPr>
                        <a:t>En güvenilir hasta doğrulama yöntemidir. </a:t>
                      </a:r>
                      <a:endParaRPr lang="tr-TR" sz="1400" dirty="0" smtClean="0">
                        <a:latin typeface="Times New Roman"/>
                        <a:ea typeface="Calibri"/>
                        <a:cs typeface="Times New Roman"/>
                      </a:endParaRPr>
                    </a:p>
                    <a:p>
                      <a:pPr marL="342900" lvl="0" indent="-342900">
                        <a:lnSpc>
                          <a:spcPct val="107000"/>
                        </a:lnSpc>
                        <a:spcAft>
                          <a:spcPts val="0"/>
                        </a:spcAft>
                        <a:buFont typeface="+mj-lt"/>
                        <a:buAutoNum type="alphaLcParenR"/>
                      </a:pPr>
                      <a:endParaRPr lang="tr-TR" sz="1400" dirty="0">
                        <a:latin typeface="Calibri"/>
                        <a:ea typeface="Calibri"/>
                        <a:cs typeface="Times New Roman"/>
                      </a:endParaRPr>
                    </a:p>
                    <a:p>
                      <a:pPr marL="342900" lvl="0" indent="-342900">
                        <a:lnSpc>
                          <a:spcPct val="107000"/>
                        </a:lnSpc>
                        <a:spcAft>
                          <a:spcPts val="0"/>
                        </a:spcAft>
                        <a:buFont typeface="+mj-lt"/>
                        <a:buAutoNum type="alphaLcParenR"/>
                      </a:pPr>
                      <a:r>
                        <a:rPr lang="tr-TR" sz="1400" dirty="0">
                          <a:latin typeface="Times New Roman"/>
                          <a:ea typeface="Calibri"/>
                          <a:cs typeface="Times New Roman"/>
                        </a:rPr>
                        <a:t>Bilgi alınan ortamın gürültülü olması ya da hastanın hastalık durumunun uygun olmaması durumunda bu yöntem kullanılmamalıdır.</a:t>
                      </a:r>
                      <a:endParaRPr lang="tr-TR" sz="1400" dirty="0">
                        <a:latin typeface="Calibri"/>
                        <a:ea typeface="Calibri"/>
                        <a:cs typeface="Times New Roman"/>
                      </a:endParaRPr>
                    </a:p>
                    <a:p>
                      <a:pPr marL="342900" lvl="0" indent="-342900">
                        <a:lnSpc>
                          <a:spcPct val="107000"/>
                        </a:lnSpc>
                        <a:spcAft>
                          <a:spcPts val="0"/>
                        </a:spcAft>
                        <a:buFont typeface="+mj-lt"/>
                        <a:buAutoNum type="alphaLcParenR"/>
                      </a:pPr>
                      <a:r>
                        <a:rPr lang="tr-TR" sz="1400" dirty="0">
                          <a:latin typeface="Times New Roman"/>
                          <a:ea typeface="Calibri"/>
                          <a:cs typeface="Times New Roman"/>
                        </a:rPr>
                        <a:t>Hastanın yatak başında ya da hasta odasında yazan isimler doğrulama için </a:t>
                      </a:r>
                      <a:r>
                        <a:rPr lang="tr-TR" sz="1400" dirty="0" smtClean="0">
                          <a:latin typeface="Times New Roman"/>
                          <a:ea typeface="Calibri"/>
                          <a:cs typeface="Times New Roman"/>
                        </a:rPr>
                        <a:t>kullanılmamalıdır</a:t>
                      </a:r>
                      <a:r>
                        <a:rPr lang="tr-TR" sz="1400" dirty="0">
                          <a:latin typeface="Times New Roman"/>
                          <a:ea typeface="Calibri"/>
                          <a:cs typeface="Times New Roman"/>
                        </a:rPr>
                        <a:t>. </a:t>
                      </a:r>
                      <a:endParaRPr lang="tr-TR" sz="1400" dirty="0">
                        <a:latin typeface="Calibri"/>
                        <a:ea typeface="Calibri"/>
                        <a:cs typeface="Times New Roman"/>
                      </a:endParaRPr>
                    </a:p>
                  </a:txBody>
                  <a:tcPr marL="76096" marR="76096" marT="0" marB="0"/>
                </a:tc>
              </a:tr>
            </a:tbl>
          </a:graphicData>
        </a:graphic>
      </p:graphicFrame>
    </p:spTree>
    <p:extLst>
      <p:ext uri="{BB962C8B-B14F-4D97-AF65-F5344CB8AC3E}">
        <p14:creationId xmlns="" xmlns:p14="http://schemas.microsoft.com/office/powerpoint/2010/main" val="3659674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pPr algn="ctr"/>
            <a:r>
              <a:rPr lang="tr-TR" sz="4400" dirty="0">
                <a:solidFill>
                  <a:schemeClr val="tx1"/>
                </a:solidFill>
                <a:latin typeface="Times New Roman" pitchFamily="18" charset="0"/>
                <a:cs typeface="Times New Roman" pitchFamily="18" charset="0"/>
              </a:rPr>
              <a:t>Temel Kavramlar</a:t>
            </a:r>
          </a:p>
        </p:txBody>
      </p:sp>
      <p:sp>
        <p:nvSpPr>
          <p:cNvPr id="6" name="İçerik Yer Tutucusu 5"/>
          <p:cNvSpPr>
            <a:spLocks noGrp="1"/>
          </p:cNvSpPr>
          <p:nvPr>
            <p:ph idx="10"/>
          </p:nvPr>
        </p:nvSpPr>
        <p:spPr>
          <a:xfrm>
            <a:off x="179512" y="1412776"/>
            <a:ext cx="8517632" cy="4968552"/>
          </a:xfrm>
        </p:spPr>
        <p:txBody>
          <a:bodyPr/>
          <a:lstStyle/>
          <a:p>
            <a:pPr algn="just"/>
            <a:r>
              <a:rPr lang="tr-TR" sz="2800" b="1" dirty="0" err="1" smtClean="0">
                <a:solidFill>
                  <a:srgbClr val="FF0000"/>
                </a:solidFill>
                <a:latin typeface="Times New Roman" panose="02020603050405020304" pitchFamily="18" charset="0"/>
                <a:cs typeface="Times New Roman" panose="02020603050405020304" pitchFamily="18" charset="0"/>
              </a:rPr>
              <a:t>Toksik</a:t>
            </a:r>
            <a:r>
              <a:rPr lang="tr-TR" sz="2800" b="1" dirty="0" smtClean="0">
                <a:solidFill>
                  <a:srgbClr val="FF0000"/>
                </a:solidFill>
                <a:latin typeface="Times New Roman" panose="02020603050405020304" pitchFamily="18" charset="0"/>
                <a:cs typeface="Times New Roman" panose="02020603050405020304" pitchFamily="18" charset="0"/>
              </a:rPr>
              <a:t> </a:t>
            </a:r>
            <a:r>
              <a:rPr lang="tr-TR" sz="2800" b="1" dirty="0">
                <a:solidFill>
                  <a:srgbClr val="FF0000"/>
                </a:solidFill>
                <a:latin typeface="Times New Roman" panose="02020603050405020304" pitchFamily="18" charset="0"/>
                <a:cs typeface="Times New Roman" panose="02020603050405020304" pitchFamily="18" charset="0"/>
              </a:rPr>
              <a:t>etki: </a:t>
            </a:r>
            <a:r>
              <a:rPr lang="tr-TR" sz="2800" dirty="0">
                <a:latin typeface="Times New Roman" panose="02020603050405020304" pitchFamily="18" charset="0"/>
                <a:cs typeface="Times New Roman" panose="02020603050405020304" pitchFamily="18" charset="0"/>
              </a:rPr>
              <a:t>Genellikle ilaçların farmakodinamik </a:t>
            </a:r>
            <a:endParaRPr lang="tr-TR" sz="2800" dirty="0" smtClean="0">
              <a:latin typeface="Times New Roman" panose="02020603050405020304" pitchFamily="18" charset="0"/>
              <a:cs typeface="Times New Roman" panose="02020603050405020304" pitchFamily="18" charset="0"/>
            </a:endParaRPr>
          </a:p>
          <a:p>
            <a:pPr algn="just"/>
            <a:r>
              <a:rPr lang="tr-TR" sz="2800" dirty="0" smtClean="0">
                <a:latin typeface="Times New Roman" panose="02020603050405020304" pitchFamily="18" charset="0"/>
                <a:cs typeface="Times New Roman" panose="02020603050405020304" pitchFamily="18" charset="0"/>
              </a:rPr>
              <a:t>etkilerinin </a:t>
            </a:r>
            <a:r>
              <a:rPr lang="tr-TR" sz="2800" dirty="0">
                <a:latin typeface="Times New Roman" panose="02020603050405020304" pitchFamily="18" charset="0"/>
                <a:cs typeface="Times New Roman" panose="02020603050405020304" pitchFamily="18" charset="0"/>
              </a:rPr>
              <a:t>şiddetlenmesine bağlı hasta için hoş </a:t>
            </a:r>
            <a:r>
              <a:rPr lang="tr-TR" sz="2800" dirty="0" smtClean="0">
                <a:latin typeface="Times New Roman" panose="02020603050405020304" pitchFamily="18" charset="0"/>
                <a:cs typeface="Times New Roman" panose="02020603050405020304" pitchFamily="18" charset="0"/>
              </a:rPr>
              <a:t>olmayan </a:t>
            </a:r>
            <a:r>
              <a:rPr lang="tr-TR" sz="2800" dirty="0">
                <a:latin typeface="Times New Roman" panose="02020603050405020304" pitchFamily="18" charset="0"/>
                <a:cs typeface="Times New Roman" panose="02020603050405020304" pitchFamily="18" charset="0"/>
              </a:rPr>
              <a:t>rahatsızlık veren ve hatta ölümüne neden olan </a:t>
            </a:r>
            <a:r>
              <a:rPr lang="tr-TR" sz="2800" dirty="0" smtClean="0">
                <a:latin typeface="Times New Roman" panose="02020603050405020304" pitchFamily="18" charset="0"/>
                <a:cs typeface="Times New Roman" panose="02020603050405020304" pitchFamily="18" charset="0"/>
              </a:rPr>
              <a:t>etkidir.</a:t>
            </a:r>
          </a:p>
          <a:p>
            <a:pPr algn="just"/>
            <a:r>
              <a:rPr lang="tr-TR" sz="2800" b="1" dirty="0" smtClean="0">
                <a:solidFill>
                  <a:srgbClr val="FF0000"/>
                </a:solidFill>
                <a:latin typeface="Times New Roman" panose="02020603050405020304" pitchFamily="18" charset="0"/>
                <a:cs typeface="Times New Roman" panose="02020603050405020304" pitchFamily="18" charset="0"/>
              </a:rPr>
              <a:t>Yarar </a:t>
            </a:r>
            <a:r>
              <a:rPr lang="tr-TR" sz="2800" b="1" dirty="0">
                <a:solidFill>
                  <a:srgbClr val="FF0000"/>
                </a:solidFill>
                <a:latin typeface="Times New Roman" panose="02020603050405020304" pitchFamily="18" charset="0"/>
                <a:cs typeface="Times New Roman" panose="02020603050405020304" pitchFamily="18" charset="0"/>
              </a:rPr>
              <a:t>/ Risk oranı: </a:t>
            </a:r>
            <a:r>
              <a:rPr lang="tr-TR" sz="2800" dirty="0">
                <a:latin typeface="Times New Roman" panose="02020603050405020304" pitchFamily="18" charset="0"/>
                <a:cs typeface="Times New Roman" panose="02020603050405020304" pitchFamily="18" charset="0"/>
              </a:rPr>
              <a:t>İlaçlar normal dozlarda </a:t>
            </a:r>
            <a:r>
              <a:rPr lang="tr-TR" sz="2800" dirty="0" smtClean="0">
                <a:latin typeface="Times New Roman" panose="02020603050405020304" pitchFamily="18" charset="0"/>
                <a:cs typeface="Times New Roman" panose="02020603050405020304" pitchFamily="18" charset="0"/>
              </a:rPr>
              <a:t>kullanıldık-</a:t>
            </a:r>
          </a:p>
          <a:p>
            <a:pPr algn="just"/>
            <a:r>
              <a:rPr lang="tr-TR" sz="2800" dirty="0" err="1" smtClean="0">
                <a:latin typeface="Times New Roman" panose="02020603050405020304" pitchFamily="18" charset="0"/>
                <a:cs typeface="Times New Roman" panose="02020603050405020304" pitchFamily="18" charset="0"/>
              </a:rPr>
              <a:t>larında</a:t>
            </a:r>
            <a:r>
              <a:rPr lang="tr-TR" sz="2800" dirty="0" smtClean="0">
                <a:latin typeface="Times New Roman" panose="02020603050405020304" pitchFamily="18" charset="0"/>
                <a:cs typeface="Times New Roman" panose="02020603050405020304" pitchFamily="18" charset="0"/>
              </a:rPr>
              <a:t> </a:t>
            </a:r>
            <a:r>
              <a:rPr lang="tr-TR" sz="2800" dirty="0">
                <a:latin typeface="Times New Roman" panose="02020603050405020304" pitchFamily="18" charset="0"/>
                <a:cs typeface="Times New Roman" panose="02020603050405020304" pitchFamily="18" charset="0"/>
              </a:rPr>
              <a:t>bile </a:t>
            </a:r>
            <a:r>
              <a:rPr lang="tr-TR" sz="2800" dirty="0" err="1">
                <a:latin typeface="Times New Roman" panose="02020603050405020304" pitchFamily="18" charset="0"/>
                <a:cs typeface="Times New Roman" panose="02020603050405020304" pitchFamily="18" charset="0"/>
              </a:rPr>
              <a:t>toksik</a:t>
            </a:r>
            <a:r>
              <a:rPr lang="tr-TR" sz="2800" dirty="0">
                <a:latin typeface="Times New Roman" panose="02020603050405020304" pitchFamily="18" charset="0"/>
                <a:cs typeface="Times New Roman" panose="02020603050405020304" pitchFamily="18" charset="0"/>
              </a:rPr>
              <a:t> </a:t>
            </a:r>
            <a:r>
              <a:rPr lang="tr-TR" sz="2800" dirty="0" smtClean="0">
                <a:latin typeface="Times New Roman" panose="02020603050405020304" pitchFamily="18" charset="0"/>
                <a:cs typeface="Times New Roman" panose="02020603050405020304" pitchFamily="18" charset="0"/>
              </a:rPr>
              <a:t>etkiler </a:t>
            </a:r>
            <a:r>
              <a:rPr lang="tr-TR" sz="2800" dirty="0">
                <a:latin typeface="Times New Roman" panose="02020603050405020304" pitchFamily="18" charset="0"/>
                <a:cs typeface="Times New Roman" panose="02020603050405020304" pitchFamily="18" charset="0"/>
              </a:rPr>
              <a:t>oluşturabildiklerinden (</a:t>
            </a:r>
            <a:r>
              <a:rPr lang="tr-TR" sz="2800" dirty="0" err="1">
                <a:latin typeface="Times New Roman" panose="02020603050405020304" pitchFamily="18" charset="0"/>
                <a:cs typeface="Times New Roman" panose="02020603050405020304" pitchFamily="18" charset="0"/>
              </a:rPr>
              <a:t>Örn</a:t>
            </a:r>
            <a:r>
              <a:rPr lang="tr-TR" sz="2800" dirty="0">
                <a:latin typeface="Times New Roman" panose="02020603050405020304" pitchFamily="18" charset="0"/>
                <a:cs typeface="Times New Roman" panose="02020603050405020304" pitchFamily="18" charset="0"/>
              </a:rPr>
              <a:t>. </a:t>
            </a:r>
            <a:endParaRPr lang="tr-TR" sz="2800" dirty="0" smtClean="0">
              <a:latin typeface="Times New Roman" panose="02020603050405020304" pitchFamily="18" charset="0"/>
              <a:cs typeface="Times New Roman" panose="02020603050405020304" pitchFamily="18" charset="0"/>
            </a:endParaRPr>
          </a:p>
          <a:p>
            <a:pPr algn="just"/>
            <a:r>
              <a:rPr lang="tr-TR" sz="2800" dirty="0" smtClean="0">
                <a:latin typeface="Times New Roman" panose="02020603050405020304" pitchFamily="18" charset="0"/>
                <a:cs typeface="Times New Roman" panose="02020603050405020304" pitchFamily="18" charset="0"/>
              </a:rPr>
              <a:t>kanser </a:t>
            </a:r>
            <a:r>
              <a:rPr lang="tr-TR" sz="2800" dirty="0">
                <a:latin typeface="Times New Roman" panose="02020603050405020304" pitchFamily="18" charset="0"/>
                <a:cs typeface="Times New Roman" panose="02020603050405020304" pitchFamily="18" charset="0"/>
              </a:rPr>
              <a:t>ilaçları) ilaç tedavisinde göz önünde tutulması </a:t>
            </a:r>
            <a:endParaRPr lang="tr-TR" sz="2800" dirty="0" smtClean="0">
              <a:latin typeface="Times New Roman" panose="02020603050405020304" pitchFamily="18" charset="0"/>
              <a:cs typeface="Times New Roman" panose="02020603050405020304" pitchFamily="18" charset="0"/>
            </a:endParaRPr>
          </a:p>
          <a:p>
            <a:pPr algn="just"/>
            <a:r>
              <a:rPr lang="tr-TR" sz="2800" dirty="0" smtClean="0">
                <a:latin typeface="Times New Roman" panose="02020603050405020304" pitchFamily="18" charset="0"/>
                <a:cs typeface="Times New Roman" panose="02020603050405020304" pitchFamily="18" charset="0"/>
              </a:rPr>
              <a:t>gereken </a:t>
            </a:r>
            <a:r>
              <a:rPr lang="tr-TR" sz="2800" dirty="0">
                <a:latin typeface="Times New Roman" panose="02020603050405020304" pitchFamily="18" charset="0"/>
                <a:cs typeface="Times New Roman" panose="02020603050405020304" pitchFamily="18" charset="0"/>
              </a:rPr>
              <a:t>nokta; ilacın yararının zararına üstünlüğünün </a:t>
            </a:r>
            <a:endParaRPr lang="tr-TR" sz="2800" dirty="0" smtClean="0">
              <a:latin typeface="Times New Roman" panose="02020603050405020304" pitchFamily="18" charset="0"/>
              <a:cs typeface="Times New Roman" panose="02020603050405020304" pitchFamily="18" charset="0"/>
            </a:endParaRPr>
          </a:p>
          <a:p>
            <a:pPr algn="just"/>
            <a:r>
              <a:rPr lang="tr-TR" sz="2800" dirty="0" smtClean="0">
                <a:latin typeface="Times New Roman" panose="02020603050405020304" pitchFamily="18" charset="0"/>
                <a:cs typeface="Times New Roman" panose="02020603050405020304" pitchFamily="18" charset="0"/>
              </a:rPr>
              <a:t>saptanmasıdır.</a:t>
            </a:r>
          </a:p>
        </p:txBody>
      </p:sp>
    </p:spTree>
    <p:extLst>
      <p:ext uri="{BB962C8B-B14F-4D97-AF65-F5344CB8AC3E}">
        <p14:creationId xmlns="" xmlns:p14="http://schemas.microsoft.com/office/powerpoint/2010/main" val="18303249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1520" y="274638"/>
            <a:ext cx="8435280" cy="1143000"/>
          </a:xfrm>
        </p:spPr>
        <p:txBody>
          <a:bodyPr>
            <a:normAutofit/>
          </a:bodyPr>
          <a:lstStyle/>
          <a:p>
            <a:r>
              <a:rPr lang="en-US" altLang="ko-KR" b="1" dirty="0" smtClean="0">
                <a:latin typeface="Times New Roman" pitchFamily="18" charset="0"/>
                <a:cs typeface="Times New Roman" pitchFamily="18" charset="0"/>
              </a:rPr>
              <a:t> </a:t>
            </a:r>
            <a:r>
              <a:rPr lang="tr-TR" altLang="ko-KR" b="1" dirty="0" smtClean="0">
                <a:latin typeface="Times New Roman" pitchFamily="18" charset="0"/>
                <a:cs typeface="Times New Roman" pitchFamily="18" charset="0"/>
              </a:rPr>
              <a:t> Oral İlaç </a:t>
            </a:r>
            <a:r>
              <a:rPr lang="tr-TR" altLang="ko-KR" b="1" dirty="0" smtClean="0">
                <a:latin typeface="Times New Roman" pitchFamily="18" charset="0"/>
                <a:cs typeface="Times New Roman" pitchFamily="18" charset="0"/>
              </a:rPr>
              <a:t>Uygulama Basamakları</a:t>
            </a:r>
            <a:endParaRPr lang="ko-KR" altLang="en-US" b="1" dirty="0">
              <a:latin typeface="Times New Roman" pitchFamily="18" charset="0"/>
              <a:cs typeface="Times New Roman" pitchFamily="18" charset="0"/>
            </a:endParaRPr>
          </a:p>
        </p:txBody>
      </p:sp>
      <p:graphicFrame>
        <p:nvGraphicFramePr>
          <p:cNvPr id="7" name="6 İçerik Yer Tutucusu"/>
          <p:cNvGraphicFramePr>
            <a:graphicFrameLocks noGrp="1"/>
          </p:cNvGraphicFramePr>
          <p:nvPr>
            <p:ph idx="1"/>
          </p:nvPr>
        </p:nvGraphicFramePr>
        <p:xfrm>
          <a:off x="457200" y="1600200"/>
          <a:ext cx="8228678" cy="4320479"/>
        </p:xfrm>
        <a:graphic>
          <a:graphicData uri="http://schemas.openxmlformats.org/drawingml/2006/table">
            <a:tbl>
              <a:tblPr firstRow="1" bandRow="1">
                <a:tableStyleId>{5940675A-B579-460E-94D1-54222C63F5DA}</a:tableStyleId>
              </a:tblPr>
              <a:tblGrid>
                <a:gridCol w="4114339"/>
                <a:gridCol w="4114339"/>
              </a:tblGrid>
              <a:tr h="422180">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marL="102937" marR="102937"/>
                </a:tc>
                <a:tc>
                  <a:txBody>
                    <a:bodyPr/>
                    <a:lstStyle/>
                    <a:p>
                      <a:pPr algn="ctr"/>
                      <a:r>
                        <a:rPr lang="tr-TR" sz="1400" b="1" dirty="0" smtClean="0">
                          <a:latin typeface="Times New Roman" pitchFamily="18" charset="0"/>
                          <a:cs typeface="Times New Roman" pitchFamily="18" charset="0"/>
                        </a:rPr>
                        <a:t>Gerekçe </a:t>
                      </a:r>
                      <a:endParaRPr lang="tr-TR" sz="1400" b="1" dirty="0">
                        <a:latin typeface="Times New Roman" pitchFamily="18" charset="0"/>
                        <a:cs typeface="Times New Roman" pitchFamily="18" charset="0"/>
                      </a:endParaRPr>
                    </a:p>
                  </a:txBody>
                  <a:tcPr marL="102937" marR="102937"/>
                </a:tc>
              </a:tr>
              <a:tr h="1039546">
                <a:tc>
                  <a:txBody>
                    <a:bodyPr/>
                    <a:lstStyle/>
                    <a:p>
                      <a:pPr>
                        <a:lnSpc>
                          <a:spcPct val="107000"/>
                        </a:lnSpc>
                        <a:spcAft>
                          <a:spcPts val="0"/>
                        </a:spcAft>
                      </a:pPr>
                      <a:r>
                        <a:rPr lang="tr-TR" sz="1400" dirty="0">
                          <a:latin typeface="Times New Roman"/>
                          <a:ea typeface="Calibri"/>
                          <a:cs typeface="Times New Roman"/>
                        </a:rPr>
                        <a:t>Uygulama öncesi değerlendirmeler yapılır. Hastanın alerjisi kontrol edilir, alerji bandının olup olmadığına bakılır, hastaya verilen ilaçlar ve olası etkileri ve yan etkileri konusunda bilgi verilir. </a:t>
                      </a:r>
                      <a:endParaRPr lang="tr-TR" sz="1400" dirty="0">
                        <a:latin typeface="Calibri"/>
                        <a:ea typeface="Calibri"/>
                        <a:cs typeface="Times New Roman"/>
                      </a:endParaRPr>
                    </a:p>
                  </a:txBody>
                  <a:tcPr marL="77203" marR="77203" marT="0" marB="0"/>
                </a:tc>
                <a:tc>
                  <a:txBody>
                    <a:bodyPr/>
                    <a:lstStyle/>
                    <a:p>
                      <a:pPr>
                        <a:lnSpc>
                          <a:spcPct val="107000"/>
                        </a:lnSpc>
                        <a:spcAft>
                          <a:spcPts val="0"/>
                        </a:spcAft>
                      </a:pPr>
                      <a:r>
                        <a:rPr lang="tr-TR" sz="1400">
                          <a:latin typeface="Times New Roman"/>
                          <a:ea typeface="Calibri"/>
                          <a:cs typeface="Times New Roman"/>
                        </a:rPr>
                        <a:t>Hasta değerlendirmesi ilaç uygulamalarının ön koşuludur.</a:t>
                      </a:r>
                      <a:endParaRPr lang="tr-TR" sz="1400">
                        <a:latin typeface="Calibri"/>
                        <a:ea typeface="Calibri"/>
                        <a:cs typeface="Times New Roman"/>
                      </a:endParaRPr>
                    </a:p>
                  </a:txBody>
                  <a:tcPr marL="77203" marR="77203" marT="0" marB="0"/>
                </a:tc>
              </a:tr>
              <a:tr h="779660">
                <a:tc>
                  <a:txBody>
                    <a:bodyPr/>
                    <a:lstStyle/>
                    <a:p>
                      <a:pPr>
                        <a:lnSpc>
                          <a:spcPct val="107000"/>
                        </a:lnSpc>
                        <a:spcAft>
                          <a:spcPts val="0"/>
                        </a:spcAft>
                      </a:pPr>
                      <a:r>
                        <a:rPr lang="tr-TR" sz="1400">
                          <a:latin typeface="Times New Roman"/>
                          <a:ea typeface="Calibri"/>
                          <a:cs typeface="Times New Roman"/>
                        </a:rPr>
                        <a:t>Hastanın uygun pozisyonu almasına yardımcı olunur.</a:t>
                      </a:r>
                      <a:endParaRPr lang="tr-TR" sz="1400">
                        <a:latin typeface="Calibri"/>
                        <a:ea typeface="Calibri"/>
                        <a:cs typeface="Times New Roman"/>
                      </a:endParaRPr>
                    </a:p>
                  </a:txBody>
                  <a:tcPr marL="77203" marR="77203" marT="0" marB="0"/>
                </a:tc>
                <a:tc>
                  <a:txBody>
                    <a:bodyPr/>
                    <a:lstStyle/>
                    <a:p>
                      <a:pPr>
                        <a:lnSpc>
                          <a:spcPct val="107000"/>
                        </a:lnSpc>
                        <a:spcAft>
                          <a:spcPts val="0"/>
                        </a:spcAft>
                      </a:pPr>
                      <a:r>
                        <a:rPr lang="tr-TR" sz="1400">
                          <a:latin typeface="Times New Roman"/>
                          <a:ea typeface="Calibri"/>
                          <a:cs typeface="Times New Roman"/>
                        </a:rPr>
                        <a:t>Yatak içinde uygun pozisyon verilmesi yutmayı kolaylaştırır. Oturma ya da yan yatış pozisyonu aspirasyonu önler. </a:t>
                      </a:r>
                      <a:endParaRPr lang="tr-TR" sz="1400">
                        <a:latin typeface="Calibri"/>
                        <a:ea typeface="Calibri"/>
                        <a:cs typeface="Times New Roman"/>
                      </a:endParaRPr>
                    </a:p>
                  </a:txBody>
                  <a:tcPr marL="77203" marR="77203" marT="0" marB="0"/>
                </a:tc>
              </a:tr>
              <a:tr h="1299433">
                <a:tc>
                  <a:txBody>
                    <a:bodyPr/>
                    <a:lstStyle/>
                    <a:p>
                      <a:pPr>
                        <a:lnSpc>
                          <a:spcPct val="107000"/>
                        </a:lnSpc>
                        <a:spcAft>
                          <a:spcPts val="0"/>
                        </a:spcAft>
                      </a:pPr>
                      <a:r>
                        <a:rPr lang="tr-TR" sz="1400">
                          <a:latin typeface="Times New Roman"/>
                          <a:ea typeface="Calibri"/>
                          <a:cs typeface="Times New Roman"/>
                        </a:rPr>
                        <a:t>İlaç uygulanır.</a:t>
                      </a:r>
                      <a:endParaRPr lang="tr-TR" sz="1400">
                        <a:latin typeface="Calibri"/>
                        <a:ea typeface="Calibri"/>
                        <a:cs typeface="Times New Roman"/>
                      </a:endParaRPr>
                    </a:p>
                    <a:p>
                      <a:pPr marL="342900" lvl="0" indent="-342900">
                        <a:lnSpc>
                          <a:spcPct val="107000"/>
                        </a:lnSpc>
                        <a:spcAft>
                          <a:spcPts val="0"/>
                        </a:spcAft>
                        <a:buFont typeface="+mj-lt"/>
                        <a:buAutoNum type="alphaLcParenR"/>
                      </a:pPr>
                      <a:r>
                        <a:rPr lang="tr-TR" sz="1400">
                          <a:latin typeface="Times New Roman"/>
                          <a:ea typeface="Calibri"/>
                          <a:cs typeface="Times New Roman"/>
                        </a:rPr>
                        <a:t>Tablet, kapsül, hap ve bazı sıvı ilaçlar ile birlikte su ya da izin verilen sıvılar önerilir. </a:t>
                      </a:r>
                      <a:endParaRPr lang="tr-TR" sz="1400">
                        <a:latin typeface="Calibri"/>
                        <a:ea typeface="Calibri"/>
                        <a:cs typeface="Times New Roman"/>
                      </a:endParaRPr>
                    </a:p>
                    <a:p>
                      <a:pPr marL="342900" lvl="0" indent="-342900">
                        <a:lnSpc>
                          <a:spcPct val="107000"/>
                        </a:lnSpc>
                        <a:spcAft>
                          <a:spcPts val="0"/>
                        </a:spcAft>
                        <a:buFont typeface="+mj-lt"/>
                        <a:buAutoNum type="alphaLcParenR"/>
                      </a:pPr>
                      <a:r>
                        <a:rPr lang="tr-TR" sz="1400">
                          <a:latin typeface="Times New Roman"/>
                          <a:ea typeface="Calibri"/>
                          <a:cs typeface="Times New Roman"/>
                        </a:rPr>
                        <a:t>Hastaya ilacı nasıl alacağı sorulur ve ona uygun olarak ilaç uygulanır.   </a:t>
                      </a:r>
                      <a:endParaRPr lang="tr-TR" sz="1400">
                        <a:latin typeface="Calibri"/>
                        <a:ea typeface="Calibri"/>
                        <a:cs typeface="Times New Roman"/>
                      </a:endParaRPr>
                    </a:p>
                  </a:txBody>
                  <a:tcPr marL="77203" marR="77203" marT="0" marB="0"/>
                </a:tc>
                <a:tc>
                  <a:txBody>
                    <a:bodyPr/>
                    <a:lstStyle/>
                    <a:p>
                      <a:pPr marL="342900" lvl="0" indent="-342900">
                        <a:lnSpc>
                          <a:spcPct val="107000"/>
                        </a:lnSpc>
                        <a:spcAft>
                          <a:spcPts val="0"/>
                        </a:spcAft>
                        <a:buFont typeface="+mj-lt"/>
                        <a:buAutoNum type="alphaLcParenR"/>
                      </a:pPr>
                      <a:r>
                        <a:rPr lang="tr-TR" sz="1400" dirty="0">
                          <a:latin typeface="Times New Roman"/>
                          <a:ea typeface="Calibri"/>
                          <a:cs typeface="Times New Roman"/>
                        </a:rPr>
                        <a:t>Sıvı içecekler ilacın yutulmasını kolaylaştırır. </a:t>
                      </a:r>
                      <a:endParaRPr lang="tr-TR" sz="1400" dirty="0" smtClean="0">
                        <a:latin typeface="Times New Roman"/>
                        <a:ea typeface="Calibri"/>
                        <a:cs typeface="Times New Roman"/>
                      </a:endParaRPr>
                    </a:p>
                    <a:p>
                      <a:pPr marL="342900" lvl="0" indent="-342900">
                        <a:lnSpc>
                          <a:spcPct val="107000"/>
                        </a:lnSpc>
                        <a:spcAft>
                          <a:spcPts val="0"/>
                        </a:spcAft>
                        <a:buFont typeface="+mj-lt"/>
                        <a:buAutoNum type="alphaLcParenR"/>
                      </a:pPr>
                      <a:endParaRPr lang="tr-TR" sz="1400" dirty="0" smtClean="0">
                        <a:latin typeface="Times New Roman"/>
                        <a:ea typeface="Calibri"/>
                        <a:cs typeface="Times New Roman"/>
                      </a:endParaRPr>
                    </a:p>
                    <a:p>
                      <a:pPr marL="342900" lvl="0" indent="-342900">
                        <a:lnSpc>
                          <a:spcPct val="107000"/>
                        </a:lnSpc>
                        <a:spcAft>
                          <a:spcPts val="0"/>
                        </a:spcAft>
                        <a:buFont typeface="+mj-lt"/>
                        <a:buAutoNum type="alphaLcParenR"/>
                      </a:pPr>
                      <a:endParaRPr lang="tr-TR" sz="1400" dirty="0">
                        <a:latin typeface="Calibri"/>
                        <a:ea typeface="Calibri"/>
                        <a:cs typeface="Times New Roman"/>
                      </a:endParaRPr>
                    </a:p>
                    <a:p>
                      <a:pPr marL="342900" lvl="0" indent="-342900">
                        <a:lnSpc>
                          <a:spcPct val="107000"/>
                        </a:lnSpc>
                        <a:spcAft>
                          <a:spcPts val="0"/>
                        </a:spcAft>
                        <a:buFont typeface="+mj-lt"/>
                        <a:buAutoNum type="alphaLcParenR"/>
                      </a:pPr>
                      <a:r>
                        <a:rPr lang="tr-TR" sz="1400" dirty="0">
                          <a:latin typeface="Times New Roman"/>
                          <a:ea typeface="Calibri"/>
                          <a:cs typeface="Times New Roman"/>
                        </a:rPr>
                        <a:t>Hastayı ilaç tedavisine katılım için motive eder.</a:t>
                      </a:r>
                      <a:endParaRPr lang="tr-TR" sz="1400" dirty="0">
                        <a:latin typeface="Calibri"/>
                        <a:ea typeface="Calibri"/>
                        <a:cs typeface="Times New Roman"/>
                      </a:endParaRPr>
                    </a:p>
                  </a:txBody>
                  <a:tcPr marL="77203" marR="77203" marT="0" marB="0"/>
                </a:tc>
              </a:tr>
              <a:tr h="779660">
                <a:tc>
                  <a:txBody>
                    <a:bodyPr/>
                    <a:lstStyle/>
                    <a:p>
                      <a:pPr>
                        <a:lnSpc>
                          <a:spcPct val="107000"/>
                        </a:lnSpc>
                        <a:spcAft>
                          <a:spcPts val="0"/>
                        </a:spcAft>
                      </a:pPr>
                      <a:r>
                        <a:rPr lang="tr-TR" sz="1400" u="sng" dirty="0">
                          <a:solidFill>
                            <a:srgbClr val="FF0000"/>
                          </a:solidFill>
                          <a:latin typeface="Times New Roman"/>
                          <a:ea typeface="Calibri"/>
                          <a:cs typeface="Times New Roman"/>
                        </a:rPr>
                        <a:t>Hastaya verilen tüm ilaçlar yutulana kadar hasta odası terk edilmez ve hasta başında ilaç bırakılmaz.</a:t>
                      </a:r>
                      <a:endParaRPr lang="tr-TR" sz="1400" u="sng" dirty="0">
                        <a:solidFill>
                          <a:srgbClr val="FF0000"/>
                        </a:solidFill>
                        <a:latin typeface="Calibri"/>
                        <a:ea typeface="Calibri"/>
                        <a:cs typeface="Times New Roman"/>
                      </a:endParaRPr>
                    </a:p>
                  </a:txBody>
                  <a:tcPr marL="77203" marR="77203" marT="0" marB="0"/>
                </a:tc>
                <a:tc>
                  <a:txBody>
                    <a:bodyPr/>
                    <a:lstStyle/>
                    <a:p>
                      <a:pPr>
                        <a:lnSpc>
                          <a:spcPct val="107000"/>
                        </a:lnSpc>
                        <a:spcAft>
                          <a:spcPts val="0"/>
                        </a:spcAft>
                      </a:pPr>
                      <a:r>
                        <a:rPr lang="tr-TR" sz="1400" dirty="0">
                          <a:latin typeface="Times New Roman"/>
                          <a:ea typeface="Calibri"/>
                          <a:cs typeface="Times New Roman"/>
                        </a:rPr>
                        <a:t>Hastanın ilacı yuttuğu gözlemlenmediği sürece ilaç alınmış olarak kaydedilmez. İlaç istem formları yasal </a:t>
                      </a:r>
                      <a:r>
                        <a:rPr lang="tr-TR" sz="1400" dirty="0" smtClean="0">
                          <a:latin typeface="Times New Roman"/>
                          <a:ea typeface="Calibri"/>
                          <a:cs typeface="Times New Roman"/>
                        </a:rPr>
                        <a:t>dokümanlardır</a:t>
                      </a:r>
                      <a:r>
                        <a:rPr lang="tr-TR" sz="1400" dirty="0">
                          <a:latin typeface="Times New Roman"/>
                          <a:ea typeface="Calibri"/>
                          <a:cs typeface="Times New Roman"/>
                        </a:rPr>
                        <a:t>.</a:t>
                      </a:r>
                      <a:endParaRPr lang="tr-TR" sz="1400" dirty="0">
                        <a:latin typeface="Calibri"/>
                        <a:ea typeface="Calibri"/>
                        <a:cs typeface="Times New Roman"/>
                      </a:endParaRPr>
                    </a:p>
                  </a:txBody>
                  <a:tcPr marL="77203" marR="77203" marT="0" marB="0"/>
                </a:tc>
              </a:tr>
            </a:tbl>
          </a:graphicData>
        </a:graphic>
      </p:graphicFrame>
    </p:spTree>
    <p:extLst>
      <p:ext uri="{BB962C8B-B14F-4D97-AF65-F5344CB8AC3E}">
        <p14:creationId xmlns="" xmlns:p14="http://schemas.microsoft.com/office/powerpoint/2010/main" val="365967430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3528" y="274638"/>
            <a:ext cx="8496944" cy="1143000"/>
          </a:xfrm>
        </p:spPr>
        <p:txBody>
          <a:bodyPr>
            <a:normAutofit/>
          </a:bodyPr>
          <a:lstStyle/>
          <a:p>
            <a:r>
              <a:rPr lang="en-US" altLang="ko-KR" b="1" dirty="0" smtClean="0">
                <a:latin typeface="Times New Roman" pitchFamily="18" charset="0"/>
                <a:cs typeface="Times New Roman" pitchFamily="18" charset="0"/>
              </a:rPr>
              <a:t> </a:t>
            </a:r>
            <a:r>
              <a:rPr lang="tr-TR" altLang="ko-KR" b="1" dirty="0" smtClean="0">
                <a:latin typeface="Times New Roman" pitchFamily="18" charset="0"/>
                <a:cs typeface="Times New Roman" pitchFamily="18" charset="0"/>
              </a:rPr>
              <a:t> Oral İlaç </a:t>
            </a:r>
            <a:r>
              <a:rPr lang="tr-TR" altLang="ko-KR" b="1" dirty="0" smtClean="0">
                <a:latin typeface="Times New Roman" pitchFamily="18" charset="0"/>
                <a:cs typeface="Times New Roman" pitchFamily="18" charset="0"/>
              </a:rPr>
              <a:t>Uygulama Basamakları</a:t>
            </a:r>
            <a:endParaRPr lang="ko-KR" altLang="en-US" b="1" dirty="0">
              <a:latin typeface="Times New Roman" pitchFamily="18" charset="0"/>
              <a:cs typeface="Times New Roman" pitchFamily="18" charset="0"/>
            </a:endParaRPr>
          </a:p>
        </p:txBody>
      </p:sp>
      <p:graphicFrame>
        <p:nvGraphicFramePr>
          <p:cNvPr id="7" name="6 İçerik Yer Tutucusu"/>
          <p:cNvGraphicFramePr>
            <a:graphicFrameLocks noGrp="1"/>
          </p:cNvGraphicFramePr>
          <p:nvPr>
            <p:ph idx="1"/>
          </p:nvPr>
        </p:nvGraphicFramePr>
        <p:xfrm>
          <a:off x="457200" y="1600200"/>
          <a:ext cx="8229242" cy="3096344"/>
        </p:xfrm>
        <a:graphic>
          <a:graphicData uri="http://schemas.openxmlformats.org/drawingml/2006/table">
            <a:tbl>
              <a:tblPr firstRow="1" bandRow="1">
                <a:tableStyleId>{5940675A-B579-460E-94D1-54222C63F5DA}</a:tableStyleId>
              </a:tblPr>
              <a:tblGrid>
                <a:gridCol w="4114621"/>
                <a:gridCol w="4114621"/>
              </a:tblGrid>
              <a:tr h="589953">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marL="87815" marR="87815"/>
                </a:tc>
                <a:tc>
                  <a:txBody>
                    <a:bodyPr/>
                    <a:lstStyle/>
                    <a:p>
                      <a:pPr algn="ctr"/>
                      <a:r>
                        <a:rPr lang="tr-TR" sz="1400" b="1" dirty="0" smtClean="0">
                          <a:latin typeface="Times New Roman" pitchFamily="18" charset="0"/>
                          <a:cs typeface="Times New Roman" pitchFamily="18" charset="0"/>
                        </a:rPr>
                        <a:t>Gerekçe </a:t>
                      </a:r>
                      <a:endParaRPr lang="tr-TR" sz="1400" b="1" dirty="0">
                        <a:latin typeface="Times New Roman" pitchFamily="18" charset="0"/>
                        <a:cs typeface="Times New Roman" pitchFamily="18" charset="0"/>
                      </a:endParaRPr>
                    </a:p>
                  </a:txBody>
                  <a:tcPr marL="87815" marR="87815"/>
                </a:tc>
              </a:tr>
              <a:tr h="708449">
                <a:tc>
                  <a:txBody>
                    <a:bodyPr/>
                    <a:lstStyle/>
                    <a:p>
                      <a:pPr algn="just">
                        <a:lnSpc>
                          <a:spcPct val="107000"/>
                        </a:lnSpc>
                        <a:spcAft>
                          <a:spcPts val="0"/>
                        </a:spcAft>
                      </a:pPr>
                      <a:r>
                        <a:rPr lang="tr-TR" sz="1400" dirty="0">
                          <a:latin typeface="Times New Roman"/>
                          <a:ea typeface="Calibri"/>
                          <a:cs typeface="Times New Roman"/>
                        </a:rPr>
                        <a:t>Hastanın yatak içerisinde rahat pozisyon almasına yardımcı olunur. El hijyeni sağlanır.</a:t>
                      </a:r>
                      <a:endParaRPr lang="tr-TR" sz="1400" dirty="0">
                        <a:latin typeface="Calibri"/>
                        <a:ea typeface="Calibri"/>
                        <a:cs typeface="Times New Roman"/>
                      </a:endParaRPr>
                    </a:p>
                  </a:txBody>
                  <a:tcPr marL="65861" marR="65861" marT="0" marB="0"/>
                </a:tc>
                <a:tc>
                  <a:txBody>
                    <a:bodyPr/>
                    <a:lstStyle/>
                    <a:p>
                      <a:pPr algn="just">
                        <a:lnSpc>
                          <a:spcPct val="107000"/>
                        </a:lnSpc>
                        <a:spcAft>
                          <a:spcPts val="0"/>
                        </a:spcAft>
                      </a:pPr>
                      <a:r>
                        <a:rPr lang="tr-TR" sz="1400">
                          <a:latin typeface="Times New Roman"/>
                          <a:ea typeface="Calibri"/>
                          <a:cs typeface="Times New Roman"/>
                        </a:rPr>
                        <a:t>Hastanın rahatını sağlar ve mikroorganizmaların yayılımını önler.</a:t>
                      </a:r>
                      <a:endParaRPr lang="tr-TR" sz="1400">
                        <a:latin typeface="Calibri"/>
                        <a:ea typeface="Calibri"/>
                        <a:cs typeface="Times New Roman"/>
                      </a:endParaRPr>
                    </a:p>
                  </a:txBody>
                  <a:tcPr marL="65861" marR="65861" marT="0" marB="0"/>
                </a:tc>
              </a:tr>
              <a:tr h="1797942">
                <a:tc>
                  <a:txBody>
                    <a:bodyPr/>
                    <a:lstStyle/>
                    <a:p>
                      <a:pPr algn="just">
                        <a:lnSpc>
                          <a:spcPct val="107000"/>
                        </a:lnSpc>
                        <a:spcAft>
                          <a:spcPts val="0"/>
                        </a:spcAft>
                      </a:pPr>
                      <a:r>
                        <a:rPr lang="tr-TR" sz="1400">
                          <a:latin typeface="Times New Roman"/>
                          <a:ea typeface="Calibri"/>
                          <a:cs typeface="Times New Roman"/>
                        </a:rPr>
                        <a:t>Tarih, saat, ilacın adı, dozu, hangi yolla verildiği, hastanın yanıtı ve ilacı uygulayanın parafını içeren bilgiler hasta gözlemine ve hastane bilgi sistemine hastanın ilacının uygulandığına dair kayıt yapılır. Hastanın ilaca verdiği yanıt gözlemlenir.</a:t>
                      </a:r>
                      <a:endParaRPr lang="tr-TR" sz="1400">
                        <a:latin typeface="Calibri"/>
                        <a:ea typeface="Calibri"/>
                        <a:cs typeface="Times New Roman"/>
                      </a:endParaRPr>
                    </a:p>
                  </a:txBody>
                  <a:tcPr marL="65861" marR="65861" marT="0" marB="0"/>
                </a:tc>
                <a:tc>
                  <a:txBody>
                    <a:bodyPr/>
                    <a:lstStyle/>
                    <a:p>
                      <a:pPr algn="just">
                        <a:lnSpc>
                          <a:spcPct val="107000"/>
                        </a:lnSpc>
                        <a:spcAft>
                          <a:spcPts val="0"/>
                        </a:spcAft>
                      </a:pPr>
                      <a:r>
                        <a:rPr lang="tr-TR" sz="1400" dirty="0">
                          <a:latin typeface="Times New Roman"/>
                          <a:ea typeface="Calibri"/>
                          <a:cs typeface="Times New Roman"/>
                        </a:rPr>
                        <a:t>Uygun kayıt hastanın tedavisinin takibi, sürdürülebilirliği, yasal dayanak sağlama ve hemşirelik uygulamalarının görünürlüğü için önemlidir.</a:t>
                      </a:r>
                      <a:endParaRPr lang="tr-TR" sz="1400" dirty="0">
                        <a:latin typeface="Calibri"/>
                        <a:ea typeface="Calibri"/>
                        <a:cs typeface="Times New Roman"/>
                      </a:endParaRPr>
                    </a:p>
                  </a:txBody>
                  <a:tcPr marL="65861" marR="65861" marT="0" marB="0"/>
                </a:tc>
              </a:tr>
            </a:tbl>
          </a:graphicData>
        </a:graphic>
      </p:graphicFrame>
    </p:spTree>
    <p:extLst>
      <p:ext uri="{BB962C8B-B14F-4D97-AF65-F5344CB8AC3E}">
        <p14:creationId xmlns="" xmlns:p14="http://schemas.microsoft.com/office/powerpoint/2010/main" val="365967430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7544" y="0"/>
            <a:ext cx="8229600" cy="778098"/>
          </a:xfrm>
        </p:spPr>
        <p:txBody>
          <a:bodyPr>
            <a:normAutofit fontScale="90000"/>
          </a:bodyPr>
          <a:lstStyle/>
          <a:p>
            <a:r>
              <a:rPr lang="tr-TR" b="1" dirty="0">
                <a:solidFill>
                  <a:srgbClr val="FF0000"/>
                </a:solidFill>
                <a:latin typeface="Times New Roman" pitchFamily="18" charset="0"/>
                <a:cs typeface="Times New Roman" pitchFamily="18" charset="0"/>
              </a:rPr>
              <a:t>Sublingual ve </a:t>
            </a:r>
            <a:r>
              <a:rPr lang="tr-TR" b="1" dirty="0" err="1">
                <a:solidFill>
                  <a:srgbClr val="FF0000"/>
                </a:solidFill>
                <a:latin typeface="Times New Roman" pitchFamily="18" charset="0"/>
                <a:cs typeface="Times New Roman" pitchFamily="18" charset="0"/>
              </a:rPr>
              <a:t>Bukkal</a:t>
            </a:r>
            <a:r>
              <a:rPr lang="tr-TR" b="1" dirty="0">
                <a:solidFill>
                  <a:srgbClr val="FF0000"/>
                </a:solidFill>
                <a:latin typeface="Times New Roman" pitchFamily="18" charset="0"/>
                <a:cs typeface="Times New Roman" pitchFamily="18" charset="0"/>
              </a:rPr>
              <a:t> İlaç Uygulama</a:t>
            </a:r>
            <a:endParaRPr lang="tr-TR" b="1" dirty="0">
              <a:latin typeface="Times New Roman" pitchFamily="18" charset="0"/>
              <a:cs typeface="Times New Roman" pitchFamily="18" charset="0"/>
            </a:endParaRPr>
          </a:p>
        </p:txBody>
      </p:sp>
      <p:sp>
        <p:nvSpPr>
          <p:cNvPr id="8" name="İçerik Yer Tutucusu 7"/>
          <p:cNvSpPr>
            <a:spLocks noGrp="1"/>
          </p:cNvSpPr>
          <p:nvPr>
            <p:ph idx="1"/>
          </p:nvPr>
        </p:nvSpPr>
        <p:spPr/>
        <p:txBody>
          <a:bodyPr/>
          <a:lstStyle/>
          <a:p>
            <a:endParaRPr lang="tr-TR"/>
          </a:p>
        </p:txBody>
      </p:sp>
      <p:pic>
        <p:nvPicPr>
          <p:cNvPr id="6" name="İçerik Yer Tutucusu 4"/>
          <p:cNvPicPr>
            <a:picLocks noGrp="1"/>
          </p:cNvPicPr>
          <p:nvPr>
            <p:ph idx="4294967295"/>
          </p:nvPr>
        </p:nvPicPr>
        <p:blipFill>
          <a:blip r:embed="rId2" cstate="print">
            <a:extLst>
              <a:ext uri="{28A0092B-C50C-407E-A947-70E740481C1C}">
                <a14:useLocalDpi xmlns="" xmlns:a14="http://schemas.microsoft.com/office/drawing/2010/main" val="0"/>
              </a:ext>
            </a:extLst>
          </a:blip>
          <a:stretch>
            <a:fillRect/>
          </a:stretch>
        </p:blipFill>
        <p:spPr>
          <a:xfrm>
            <a:off x="179512" y="1162843"/>
            <a:ext cx="4537075" cy="5400675"/>
          </a:xfrm>
          <a:prstGeom prst="rect">
            <a:avLst/>
          </a:prstGeom>
        </p:spPr>
      </p:pic>
      <p:pic>
        <p:nvPicPr>
          <p:cNvPr id="7" name="Resim 6"/>
          <p:cNvPicPr/>
          <p:nvPr/>
        </p:nvPicPr>
        <p:blipFill>
          <a:blip r:embed="rId3" cstate="print">
            <a:extLst>
              <a:ext uri="{28A0092B-C50C-407E-A947-70E740481C1C}">
                <a14:useLocalDpi xmlns="" xmlns:a14="http://schemas.microsoft.com/office/drawing/2010/main" val="0"/>
              </a:ext>
            </a:extLst>
          </a:blip>
          <a:stretch>
            <a:fillRect/>
          </a:stretch>
        </p:blipFill>
        <p:spPr>
          <a:xfrm>
            <a:off x="4788025" y="1268761"/>
            <a:ext cx="4104456" cy="5201312"/>
          </a:xfrm>
          <a:prstGeom prst="rect">
            <a:avLst/>
          </a:prstGeom>
        </p:spPr>
      </p:pic>
    </p:spTree>
    <p:extLst>
      <p:ext uri="{BB962C8B-B14F-4D97-AF65-F5344CB8AC3E}">
        <p14:creationId xmlns="" xmlns:p14="http://schemas.microsoft.com/office/powerpoint/2010/main" val="285583796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23528" y="274638"/>
            <a:ext cx="8496944" cy="1143000"/>
          </a:xfrm>
        </p:spPr>
        <p:txBody>
          <a:bodyPr>
            <a:normAutofit fontScale="90000"/>
          </a:bodyPr>
          <a:lstStyle/>
          <a:p>
            <a:r>
              <a:rPr lang="tr-TR" b="1" dirty="0">
                <a:solidFill>
                  <a:srgbClr val="FF0000"/>
                </a:solidFill>
                <a:latin typeface="Times New Roman" panose="02020603050405020304" pitchFamily="18" charset="0"/>
                <a:cs typeface="Times New Roman" panose="02020603050405020304" pitchFamily="18" charset="0"/>
              </a:rPr>
              <a:t>Sublingual ve </a:t>
            </a:r>
            <a:r>
              <a:rPr lang="tr-TR" b="1" dirty="0" err="1">
                <a:solidFill>
                  <a:srgbClr val="FF0000"/>
                </a:solidFill>
                <a:latin typeface="Times New Roman" panose="02020603050405020304" pitchFamily="18" charset="0"/>
                <a:cs typeface="Times New Roman" panose="02020603050405020304" pitchFamily="18" charset="0"/>
              </a:rPr>
              <a:t>Bukkal</a:t>
            </a:r>
            <a:r>
              <a:rPr lang="tr-TR" b="1" dirty="0">
                <a:solidFill>
                  <a:srgbClr val="FF0000"/>
                </a:solidFill>
                <a:latin typeface="Times New Roman" panose="02020603050405020304" pitchFamily="18" charset="0"/>
                <a:cs typeface="Times New Roman" panose="02020603050405020304" pitchFamily="18" charset="0"/>
              </a:rPr>
              <a:t> İlaç Uygulama</a:t>
            </a: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fontScale="85000" lnSpcReduction="10000"/>
          </a:bodyPr>
          <a:lstStyle/>
          <a:p>
            <a:pPr algn="just"/>
            <a:r>
              <a:rPr lang="tr-TR" dirty="0">
                <a:latin typeface="Times New Roman" panose="02020603050405020304" pitchFamily="18" charset="0"/>
                <a:cs typeface="Times New Roman" panose="02020603050405020304" pitchFamily="18" charset="0"/>
              </a:rPr>
              <a:t>Ağız </a:t>
            </a:r>
            <a:r>
              <a:rPr lang="tr-TR" dirty="0" err="1">
                <a:latin typeface="Times New Roman" panose="02020603050405020304" pitchFamily="18" charset="0"/>
                <a:cs typeface="Times New Roman" panose="02020603050405020304" pitchFamily="18" charset="0"/>
              </a:rPr>
              <a:t>mukoz</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membranına</a:t>
            </a:r>
            <a:r>
              <a:rPr lang="tr-TR" dirty="0">
                <a:latin typeface="Times New Roman" panose="02020603050405020304" pitchFamily="18" charset="0"/>
                <a:cs typeface="Times New Roman" panose="02020603050405020304" pitchFamily="18" charset="0"/>
              </a:rPr>
              <a:t> uygulanan ilaçlar genellikle sistemik etki gösterirler. Yanağa ve dilaltına uygulanan ilaçlar mide salgısı ile kolayca yıkılan ya da karaciğer tarafından çok çabuk parçalanan ilaçlar olup, oral yolla alındığında tedavi edici değildir.</a:t>
            </a:r>
          </a:p>
          <a:p>
            <a:pPr algn="just"/>
            <a:r>
              <a:rPr lang="tr-TR" dirty="0">
                <a:latin typeface="Times New Roman" panose="02020603050405020304" pitchFamily="18" charset="0"/>
                <a:cs typeface="Times New Roman" panose="02020603050405020304" pitchFamily="18" charset="0"/>
              </a:rPr>
              <a:t>Hem dil altı hem de yanak içi ilaç uygulamasında ilacın çok </a:t>
            </a:r>
            <a:r>
              <a:rPr lang="tr-TR" dirty="0">
                <a:solidFill>
                  <a:srgbClr val="FF0000"/>
                </a:solidFill>
                <a:latin typeface="Times New Roman" panose="02020603050405020304" pitchFamily="18" charset="0"/>
                <a:cs typeface="Times New Roman" panose="02020603050405020304" pitchFamily="18" charset="0"/>
              </a:rPr>
              <a:t>hızlı emilimi </a:t>
            </a:r>
            <a:r>
              <a:rPr lang="tr-TR" dirty="0">
                <a:latin typeface="Times New Roman" panose="02020603050405020304" pitchFamily="18" charset="0"/>
                <a:cs typeface="Times New Roman" panose="02020603050405020304" pitchFamily="18" charset="0"/>
              </a:rPr>
              <a:t>söz konusudur ve ilacın metabolizmaya ilk geçişini önlemek pek çok ilacın hızlı bir şekilde etkisini yitirmesine neden olur. </a:t>
            </a:r>
            <a:endParaRPr lang="tr-TR" dirty="0" smtClean="0">
              <a:latin typeface="Times New Roman" panose="02020603050405020304" pitchFamily="18" charset="0"/>
              <a:cs typeface="Times New Roman" panose="02020603050405020304" pitchFamily="18" charset="0"/>
            </a:endParaRPr>
          </a:p>
          <a:p>
            <a:pPr algn="just"/>
            <a:r>
              <a:rPr lang="tr-TR" dirty="0" err="1" smtClean="0">
                <a:latin typeface="Times New Roman" panose="02020603050405020304" pitchFamily="18" charset="0"/>
                <a:cs typeface="Times New Roman" panose="02020603050405020304" pitchFamily="18" charset="0"/>
              </a:rPr>
              <a:t>Antihipartansif</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Kapril</a:t>
            </a:r>
            <a:r>
              <a:rPr lang="tr-TR" dirty="0" smtClean="0">
                <a:latin typeface="Times New Roman" panose="02020603050405020304" pitchFamily="18" charset="0"/>
                <a:cs typeface="Times New Roman" panose="02020603050405020304" pitchFamily="18" charset="0"/>
              </a:rPr>
              <a:t>), nitrogliserin (</a:t>
            </a:r>
            <a:r>
              <a:rPr lang="tr-TR" dirty="0" err="1" smtClean="0">
                <a:latin typeface="Times New Roman" panose="02020603050405020304" pitchFamily="18" charset="0"/>
                <a:cs typeface="Times New Roman" panose="02020603050405020304" pitchFamily="18" charset="0"/>
              </a:rPr>
              <a:t>Anjina</a:t>
            </a:r>
            <a:r>
              <a:rPr lang="tr-TR" dirty="0" smtClean="0">
                <a:latin typeface="Times New Roman" panose="02020603050405020304" pitchFamily="18" charset="0"/>
                <a:cs typeface="Times New Roman" panose="02020603050405020304" pitchFamily="18" charset="0"/>
              </a:rPr>
              <a:t>).</a:t>
            </a:r>
            <a:endParaRPr lang="tr-TR" dirty="0"/>
          </a:p>
        </p:txBody>
      </p:sp>
    </p:spTree>
    <p:extLst>
      <p:ext uri="{BB962C8B-B14F-4D97-AF65-F5344CB8AC3E}">
        <p14:creationId xmlns="" xmlns:p14="http://schemas.microsoft.com/office/powerpoint/2010/main" val="51504263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solidFill>
                  <a:srgbClr val="FF0000"/>
                </a:solidFill>
                <a:latin typeface="Times New Roman" panose="02020603050405020304" pitchFamily="18" charset="0"/>
                <a:cs typeface="Times New Roman" panose="02020603050405020304" pitchFamily="18" charset="0"/>
              </a:rPr>
              <a:t>Sublingual ve Bukkal İlaç Uygulama</a:t>
            </a: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fontScale="92500" lnSpcReduction="10000"/>
          </a:bodyPr>
          <a:lstStyle/>
          <a:p>
            <a:pPr algn="just"/>
            <a:r>
              <a:rPr lang="tr-TR" dirty="0">
                <a:latin typeface="Times New Roman" panose="02020603050405020304" pitchFamily="18" charset="0"/>
                <a:cs typeface="Times New Roman" panose="02020603050405020304" pitchFamily="18" charset="0"/>
              </a:rPr>
              <a:t>Hastanın ağzı değerlendirilip kuruluk varsa az bir su ile ağzının ıslanması sağlanmalıdır.</a:t>
            </a:r>
          </a:p>
          <a:p>
            <a:pPr algn="just"/>
            <a:r>
              <a:rPr lang="tr-TR" dirty="0">
                <a:latin typeface="Times New Roman" panose="02020603050405020304" pitchFamily="18" charset="0"/>
                <a:cs typeface="Times New Roman" panose="02020603050405020304" pitchFamily="18" charset="0"/>
              </a:rPr>
              <a:t> Hasta ilacı yutmaması veya çiğnememesi konusunda bilgilendirilmelidir.</a:t>
            </a:r>
          </a:p>
          <a:p>
            <a:pPr algn="just"/>
            <a:r>
              <a:rPr lang="tr-TR" dirty="0">
                <a:latin typeface="Times New Roman" panose="02020603050405020304" pitchFamily="18" charset="0"/>
                <a:cs typeface="Times New Roman" panose="02020603050405020304" pitchFamily="18" charset="0"/>
              </a:rPr>
              <a:t>İlaç hastanın dil altına yerleştirilmeli veya damlatılmalıdır ve ilacın ardından hastaya kesinlikle su veya başka bir içecek almaması gerektiği söylenmelidir. Eğer ilaç </a:t>
            </a:r>
            <a:r>
              <a:rPr lang="tr-TR" dirty="0" err="1">
                <a:latin typeface="Times New Roman" panose="02020603050405020304" pitchFamily="18" charset="0"/>
                <a:cs typeface="Times New Roman" panose="02020603050405020304" pitchFamily="18" charset="0"/>
              </a:rPr>
              <a:t>bukkal</a:t>
            </a:r>
            <a:r>
              <a:rPr lang="tr-TR" dirty="0">
                <a:latin typeface="Times New Roman" panose="02020603050405020304" pitchFamily="18" charset="0"/>
                <a:cs typeface="Times New Roman" panose="02020603050405020304" pitchFamily="18" charset="0"/>
              </a:rPr>
              <a:t> yol ile uygulanacaksa yanak mukozasına yerleştirilip bekletmesi gerektiği açıklanmalıdır.</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57684609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latin typeface="Times New Roman" pitchFamily="18" charset="0"/>
                <a:cs typeface="Times New Roman" pitchFamily="18" charset="0"/>
              </a:rPr>
              <a:t>Topikal (Bölgesel) İlaçlar</a:t>
            </a:r>
            <a:endParaRPr lang="tr-TR" b="1" dirty="0">
              <a:latin typeface="Times New Roman" pitchFamily="18" charset="0"/>
              <a:cs typeface="Times New Roman" pitchFamily="18" charset="0"/>
            </a:endParaRPr>
          </a:p>
        </p:txBody>
      </p:sp>
      <p:sp>
        <p:nvSpPr>
          <p:cNvPr id="3" name="İçerik Yer Tutucusu 2"/>
          <p:cNvSpPr>
            <a:spLocks noGrp="1"/>
          </p:cNvSpPr>
          <p:nvPr>
            <p:ph idx="1"/>
          </p:nvPr>
        </p:nvSpPr>
        <p:spPr/>
        <p:txBody>
          <a:bodyPr>
            <a:normAutofit fontScale="92500" lnSpcReduction="10000"/>
          </a:bodyPr>
          <a:lstStyle/>
          <a:p>
            <a:pPr algn="just"/>
            <a:r>
              <a:rPr lang="tr-TR" dirty="0">
                <a:latin typeface="Times New Roman" pitchFamily="18" charset="0"/>
                <a:cs typeface="Times New Roman" pitchFamily="18" charset="0"/>
              </a:rPr>
              <a:t>Topikal ilaçlar deri yüzeyine  ya da </a:t>
            </a:r>
            <a:r>
              <a:rPr lang="tr-TR" dirty="0" err="1">
                <a:latin typeface="Times New Roman" pitchFamily="18" charset="0"/>
                <a:cs typeface="Times New Roman" pitchFamily="18" charset="0"/>
              </a:rPr>
              <a:t>mukoz</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membranlara</a:t>
            </a:r>
            <a:r>
              <a:rPr lang="tr-TR" dirty="0">
                <a:latin typeface="Times New Roman" pitchFamily="18" charset="0"/>
                <a:cs typeface="Times New Roman" pitchFamily="18" charset="0"/>
              </a:rPr>
              <a:t> uygulanır</a:t>
            </a:r>
            <a:r>
              <a:rPr lang="tr-TR" dirty="0" smtClean="0">
                <a:latin typeface="Times New Roman" pitchFamily="18" charset="0"/>
                <a:cs typeface="Times New Roman" pitchFamily="18" charset="0"/>
              </a:rPr>
              <a:t>. </a:t>
            </a:r>
          </a:p>
          <a:p>
            <a:pPr algn="just"/>
            <a:r>
              <a:rPr lang="tr-TR" dirty="0" smtClean="0">
                <a:solidFill>
                  <a:srgbClr val="FF0000"/>
                </a:solidFill>
                <a:latin typeface="Times New Roman" pitchFamily="18" charset="0"/>
                <a:cs typeface="Times New Roman" pitchFamily="18" charset="0"/>
              </a:rPr>
              <a:t>Losyonlar</a:t>
            </a:r>
            <a:r>
              <a:rPr lang="tr-TR" dirty="0">
                <a:solidFill>
                  <a:srgbClr val="FF0000"/>
                </a:solidFill>
                <a:latin typeface="Times New Roman" pitchFamily="18" charset="0"/>
                <a:cs typeface="Times New Roman" pitchFamily="18" charset="0"/>
              </a:rPr>
              <a:t>, kremler ve yağlar </a:t>
            </a:r>
            <a:r>
              <a:rPr lang="tr-TR" dirty="0">
                <a:latin typeface="Times New Roman" pitchFamily="18" charset="0"/>
                <a:cs typeface="Times New Roman" pitchFamily="18" charset="0"/>
              </a:rPr>
              <a:t>deriyi, </a:t>
            </a:r>
            <a:r>
              <a:rPr lang="tr-TR" dirty="0" err="1">
                <a:latin typeface="Times New Roman" pitchFamily="18" charset="0"/>
                <a:cs typeface="Times New Roman" pitchFamily="18" charset="0"/>
              </a:rPr>
              <a:t>enfekte</a:t>
            </a:r>
            <a:r>
              <a:rPr lang="tr-TR" dirty="0">
                <a:latin typeface="Times New Roman" pitchFamily="18" charset="0"/>
                <a:cs typeface="Times New Roman" pitchFamily="18" charset="0"/>
              </a:rPr>
              <a:t> olmuş yarayı tedavi etmek ve ya deri rahatsızlıklarının belirtilerini azaltmak için kullanılabilir.</a:t>
            </a:r>
          </a:p>
          <a:p>
            <a:pPr algn="just"/>
            <a:r>
              <a:rPr lang="tr-TR" dirty="0" smtClean="0">
                <a:latin typeface="Times New Roman" pitchFamily="18" charset="0"/>
                <a:cs typeface="Times New Roman" pitchFamily="18" charset="0"/>
              </a:rPr>
              <a:t>Losyonlar </a:t>
            </a:r>
            <a:r>
              <a:rPr lang="tr-TR" dirty="0">
                <a:latin typeface="Times New Roman" pitchFamily="18" charset="0"/>
                <a:cs typeface="Times New Roman" pitchFamily="18" charset="0"/>
              </a:rPr>
              <a:t>görünmez olana kadar deriye yedirilmelidir.</a:t>
            </a:r>
          </a:p>
          <a:p>
            <a:pPr algn="just"/>
            <a:r>
              <a:rPr lang="tr-TR" dirty="0">
                <a:latin typeface="Times New Roman" pitchFamily="18" charset="0"/>
                <a:cs typeface="Times New Roman" pitchFamily="18" charset="0"/>
              </a:rPr>
              <a:t>Deriye uygulama yapılmadan önce temiz ve kuru olmasına dikkat edilmelidir.</a:t>
            </a:r>
          </a:p>
          <a:p>
            <a:pPr algn="just"/>
            <a:endParaRPr lang="tr-TR" dirty="0"/>
          </a:p>
        </p:txBody>
      </p:sp>
    </p:spTree>
    <p:extLst>
      <p:ext uri="{BB962C8B-B14F-4D97-AF65-F5344CB8AC3E}">
        <p14:creationId xmlns="" xmlns:p14="http://schemas.microsoft.com/office/powerpoint/2010/main" val="356894930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latin typeface="Times New Roman" pitchFamily="18" charset="0"/>
                <a:cs typeface="Times New Roman" pitchFamily="18" charset="0"/>
              </a:rPr>
              <a:t>Transdermal İlaçlar</a:t>
            </a:r>
            <a:endParaRPr lang="tr-TR" b="1" dirty="0">
              <a:latin typeface="Times New Roman" pitchFamily="18" charset="0"/>
              <a:cs typeface="Times New Roman" pitchFamily="18" charset="0"/>
            </a:endParaRPr>
          </a:p>
        </p:txBody>
      </p:sp>
      <p:sp>
        <p:nvSpPr>
          <p:cNvPr id="3" name="İçerik Yer Tutucusu 2"/>
          <p:cNvSpPr>
            <a:spLocks noGrp="1"/>
          </p:cNvSpPr>
          <p:nvPr>
            <p:ph idx="1"/>
          </p:nvPr>
        </p:nvSpPr>
        <p:spPr/>
        <p:txBody>
          <a:bodyPr/>
          <a:lstStyle/>
          <a:p>
            <a:pPr algn="just"/>
            <a:r>
              <a:rPr lang="tr-TR" dirty="0">
                <a:latin typeface="Times New Roman" pitchFamily="18" charset="0"/>
                <a:cs typeface="Times New Roman" pitchFamily="18" charset="0"/>
              </a:rPr>
              <a:t>Sistemik etkilerinin deri yoluyla </a:t>
            </a:r>
            <a:r>
              <a:rPr lang="tr-TR" dirty="0" err="1">
                <a:latin typeface="Times New Roman" pitchFamily="18" charset="0"/>
                <a:cs typeface="Times New Roman" pitchFamily="18" charset="0"/>
              </a:rPr>
              <a:t>absorbe</a:t>
            </a:r>
            <a:r>
              <a:rPr lang="tr-TR" dirty="0">
                <a:latin typeface="Times New Roman" pitchFamily="18" charset="0"/>
                <a:cs typeface="Times New Roman" pitchFamily="18" charset="0"/>
              </a:rPr>
              <a:t> edilmek üzere hazırlanan ilaçlara </a:t>
            </a:r>
            <a:r>
              <a:rPr lang="tr-TR" dirty="0" err="1">
                <a:latin typeface="Times New Roman" pitchFamily="18" charset="0"/>
                <a:cs typeface="Times New Roman" pitchFamily="18" charset="0"/>
              </a:rPr>
              <a:t>transdermal</a:t>
            </a:r>
            <a:r>
              <a:rPr lang="tr-TR" dirty="0">
                <a:latin typeface="Times New Roman" pitchFamily="18" charset="0"/>
                <a:cs typeface="Times New Roman" pitchFamily="18" charset="0"/>
              </a:rPr>
              <a:t> ilaçlar denir. </a:t>
            </a:r>
            <a:endParaRPr lang="tr-TR" dirty="0" smtClean="0">
              <a:latin typeface="Times New Roman" pitchFamily="18" charset="0"/>
              <a:cs typeface="Times New Roman" pitchFamily="18" charset="0"/>
            </a:endParaRPr>
          </a:p>
          <a:p>
            <a:pPr algn="just"/>
            <a:r>
              <a:rPr lang="tr-TR" dirty="0" err="1" smtClean="0">
                <a:latin typeface="Times New Roman" pitchFamily="18" charset="0"/>
                <a:cs typeface="Times New Roman" pitchFamily="18" charset="0"/>
              </a:rPr>
              <a:t>Transdermal</a:t>
            </a:r>
            <a:r>
              <a:rPr lang="tr-TR" dirty="0" smtClean="0">
                <a:latin typeface="Times New Roman" pitchFamily="18" charset="0"/>
                <a:cs typeface="Times New Roman" pitchFamily="18" charset="0"/>
              </a:rPr>
              <a:t> ilaçlar, ilacın </a:t>
            </a:r>
            <a:r>
              <a:rPr lang="tr-TR" dirty="0">
                <a:latin typeface="Times New Roman" pitchFamily="18" charset="0"/>
                <a:cs typeface="Times New Roman" pitchFamily="18" charset="0"/>
              </a:rPr>
              <a:t>yavaşça </a:t>
            </a:r>
            <a:r>
              <a:rPr lang="tr-TR" dirty="0" err="1">
                <a:latin typeface="Times New Roman" pitchFamily="18" charset="0"/>
                <a:cs typeface="Times New Roman" pitchFamily="18" charset="0"/>
              </a:rPr>
              <a:t>absorbe</a:t>
            </a:r>
            <a:r>
              <a:rPr lang="tr-TR" dirty="0">
                <a:latin typeface="Times New Roman" pitchFamily="18" charset="0"/>
                <a:cs typeface="Times New Roman" pitchFamily="18" charset="0"/>
              </a:rPr>
              <a:t> edilmesine olanak veren özel </a:t>
            </a:r>
            <a:r>
              <a:rPr lang="tr-TR" dirty="0" err="1">
                <a:latin typeface="Times New Roman" pitchFamily="18" charset="0"/>
                <a:cs typeface="Times New Roman" pitchFamily="18" charset="0"/>
              </a:rPr>
              <a:t>membranlardan</a:t>
            </a:r>
            <a:r>
              <a:rPr lang="tr-TR" dirty="0">
                <a:latin typeface="Times New Roman" pitchFamily="18" charset="0"/>
                <a:cs typeface="Times New Roman" pitchFamily="18" charset="0"/>
              </a:rPr>
              <a:t> oluşmuştur. </a:t>
            </a:r>
            <a:endParaRPr lang="tr-TR" dirty="0" smtClean="0">
              <a:latin typeface="Times New Roman" pitchFamily="18" charset="0"/>
              <a:cs typeface="Times New Roman" pitchFamily="18" charset="0"/>
            </a:endParaRPr>
          </a:p>
          <a:p>
            <a:pPr algn="just"/>
            <a:r>
              <a:rPr lang="tr-TR" dirty="0">
                <a:latin typeface="Times New Roman" pitchFamily="18" charset="0"/>
                <a:cs typeface="Times New Roman" pitchFamily="18" charset="0"/>
              </a:rPr>
              <a:t>K</a:t>
            </a:r>
            <a:r>
              <a:rPr lang="tr-TR" dirty="0" smtClean="0">
                <a:latin typeface="Times New Roman" pitchFamily="18" charset="0"/>
                <a:cs typeface="Times New Roman" pitchFamily="18" charset="0"/>
              </a:rPr>
              <a:t>ontrollü miktarda </a:t>
            </a:r>
            <a:r>
              <a:rPr lang="tr-TR" dirty="0">
                <a:latin typeface="Times New Roman" pitchFamily="18" charset="0"/>
                <a:cs typeface="Times New Roman" pitchFamily="18" charset="0"/>
              </a:rPr>
              <a:t>ilacın 24-72 saatlik periyodlarla salınmasına olanak verir.</a:t>
            </a:r>
          </a:p>
          <a:p>
            <a:endParaRPr lang="tr-TR" dirty="0">
              <a:latin typeface="Times New Roman" pitchFamily="18" charset="0"/>
              <a:cs typeface="Times New Roman" pitchFamily="18" charset="0"/>
            </a:endParaRPr>
          </a:p>
        </p:txBody>
      </p:sp>
    </p:spTree>
    <p:extLst>
      <p:ext uri="{BB962C8B-B14F-4D97-AF65-F5344CB8AC3E}">
        <p14:creationId xmlns="" xmlns:p14="http://schemas.microsoft.com/office/powerpoint/2010/main" val="250942464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9512" y="188640"/>
            <a:ext cx="8640960" cy="922114"/>
          </a:xfrm>
        </p:spPr>
        <p:txBody>
          <a:bodyPr>
            <a:normAutofit fontScale="90000"/>
          </a:bodyPr>
          <a:lstStyle/>
          <a:p>
            <a:r>
              <a:rPr lang="en-US" altLang="ko-KR" dirty="0" smtClean="0">
                <a:latin typeface="Times New Roman" pitchFamily="18" charset="0"/>
                <a:cs typeface="Times New Roman" pitchFamily="18" charset="0"/>
              </a:rPr>
              <a:t> </a:t>
            </a:r>
            <a:r>
              <a:rPr lang="tr-TR" altLang="ko-KR" dirty="0" smtClean="0">
                <a:latin typeface="Times New Roman" pitchFamily="18" charset="0"/>
                <a:cs typeface="Times New Roman" pitchFamily="18" charset="0"/>
              </a:rPr>
              <a:t> </a:t>
            </a:r>
            <a:r>
              <a:rPr lang="tr-TR" b="1" dirty="0" err="1" smtClean="0">
                <a:latin typeface="Times New Roman" pitchFamily="18" charset="0"/>
                <a:cs typeface="Times New Roman" pitchFamily="18" charset="0"/>
              </a:rPr>
              <a:t>Transdermal</a:t>
            </a:r>
            <a:r>
              <a:rPr lang="tr-TR" b="1" dirty="0" smtClean="0">
                <a:latin typeface="Times New Roman" pitchFamily="18" charset="0"/>
                <a:cs typeface="Times New Roman" pitchFamily="18" charset="0"/>
              </a:rPr>
              <a:t> </a:t>
            </a:r>
            <a:r>
              <a:rPr lang="tr-TR" b="1" dirty="0" smtClean="0">
                <a:latin typeface="Times New Roman" pitchFamily="18" charset="0"/>
                <a:cs typeface="Times New Roman" pitchFamily="18" charset="0"/>
              </a:rPr>
              <a:t>İlaç </a:t>
            </a:r>
            <a:r>
              <a:rPr lang="tr-TR" altLang="ko-KR" b="1" dirty="0" smtClean="0">
                <a:latin typeface="Times New Roman" pitchFamily="18" charset="0"/>
                <a:cs typeface="Times New Roman" pitchFamily="18" charset="0"/>
              </a:rPr>
              <a:t>Uygulama Basamakları</a:t>
            </a:r>
            <a:endParaRPr lang="ko-KR" altLang="en-US" b="1" dirty="0">
              <a:latin typeface="Times New Roman" pitchFamily="18" charset="0"/>
              <a:cs typeface="Times New Roman" pitchFamily="18" charset="0"/>
            </a:endParaRPr>
          </a:p>
        </p:txBody>
      </p:sp>
      <p:graphicFrame>
        <p:nvGraphicFramePr>
          <p:cNvPr id="7" name="6 İçerik Yer Tutucusu"/>
          <p:cNvGraphicFramePr>
            <a:graphicFrameLocks noGrp="1"/>
          </p:cNvGraphicFramePr>
          <p:nvPr>
            <p:ph idx="1"/>
          </p:nvPr>
        </p:nvGraphicFramePr>
        <p:xfrm>
          <a:off x="467544" y="1340768"/>
          <a:ext cx="8229626" cy="4817745"/>
        </p:xfrm>
        <a:graphic>
          <a:graphicData uri="http://schemas.openxmlformats.org/drawingml/2006/table">
            <a:tbl>
              <a:tblPr firstRow="1" bandRow="1">
                <a:tableStyleId>{5940675A-B579-460E-94D1-54222C63F5DA}</a:tableStyleId>
              </a:tblPr>
              <a:tblGrid>
                <a:gridCol w="4114813"/>
                <a:gridCol w="4114813"/>
              </a:tblGrid>
              <a:tr h="370840">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marL="101461" marR="101461"/>
                </a:tc>
                <a:tc>
                  <a:txBody>
                    <a:bodyPr/>
                    <a:lstStyle/>
                    <a:p>
                      <a:pPr algn="ctr"/>
                      <a:r>
                        <a:rPr lang="tr-TR" sz="1400" b="1" dirty="0" smtClean="0">
                          <a:latin typeface="Times New Roman" pitchFamily="18" charset="0"/>
                          <a:cs typeface="Times New Roman" pitchFamily="18" charset="0"/>
                        </a:rPr>
                        <a:t>Gerekçe </a:t>
                      </a:r>
                      <a:endParaRPr lang="tr-TR" sz="1400" b="1" dirty="0">
                        <a:latin typeface="Times New Roman" pitchFamily="18" charset="0"/>
                        <a:cs typeface="Times New Roman" pitchFamily="18" charset="0"/>
                      </a:endParaRPr>
                    </a:p>
                  </a:txBody>
                  <a:tcPr marL="101461" marR="101461"/>
                </a:tc>
              </a:tr>
              <a:tr h="370840">
                <a:tc>
                  <a:txBody>
                    <a:bodyPr/>
                    <a:lstStyle/>
                    <a:p>
                      <a:pPr>
                        <a:lnSpc>
                          <a:spcPct val="107000"/>
                        </a:lnSpc>
                        <a:spcAft>
                          <a:spcPts val="0"/>
                        </a:spcAft>
                      </a:pPr>
                      <a:r>
                        <a:rPr lang="tr-TR" sz="1400" dirty="0">
                          <a:latin typeface="Times New Roman" pitchFamily="18" charset="0"/>
                          <a:ea typeface="Calibri"/>
                          <a:cs typeface="Times New Roman" pitchFamily="18" charset="0"/>
                        </a:rPr>
                        <a:t>Kullanılacak araç gereç: </a:t>
                      </a:r>
                      <a:endParaRPr lang="tr-TR" sz="1400" dirty="0" smtClean="0">
                        <a:latin typeface="Times New Roman" pitchFamily="18" charset="0"/>
                        <a:ea typeface="Calibri"/>
                        <a:cs typeface="Times New Roman" pitchFamily="18" charset="0"/>
                      </a:endParaRPr>
                    </a:p>
                    <a:p>
                      <a:pPr>
                        <a:lnSpc>
                          <a:spcPct val="107000"/>
                        </a:lnSpc>
                        <a:spcAft>
                          <a:spcPts val="0"/>
                        </a:spcAft>
                      </a:pPr>
                      <a:r>
                        <a:rPr lang="tr-TR" sz="1400" dirty="0" smtClean="0">
                          <a:latin typeface="Times New Roman" pitchFamily="18" charset="0"/>
                          <a:ea typeface="Calibri"/>
                          <a:cs typeface="Times New Roman" pitchFamily="18" charset="0"/>
                        </a:rPr>
                        <a:t>-İstem</a:t>
                      </a:r>
                      <a:r>
                        <a:rPr lang="tr-TR" sz="1400" baseline="0" dirty="0" smtClean="0">
                          <a:latin typeface="Times New Roman" pitchFamily="18" charset="0"/>
                          <a:ea typeface="Calibri"/>
                          <a:cs typeface="Times New Roman" pitchFamily="18" charset="0"/>
                        </a:rPr>
                        <a:t> yapılan ilaç</a:t>
                      </a:r>
                      <a:endParaRPr lang="tr-TR" sz="1400" dirty="0" smtClean="0">
                        <a:latin typeface="Times New Roman" pitchFamily="18" charset="0"/>
                        <a:ea typeface="Calibri"/>
                        <a:cs typeface="Times New Roman" pitchFamily="18" charset="0"/>
                      </a:endParaRPr>
                    </a:p>
                    <a:p>
                      <a:pPr>
                        <a:lnSpc>
                          <a:spcPct val="107000"/>
                        </a:lnSpc>
                        <a:spcAft>
                          <a:spcPts val="0"/>
                        </a:spcAft>
                      </a:pPr>
                      <a:r>
                        <a:rPr lang="tr-TR" sz="1400" dirty="0" smtClean="0">
                          <a:latin typeface="Times New Roman" pitchFamily="18" charset="0"/>
                          <a:ea typeface="Calibri"/>
                          <a:cs typeface="Times New Roman" pitchFamily="18" charset="0"/>
                        </a:rPr>
                        <a:t>-Gazlı</a:t>
                      </a:r>
                      <a:r>
                        <a:rPr lang="tr-TR" sz="1400" baseline="0" dirty="0" smtClean="0">
                          <a:latin typeface="Times New Roman" pitchFamily="18" charset="0"/>
                          <a:ea typeface="Calibri"/>
                          <a:cs typeface="Times New Roman" pitchFamily="18" charset="0"/>
                        </a:rPr>
                        <a:t> bez, sabun ve su</a:t>
                      </a:r>
                      <a:r>
                        <a:rPr lang="tr-TR" sz="1400" dirty="0" smtClean="0">
                          <a:latin typeface="Times New Roman" pitchFamily="18" charset="0"/>
                          <a:ea typeface="Calibri"/>
                          <a:cs typeface="Times New Roman" pitchFamily="18" charset="0"/>
                        </a:rPr>
                        <a:t> </a:t>
                      </a:r>
                      <a:endParaRPr lang="tr-TR" sz="1400" dirty="0">
                        <a:latin typeface="Times New Roman" pitchFamily="18" charset="0"/>
                        <a:ea typeface="Calibri"/>
                        <a:cs typeface="Times New Roman" pitchFamily="18" charset="0"/>
                      </a:endParaRPr>
                    </a:p>
                    <a:p>
                      <a:pPr>
                        <a:lnSpc>
                          <a:spcPct val="107000"/>
                        </a:lnSpc>
                        <a:spcAft>
                          <a:spcPts val="0"/>
                        </a:spcAft>
                        <a:buFontTx/>
                        <a:buChar char="-"/>
                      </a:pPr>
                      <a:r>
                        <a:rPr lang="tr-TR" sz="1400" dirty="0" smtClean="0">
                          <a:latin typeface="Times New Roman" pitchFamily="18" charset="0"/>
                          <a:ea typeface="Calibri"/>
                          <a:cs typeface="Times New Roman" pitchFamily="18" charset="0"/>
                        </a:rPr>
                        <a:t>İlaç </a:t>
                      </a:r>
                      <a:r>
                        <a:rPr lang="tr-TR" sz="1400" dirty="0">
                          <a:latin typeface="Times New Roman" pitchFamily="18" charset="0"/>
                          <a:ea typeface="Calibri"/>
                          <a:cs typeface="Times New Roman" pitchFamily="18" charset="0"/>
                        </a:rPr>
                        <a:t>uygulama kaydı              </a:t>
                      </a:r>
                      <a:endParaRPr lang="tr-TR" sz="1400" dirty="0" smtClean="0">
                        <a:latin typeface="Times New Roman" pitchFamily="18" charset="0"/>
                        <a:ea typeface="Calibri"/>
                        <a:cs typeface="Times New Roman" pitchFamily="18" charset="0"/>
                      </a:endParaRPr>
                    </a:p>
                    <a:p>
                      <a:pPr>
                        <a:lnSpc>
                          <a:spcPct val="107000"/>
                        </a:lnSpc>
                        <a:spcAft>
                          <a:spcPts val="0"/>
                        </a:spcAft>
                        <a:buFontTx/>
                        <a:buNone/>
                      </a:pPr>
                      <a:r>
                        <a:rPr lang="tr-TR" sz="1400" dirty="0" smtClean="0">
                          <a:latin typeface="Times New Roman" pitchFamily="18" charset="0"/>
                          <a:ea typeface="Calibri"/>
                          <a:cs typeface="Times New Roman" pitchFamily="18" charset="0"/>
                        </a:rPr>
                        <a:t>-</a:t>
                      </a:r>
                      <a:r>
                        <a:rPr lang="tr-TR" sz="1400" dirty="0">
                          <a:latin typeface="Times New Roman" pitchFamily="18" charset="0"/>
                          <a:ea typeface="Calibri"/>
                          <a:cs typeface="Times New Roman" pitchFamily="18" charset="0"/>
                        </a:rPr>
                        <a:t>Eldiven ve gerekli ise KKE </a:t>
                      </a:r>
                    </a:p>
                  </a:txBody>
                  <a:tcPr marL="76096" marR="76096" marT="0" marB="0"/>
                </a:tc>
                <a:tc>
                  <a:txBody>
                    <a:bodyPr/>
                    <a:lstStyle/>
                    <a:p>
                      <a:pPr>
                        <a:lnSpc>
                          <a:spcPct val="107000"/>
                        </a:lnSpc>
                        <a:spcAft>
                          <a:spcPts val="0"/>
                        </a:spcAft>
                      </a:pPr>
                      <a:endParaRPr lang="tr-TR" sz="1400" dirty="0">
                        <a:latin typeface="Times New Roman" pitchFamily="18" charset="0"/>
                        <a:ea typeface="Calibri"/>
                        <a:cs typeface="Times New Roman" pitchFamily="18" charset="0"/>
                      </a:endParaRPr>
                    </a:p>
                  </a:txBody>
                  <a:tcPr marL="76096" marR="76096" marT="0" marB="0"/>
                </a:tc>
              </a:tr>
              <a:tr h="370840">
                <a:tc>
                  <a:txBody>
                    <a:bodyPr/>
                    <a:lstStyle/>
                    <a:p>
                      <a:pPr algn="just">
                        <a:lnSpc>
                          <a:spcPct val="115000"/>
                        </a:lnSpc>
                        <a:spcAft>
                          <a:spcPts val="0"/>
                        </a:spcAft>
                      </a:pPr>
                      <a:r>
                        <a:rPr lang="tr-TR" sz="1400">
                          <a:latin typeface="Times New Roman" pitchFamily="18" charset="0"/>
                          <a:ea typeface="Calibri"/>
                          <a:cs typeface="Times New Roman" pitchFamily="18" charset="0"/>
                        </a:rPr>
                        <a:t>İstem yapılan ilaçlar kontrol edilerek hazırlanır. Doktor isteminde belirgin olmayan noktalar açığa kavuşturulur. Hasta dosyasından hastanın alerjileri kontrol edilir. İlacın ne olduğu, hasta için uygunluğu, güvenli doz aralığı, ilacın beklenen yan etkileri değerlendirilir.</a:t>
                      </a:r>
                    </a:p>
                  </a:txBody>
                  <a:tcPr marL="76096" marR="76096" marT="0" marB="0"/>
                </a:tc>
                <a:tc>
                  <a:txBody>
                    <a:bodyPr/>
                    <a:lstStyle/>
                    <a:p>
                      <a:pPr>
                        <a:lnSpc>
                          <a:spcPct val="107000"/>
                        </a:lnSpc>
                        <a:spcAft>
                          <a:spcPts val="0"/>
                        </a:spcAft>
                      </a:pPr>
                      <a:r>
                        <a:rPr lang="tr-TR" sz="1400" dirty="0">
                          <a:latin typeface="Times New Roman" pitchFamily="18" charset="0"/>
                          <a:ea typeface="Calibri"/>
                          <a:cs typeface="Times New Roman" pitchFamily="18" charset="0"/>
                        </a:rPr>
                        <a:t>Bu karşılaştırma doktor isteminin alınması sırasında ortaya çıkabilecek hataların belirlenmesini sağlar. İlacın hasta için tedavi edici etkisi/yan etkisinin ortaya çıkma durumunu kontrol etmede yardımcı olur.  </a:t>
                      </a:r>
                    </a:p>
                  </a:txBody>
                  <a:tcPr marL="76096" marR="76096" marT="0" marB="0"/>
                </a:tc>
              </a:tr>
              <a:tr h="370840">
                <a:tc>
                  <a:txBody>
                    <a:bodyPr/>
                    <a:lstStyle/>
                    <a:p>
                      <a:pPr algn="just">
                        <a:lnSpc>
                          <a:spcPct val="115000"/>
                        </a:lnSpc>
                        <a:spcAft>
                          <a:spcPts val="0"/>
                        </a:spcAft>
                      </a:pPr>
                      <a:r>
                        <a:rPr lang="tr-TR" sz="1400">
                          <a:latin typeface="Times New Roman" pitchFamily="18" charset="0"/>
                          <a:ea typeface="Calibri"/>
                          <a:cs typeface="Times New Roman" pitchFamily="18" charset="0"/>
                        </a:rPr>
                        <a:t>El hijyeni sağlanır.</a:t>
                      </a:r>
                    </a:p>
                  </a:txBody>
                  <a:tcPr marL="76096" marR="76096" marT="0" marB="0"/>
                </a:tc>
                <a:tc>
                  <a:txBody>
                    <a:bodyPr/>
                    <a:lstStyle/>
                    <a:p>
                      <a:pPr>
                        <a:lnSpc>
                          <a:spcPct val="107000"/>
                        </a:lnSpc>
                        <a:spcAft>
                          <a:spcPts val="0"/>
                        </a:spcAft>
                      </a:pPr>
                      <a:r>
                        <a:rPr lang="tr-TR" sz="1400" dirty="0">
                          <a:latin typeface="Times New Roman" pitchFamily="18" charset="0"/>
                          <a:ea typeface="Calibri"/>
                          <a:cs typeface="Times New Roman" pitchFamily="18" charset="0"/>
                        </a:rPr>
                        <a:t>Mikroorganizmaların yayılımını önler.</a:t>
                      </a:r>
                    </a:p>
                  </a:txBody>
                  <a:tcPr marL="76096" marR="76096" marT="0" marB="0"/>
                </a:tc>
              </a:tr>
              <a:tr h="370840">
                <a:tc>
                  <a:txBody>
                    <a:bodyPr/>
                    <a:lstStyle/>
                    <a:p>
                      <a:pPr algn="just">
                        <a:lnSpc>
                          <a:spcPct val="115000"/>
                        </a:lnSpc>
                        <a:spcAft>
                          <a:spcPts val="0"/>
                        </a:spcAft>
                      </a:pPr>
                      <a:r>
                        <a:rPr lang="tr-TR" sz="1400" dirty="0">
                          <a:latin typeface="Times New Roman" pitchFamily="18" charset="0"/>
                          <a:ea typeface="Calibri"/>
                          <a:cs typeface="Times New Roman" pitchFamily="18" charset="0"/>
                        </a:rPr>
                        <a:t>İlaç tedavi odasında hazırlanır.</a:t>
                      </a:r>
                    </a:p>
                  </a:txBody>
                  <a:tcPr marL="76096" marR="76096" marT="0" marB="0"/>
                </a:tc>
                <a:tc>
                  <a:txBody>
                    <a:bodyPr/>
                    <a:lstStyle/>
                    <a:p>
                      <a:pPr>
                        <a:lnSpc>
                          <a:spcPct val="107000"/>
                        </a:lnSpc>
                        <a:spcAft>
                          <a:spcPts val="0"/>
                        </a:spcAft>
                      </a:pPr>
                      <a:r>
                        <a:rPr lang="tr-TR" sz="1400" dirty="0">
                          <a:latin typeface="Times New Roman" pitchFamily="18" charset="0"/>
                          <a:ea typeface="Calibri"/>
                          <a:cs typeface="Times New Roman" pitchFamily="18" charset="0"/>
                        </a:rPr>
                        <a:t>Bu düzenleme hataları önler ve zaman tasarrufu sağlar.</a:t>
                      </a:r>
                    </a:p>
                  </a:txBody>
                  <a:tcPr marL="76096" marR="76096" marT="0" marB="0"/>
                </a:tc>
              </a:tr>
              <a:tr h="370840">
                <a:tc>
                  <a:txBody>
                    <a:bodyPr/>
                    <a:lstStyle/>
                    <a:p>
                      <a:pPr algn="just">
                        <a:lnSpc>
                          <a:spcPct val="115000"/>
                        </a:lnSpc>
                        <a:spcAft>
                          <a:spcPts val="0"/>
                        </a:spcAft>
                      </a:pPr>
                      <a:r>
                        <a:rPr lang="tr-TR" sz="1400" dirty="0">
                          <a:latin typeface="Times New Roman" pitchFamily="18" charset="0"/>
                          <a:ea typeface="Calibri"/>
                          <a:cs typeface="Times New Roman" pitchFamily="18" charset="0"/>
                        </a:rPr>
                        <a:t>İlaç arabası, dolabı ya da çekmecesi açılır, bilgisayar destekli bir ilaç yönetim sistemi varsa şifre ile giriş yapılır.</a:t>
                      </a:r>
                    </a:p>
                  </a:txBody>
                  <a:tcPr marL="76096" marR="76096" marT="0" marB="0"/>
                </a:tc>
                <a:tc>
                  <a:txBody>
                    <a:bodyPr/>
                    <a:lstStyle/>
                    <a:p>
                      <a:pPr>
                        <a:lnSpc>
                          <a:spcPct val="107000"/>
                        </a:lnSpc>
                        <a:spcAft>
                          <a:spcPts val="0"/>
                        </a:spcAft>
                      </a:pPr>
                      <a:r>
                        <a:rPr lang="tr-TR" sz="1400" dirty="0">
                          <a:latin typeface="Times New Roman" pitchFamily="18" charset="0"/>
                          <a:ea typeface="Calibri"/>
                          <a:cs typeface="Times New Roman" pitchFamily="18" charset="0"/>
                        </a:rPr>
                        <a:t>İlaç arabalarının ya da çekmecelerinin kapalı tutulması hastaya ait ilaçların güvenliğini sağlar.  </a:t>
                      </a:r>
                    </a:p>
                  </a:txBody>
                  <a:tcPr marL="76096" marR="76096" marT="0" marB="0"/>
                </a:tc>
              </a:tr>
              <a:tr h="370840">
                <a:tc>
                  <a:txBody>
                    <a:bodyPr/>
                    <a:lstStyle/>
                    <a:p>
                      <a:pPr algn="just">
                        <a:lnSpc>
                          <a:spcPct val="115000"/>
                        </a:lnSpc>
                        <a:spcAft>
                          <a:spcPts val="0"/>
                        </a:spcAft>
                      </a:pPr>
                      <a:r>
                        <a:rPr lang="tr-TR" sz="1400" dirty="0">
                          <a:latin typeface="Times New Roman"/>
                          <a:ea typeface="Calibri"/>
                          <a:cs typeface="Times New Roman"/>
                        </a:rPr>
                        <a:t>Her seferinde tek bir hastanın ilacı hazırlanır.</a:t>
                      </a:r>
                      <a:endParaRPr lang="tr-TR" sz="1400" dirty="0">
                        <a:latin typeface="Calibri"/>
                        <a:ea typeface="Calibri"/>
                        <a:cs typeface="Times New Roman"/>
                      </a:endParaRPr>
                    </a:p>
                  </a:txBody>
                  <a:tcPr marL="76096" marR="76096" marT="0" marB="0"/>
                </a:tc>
                <a:tc>
                  <a:txBody>
                    <a:bodyPr/>
                    <a:lstStyle/>
                    <a:p>
                      <a:pPr>
                        <a:lnSpc>
                          <a:spcPct val="107000"/>
                        </a:lnSpc>
                        <a:spcAft>
                          <a:spcPts val="0"/>
                        </a:spcAft>
                      </a:pPr>
                      <a:r>
                        <a:rPr lang="tr-TR" sz="1400" dirty="0">
                          <a:latin typeface="Times New Roman"/>
                          <a:ea typeface="Calibri"/>
                          <a:cs typeface="Times New Roman"/>
                        </a:rPr>
                        <a:t>Hataları önler.</a:t>
                      </a:r>
                      <a:endParaRPr lang="tr-TR" sz="1400" dirty="0">
                        <a:latin typeface="Calibri"/>
                        <a:ea typeface="Calibri"/>
                        <a:cs typeface="Times New Roman"/>
                      </a:endParaRPr>
                    </a:p>
                  </a:txBody>
                  <a:tcPr marL="76096" marR="76096" marT="0" marB="0"/>
                </a:tc>
              </a:tr>
            </a:tbl>
          </a:graphicData>
        </a:graphic>
      </p:graphicFrame>
    </p:spTree>
    <p:extLst>
      <p:ext uri="{BB962C8B-B14F-4D97-AF65-F5344CB8AC3E}">
        <p14:creationId xmlns="" xmlns:p14="http://schemas.microsoft.com/office/powerpoint/2010/main" val="365967430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altLang="ko-KR" b="1" dirty="0" err="1" smtClean="0">
                <a:latin typeface="Times New Roman" pitchFamily="18" charset="0"/>
                <a:cs typeface="Times New Roman" pitchFamily="18" charset="0"/>
              </a:rPr>
              <a:t>Transdermal</a:t>
            </a:r>
            <a:r>
              <a:rPr lang="tr-TR" altLang="ko-KR" b="1" dirty="0" smtClean="0">
                <a:latin typeface="Times New Roman" pitchFamily="18" charset="0"/>
                <a:cs typeface="Times New Roman" pitchFamily="18" charset="0"/>
              </a:rPr>
              <a:t> </a:t>
            </a:r>
            <a:r>
              <a:rPr lang="tr-TR" altLang="ko-KR" b="1" dirty="0" smtClean="0">
                <a:latin typeface="Times New Roman" pitchFamily="18" charset="0"/>
                <a:cs typeface="Times New Roman" pitchFamily="18" charset="0"/>
              </a:rPr>
              <a:t>İlaç Uygulama Basamakları</a:t>
            </a:r>
            <a:endParaRPr lang="tr-TR" b="1" dirty="0">
              <a:latin typeface="Times New Roman" pitchFamily="18" charset="0"/>
              <a:cs typeface="Times New Roman" pitchFamily="18" charset="0"/>
            </a:endParaRPr>
          </a:p>
        </p:txBody>
      </p:sp>
      <p:graphicFrame>
        <p:nvGraphicFramePr>
          <p:cNvPr id="5" name="4 İçerik Yer Tutucusu"/>
          <p:cNvGraphicFramePr>
            <a:graphicFrameLocks noGrp="1"/>
          </p:cNvGraphicFramePr>
          <p:nvPr>
            <p:ph idx="1"/>
          </p:nvPr>
        </p:nvGraphicFramePr>
        <p:xfrm>
          <a:off x="457200" y="1600200"/>
          <a:ext cx="8229600" cy="4850766"/>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a:t>
                      </a:r>
                      <a:endParaRPr lang="tr-TR" sz="1400" b="1" dirty="0">
                        <a:latin typeface="Times New Roman" pitchFamily="18" charset="0"/>
                        <a:cs typeface="Times New Roman" pitchFamily="18" charset="0"/>
                      </a:endParaRPr>
                    </a:p>
                  </a:txBody>
                  <a:tcPr/>
                </a:tc>
              </a:tr>
              <a:tr h="370840">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ile doktor istemindeki ilaç kontrol edilir, ilacın son kullanma tarihine bakılır, gerekli ise tekrar doz hesabı yapılır.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ikinci kontrol aşamasıdır.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hazırlama bittikten sonra ilaç etiketleri ve doktor istemi son bir kez daha kontrol edilir.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üçüncü kontrol aşamasıdır. Bazı kurumlarda son kontrol yatak başında hastanın yanında yapılmaktadır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El </a:t>
                      </a:r>
                      <a:r>
                        <a:rPr lang="tr-TR" sz="1400" dirty="0">
                          <a:latin typeface="Times New Roman"/>
                          <a:ea typeface="Calibri"/>
                          <a:cs typeface="Times New Roman"/>
                        </a:rPr>
                        <a:t>hijyeni sağlanır.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Tedavi </a:t>
                      </a:r>
                      <a:r>
                        <a:rPr lang="tr-TR" sz="1400" dirty="0">
                          <a:latin typeface="Times New Roman"/>
                          <a:ea typeface="Calibri"/>
                          <a:cs typeface="Times New Roman"/>
                        </a:rPr>
                        <a:t>odasından ayrılmadan önce ilaçların bulunduğu dolap/çekmece kilitlenir.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İlaçların güvenliğinin sağlanması için gereklidir.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Hasta </a:t>
                      </a:r>
                      <a:r>
                        <a:rPr lang="tr-TR" sz="1400" dirty="0">
                          <a:latin typeface="Times New Roman"/>
                          <a:ea typeface="Calibri"/>
                          <a:cs typeface="Times New Roman"/>
                        </a:rPr>
                        <a:t>odasına ilaç tepsisiyle gidilir, tepsi görme alanında olacak şekilde yerleştirilir, el hijyeni sağlanır, eldiven giyilir.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İlaç tepsisinin görme alanına yerleştirilmesi, kazara ya da kasti olarak ilaçların karıştırılmasını önler. El hijyeninin sağlanması mikroorganizmaların yayılmasını önler.</a:t>
                      </a:r>
                      <a:endParaRPr lang="tr-TR" sz="1400" dirty="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Hastanın </a:t>
                      </a:r>
                      <a:r>
                        <a:rPr lang="tr-TR" sz="1400" dirty="0">
                          <a:latin typeface="Times New Roman"/>
                          <a:ea typeface="Calibri"/>
                          <a:cs typeface="Times New Roman"/>
                        </a:rPr>
                        <a:t>kimliği doğrulanır, istem ve hasta kayıtları karşılaştırılır.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-Hastanın adı soyadı, protokol numarası kol bandından kontrol edilir.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-Hastadan adı soyadı, doğum tarihi söylenmesi istenir.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-Hasta kendini ifade edemiyor ise ikinci bir sağlık personelinden yardım istenir.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Hastanın kimliğinin doğrulanması, doğru hastaya doğru ilaç uygulaması için gereklidir.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latin typeface="Times New Roman" pitchFamily="18" charset="0"/>
                <a:cs typeface="Times New Roman" pitchFamily="18" charset="0"/>
              </a:rPr>
              <a:t>Transdermal </a:t>
            </a:r>
            <a:r>
              <a:rPr lang="tr-TR" b="1" dirty="0" smtClean="0">
                <a:latin typeface="Times New Roman" pitchFamily="18" charset="0"/>
                <a:cs typeface="Times New Roman" pitchFamily="18" charset="0"/>
              </a:rPr>
              <a:t>İlaç </a:t>
            </a:r>
            <a:r>
              <a:rPr lang="tr-TR" b="1" dirty="0" smtClean="0">
                <a:latin typeface="Times New Roman" pitchFamily="18" charset="0"/>
                <a:cs typeface="Times New Roman" pitchFamily="18" charset="0"/>
              </a:rPr>
              <a:t>Uygulama Basamakları</a:t>
            </a:r>
            <a:endParaRPr lang="tr-TR" b="1" dirty="0">
              <a:latin typeface="Times New Roman" pitchFamily="18" charset="0"/>
              <a:cs typeface="Times New Roman" pitchFamily="18" charset="0"/>
            </a:endParaRPr>
          </a:p>
        </p:txBody>
      </p:sp>
      <p:graphicFrame>
        <p:nvGraphicFramePr>
          <p:cNvPr id="4" name="3 İçerik Yer Tutucusu"/>
          <p:cNvGraphicFramePr>
            <a:graphicFrameLocks noGrp="1"/>
          </p:cNvGraphicFramePr>
          <p:nvPr>
            <p:ph idx="1"/>
          </p:nvPr>
        </p:nvGraphicFramePr>
        <p:xfrm>
          <a:off x="457200" y="1600200"/>
          <a:ext cx="8229600" cy="4519295"/>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r>
                        <a:rPr lang="tr-TR" b="1" dirty="0" smtClean="0">
                          <a:latin typeface="Times New Roman" pitchFamily="18" charset="0"/>
                          <a:cs typeface="Times New Roman" pitchFamily="18" charset="0"/>
                        </a:rPr>
                        <a:t>Uygulama Basamakları</a:t>
                      </a:r>
                      <a:endParaRPr lang="tr-TR" b="1" dirty="0">
                        <a:latin typeface="Times New Roman" pitchFamily="18" charset="0"/>
                        <a:cs typeface="Times New Roman" pitchFamily="18" charset="0"/>
                      </a:endParaRPr>
                    </a:p>
                  </a:txBody>
                  <a:tcPr/>
                </a:tc>
                <a:tc>
                  <a:txBody>
                    <a:bodyPr/>
                    <a:lstStyle/>
                    <a:p>
                      <a:pPr algn="ctr"/>
                      <a:r>
                        <a:rPr lang="tr-TR" b="1" dirty="0" smtClean="0">
                          <a:latin typeface="Times New Roman" pitchFamily="18" charset="0"/>
                          <a:cs typeface="Times New Roman" pitchFamily="18" charset="0"/>
                        </a:rPr>
                        <a:t>Gerekçe</a:t>
                      </a:r>
                      <a:endParaRPr lang="tr-TR" b="1" dirty="0">
                        <a:latin typeface="Times New Roman" pitchFamily="18" charset="0"/>
                        <a:cs typeface="Times New Roman" pitchFamily="18" charset="0"/>
                      </a:endParaRPr>
                    </a:p>
                  </a:txBody>
                  <a:tcPr/>
                </a:tc>
              </a:tr>
              <a:tr h="370840">
                <a:tc>
                  <a:txBody>
                    <a:bodyPr/>
                    <a:lstStyle/>
                    <a:p>
                      <a:pPr algn="just">
                        <a:lnSpc>
                          <a:spcPct val="107000"/>
                        </a:lnSpc>
                        <a:spcAft>
                          <a:spcPts val="0"/>
                        </a:spcAft>
                      </a:pPr>
                      <a:r>
                        <a:rPr lang="tr-TR" sz="1400" dirty="0">
                          <a:latin typeface="Times New Roman"/>
                          <a:ea typeface="Calibri"/>
                          <a:cs typeface="Times New Roman"/>
                        </a:rPr>
                        <a:t>Hasta odasının yapısı kapatılır ya da paravan/perde çekilir.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Hasta mahremiyeti sağlanır.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uygulamadan önce hastanın alerji durumu kontrol edilir, yapılacak işlem, neden yapıldığı, gelişebilecek komplikasyonlar hakkında hastaya bilgi verilir. </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Alerji durumunun kontrolü, ilaç uygulama öncesi istenmeyen olayların yaşanmasını önleme açısından önemlidir. Hastaya bilgi verme, hastanın </a:t>
                      </a:r>
                      <a:r>
                        <a:rPr lang="tr-TR" sz="1400" dirty="0" err="1">
                          <a:latin typeface="Times New Roman"/>
                          <a:ea typeface="Calibri"/>
                          <a:cs typeface="Times New Roman"/>
                        </a:rPr>
                        <a:t>anksiyetesinin</a:t>
                      </a:r>
                      <a:r>
                        <a:rPr lang="tr-TR" sz="1400" dirty="0">
                          <a:latin typeface="Times New Roman"/>
                          <a:ea typeface="Calibri"/>
                          <a:cs typeface="Times New Roman"/>
                        </a:rPr>
                        <a:t> azaltılması ve işbirliğinin sağlanması için gereklidir.</a:t>
                      </a:r>
                      <a:endParaRPr lang="tr-TR" sz="1400" dirty="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a:latin typeface="Times New Roman"/>
                          <a:ea typeface="Calibri"/>
                          <a:cs typeface="Times New Roman"/>
                        </a:rPr>
                        <a:t>El hijyeni sağlanır, eldiven giyilir.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Mikroorganizmaların yayılmasını önler.</a:t>
                      </a:r>
                      <a:endParaRPr lang="tr-TR" sz="1400" dirty="0">
                        <a:latin typeface="Calibri"/>
                        <a:ea typeface="Calibri"/>
                        <a:cs typeface="Times New Roman"/>
                      </a:endParaRPr>
                    </a:p>
                  </a:txBody>
                  <a:tcPr marL="68580" marR="68580" marT="0" marB="0"/>
                </a:tc>
              </a:tr>
              <a:tr h="370840">
                <a:tc>
                  <a:txBody>
                    <a:bodyPr/>
                    <a:lstStyle/>
                    <a:p>
                      <a:pPr algn="just"/>
                      <a:r>
                        <a:rPr lang="tr-TR" sz="1400" b="0" dirty="0" err="1" smtClean="0">
                          <a:latin typeface="Times New Roman" pitchFamily="18" charset="0"/>
                          <a:cs typeface="Times New Roman" pitchFamily="18" charset="0"/>
                        </a:rPr>
                        <a:t>İrritasyon</a:t>
                      </a:r>
                      <a:r>
                        <a:rPr lang="tr-TR" sz="1400" b="0" dirty="0" smtClean="0">
                          <a:latin typeface="Times New Roman" pitchFamily="18" charset="0"/>
                          <a:cs typeface="Times New Roman" pitchFamily="18" charset="0"/>
                        </a:rPr>
                        <a:t> ya da deri</a:t>
                      </a:r>
                      <a:r>
                        <a:rPr lang="tr-TR" sz="1400" b="0" baseline="0" dirty="0" smtClean="0">
                          <a:latin typeface="Times New Roman" pitchFamily="18" charset="0"/>
                          <a:cs typeface="Times New Roman" pitchFamily="18" charset="0"/>
                        </a:rPr>
                        <a:t> bütünlüğü değerlendirilerek hastanın ilacının uygulanacağı yerdeki deri kontrol edilir. Yerleştirilecek bölgenin temiz, kuru ve tüysüz olması gerekir. </a:t>
                      </a:r>
                      <a:r>
                        <a:rPr lang="tr-TR" sz="1400" b="0" dirty="0" smtClean="0">
                          <a:latin typeface="Times New Roman" pitchFamily="18" charset="0"/>
                          <a:cs typeface="Times New Roman" pitchFamily="18" charset="0"/>
                        </a:rPr>
                        <a:t> </a:t>
                      </a:r>
                      <a:endParaRPr lang="tr-TR" sz="1400" b="0" dirty="0">
                        <a:latin typeface="Times New Roman" pitchFamily="18" charset="0"/>
                        <a:cs typeface="Times New Roman" pitchFamily="18" charset="0"/>
                      </a:endParaRPr>
                    </a:p>
                  </a:txBody>
                  <a:tcPr/>
                </a:tc>
                <a:tc>
                  <a:txBody>
                    <a:bodyPr/>
                    <a:lstStyle/>
                    <a:p>
                      <a:pPr algn="just"/>
                      <a:r>
                        <a:rPr lang="tr-TR" sz="1400" b="0" dirty="0" err="1" smtClean="0">
                          <a:latin typeface="Times New Roman" pitchFamily="18" charset="0"/>
                          <a:cs typeface="Times New Roman" pitchFamily="18" charset="0"/>
                        </a:rPr>
                        <a:t>Transdermal</a:t>
                      </a:r>
                      <a:r>
                        <a:rPr lang="tr-TR" sz="1400" b="0" baseline="0" dirty="0" smtClean="0">
                          <a:latin typeface="Times New Roman" pitchFamily="18" charset="0"/>
                          <a:cs typeface="Times New Roman" pitchFamily="18" charset="0"/>
                        </a:rPr>
                        <a:t> ilaç tahriş olmuş cilde uygulanmaz. Tüyler </a:t>
                      </a:r>
                      <a:r>
                        <a:rPr lang="tr-TR" sz="1400" b="0" baseline="0" dirty="0" err="1" smtClean="0">
                          <a:latin typeface="Times New Roman" pitchFamily="18" charset="0"/>
                          <a:cs typeface="Times New Roman" pitchFamily="18" charset="0"/>
                        </a:rPr>
                        <a:t>transdermal</a:t>
                      </a:r>
                      <a:r>
                        <a:rPr lang="tr-TR" sz="1400" b="0" baseline="0" dirty="0" smtClean="0">
                          <a:latin typeface="Times New Roman" pitchFamily="18" charset="0"/>
                          <a:cs typeface="Times New Roman" pitchFamily="18" charset="0"/>
                        </a:rPr>
                        <a:t> ilacın cilde yapışmasını önler. </a:t>
                      </a:r>
                      <a:endParaRPr lang="tr-TR" sz="1400" b="0" dirty="0">
                        <a:latin typeface="Times New Roman" pitchFamily="18" charset="0"/>
                        <a:cs typeface="Times New Roman" pitchFamily="18" charset="0"/>
                      </a:endParaRPr>
                    </a:p>
                  </a:txBody>
                  <a:tcPr/>
                </a:tc>
              </a:tr>
              <a:tr h="370840">
                <a:tc>
                  <a:txBody>
                    <a:bodyPr/>
                    <a:lstStyle/>
                    <a:p>
                      <a:pPr algn="just"/>
                      <a:r>
                        <a:rPr lang="tr-TR" sz="1400" b="0" dirty="0" smtClean="0">
                          <a:latin typeface="Times New Roman" pitchFamily="18" charset="0"/>
                          <a:cs typeface="Times New Roman" pitchFamily="18" charset="0"/>
                        </a:rPr>
                        <a:t>Eski </a:t>
                      </a:r>
                      <a:r>
                        <a:rPr lang="tr-TR" sz="1400" b="0" dirty="0" err="1" smtClean="0">
                          <a:latin typeface="Times New Roman" pitchFamily="18" charset="0"/>
                          <a:cs typeface="Times New Roman" pitchFamily="18" charset="0"/>
                        </a:rPr>
                        <a:t>transdermal</a:t>
                      </a:r>
                      <a:r>
                        <a:rPr lang="tr-TR" sz="1400" b="0" dirty="0" smtClean="0">
                          <a:latin typeface="Times New Roman" pitchFamily="18" charset="0"/>
                          <a:cs typeface="Times New Roman" pitchFamily="18" charset="0"/>
                        </a:rPr>
                        <a:t> ilaç hastanın vücudundan çıkartılır. Eski ilaç yapışkan yüz birbirine denk gelecek</a:t>
                      </a:r>
                      <a:r>
                        <a:rPr lang="tr-TR" sz="1400" b="0" baseline="0" dirty="0" smtClean="0">
                          <a:latin typeface="Times New Roman" pitchFamily="18" charset="0"/>
                          <a:cs typeface="Times New Roman" pitchFamily="18" charset="0"/>
                        </a:rPr>
                        <a:t> şekilde katlanır ve kurum politikasına göre uygun şekilde imha edilir. </a:t>
                      </a:r>
                      <a:endParaRPr lang="tr-TR" sz="1400" b="0" dirty="0">
                        <a:latin typeface="Times New Roman" pitchFamily="18" charset="0"/>
                        <a:cs typeface="Times New Roman" pitchFamily="18" charset="0"/>
                      </a:endParaRPr>
                    </a:p>
                  </a:txBody>
                  <a:tcPr/>
                </a:tc>
                <a:tc>
                  <a:txBody>
                    <a:bodyPr/>
                    <a:lstStyle/>
                    <a:p>
                      <a:pPr algn="just"/>
                      <a:r>
                        <a:rPr lang="tr-TR" sz="1400" b="0" dirty="0" smtClean="0">
                          <a:latin typeface="Times New Roman" pitchFamily="18" charset="0"/>
                          <a:cs typeface="Times New Roman" pitchFamily="18" charset="0"/>
                        </a:rPr>
                        <a:t>Yeni ilaç uygularken eski ilacı çıkarmamak ilacın</a:t>
                      </a:r>
                      <a:r>
                        <a:rPr lang="tr-TR" sz="1400" b="0" baseline="0" dirty="0" smtClean="0">
                          <a:latin typeface="Times New Roman" pitchFamily="18" charset="0"/>
                          <a:cs typeface="Times New Roman" pitchFamily="18" charset="0"/>
                        </a:rPr>
                        <a:t> </a:t>
                      </a:r>
                      <a:r>
                        <a:rPr lang="tr-TR" sz="1400" b="0" baseline="0" dirty="0" err="1" smtClean="0">
                          <a:latin typeface="Times New Roman" pitchFamily="18" charset="0"/>
                          <a:cs typeface="Times New Roman" pitchFamily="18" charset="0"/>
                        </a:rPr>
                        <a:t>toksik</a:t>
                      </a:r>
                      <a:r>
                        <a:rPr lang="tr-TR" sz="1400" b="0" baseline="0" dirty="0" smtClean="0">
                          <a:latin typeface="Times New Roman" pitchFamily="18" charset="0"/>
                          <a:cs typeface="Times New Roman" pitchFamily="18" charset="0"/>
                        </a:rPr>
                        <a:t> etkisine neden olur.</a:t>
                      </a:r>
                      <a:endParaRPr lang="tr-TR" sz="1400" b="0" dirty="0">
                        <a:latin typeface="Times New Roman" pitchFamily="18" charset="0"/>
                        <a:cs typeface="Times New Roman" pitchFamily="18" charset="0"/>
                      </a:endParaRPr>
                    </a:p>
                  </a:txBody>
                  <a:tcPr/>
                </a:tc>
              </a:tr>
              <a:tr h="370840">
                <a:tc>
                  <a:txBody>
                    <a:bodyPr/>
                    <a:lstStyle/>
                    <a:p>
                      <a:pPr algn="just"/>
                      <a:r>
                        <a:rPr lang="tr-TR" sz="1400" b="0" dirty="0" smtClean="0">
                          <a:latin typeface="Times New Roman" pitchFamily="18" charset="0"/>
                          <a:cs typeface="Times New Roman" pitchFamily="18" charset="0"/>
                        </a:rPr>
                        <a:t>İlaç koruyucu kılıfından çıkartılır, etiket tarafına ilacın uygulama tarihi, saati, uygulayan kişinin parafı</a:t>
                      </a:r>
                      <a:r>
                        <a:rPr lang="tr-TR" sz="1400" b="0" baseline="0" dirty="0" smtClean="0">
                          <a:latin typeface="Times New Roman" pitchFamily="18" charset="0"/>
                          <a:cs typeface="Times New Roman" pitchFamily="18" charset="0"/>
                        </a:rPr>
                        <a:t> yazılır.</a:t>
                      </a:r>
                      <a:endParaRPr lang="tr-TR" sz="1400" b="0" dirty="0">
                        <a:latin typeface="Times New Roman" pitchFamily="18" charset="0"/>
                        <a:cs typeface="Times New Roman" pitchFamily="18" charset="0"/>
                      </a:endParaRPr>
                    </a:p>
                  </a:txBody>
                  <a:tcPr/>
                </a:tc>
                <a:tc>
                  <a:txBody>
                    <a:bodyPr/>
                    <a:lstStyle/>
                    <a:p>
                      <a:pPr algn="just"/>
                      <a:r>
                        <a:rPr lang="tr-TR" sz="1400" b="0" dirty="0" smtClean="0">
                          <a:latin typeface="Times New Roman" pitchFamily="18" charset="0"/>
                          <a:cs typeface="Times New Roman" pitchFamily="18" charset="0"/>
                        </a:rPr>
                        <a:t>Bu işlem takibi kolaylaştırır.</a:t>
                      </a:r>
                      <a:endParaRPr lang="tr-TR" sz="1400" b="0" dirty="0">
                        <a:latin typeface="Times New Roman" pitchFamily="18" charset="0"/>
                        <a:cs typeface="Times New Roman" pitchFamily="18" charset="0"/>
                      </a:endParaRPr>
                    </a:p>
                  </a:txBody>
                  <a:tcPr/>
                </a:tc>
              </a:tr>
            </a:tbl>
          </a:graphicData>
        </a:graphic>
      </p:graphicFrame>
    </p:spTree>
    <p:extLst>
      <p:ext uri="{BB962C8B-B14F-4D97-AF65-F5344CB8AC3E}">
        <p14:creationId xmlns="" xmlns:p14="http://schemas.microsoft.com/office/powerpoint/2010/main" val="4273642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pPr algn="ctr"/>
            <a:r>
              <a:rPr lang="tr-TR" sz="4400" dirty="0">
                <a:solidFill>
                  <a:schemeClr val="tx1"/>
                </a:solidFill>
                <a:latin typeface="Times New Roman" pitchFamily="18" charset="0"/>
                <a:cs typeface="Times New Roman" pitchFamily="18" charset="0"/>
              </a:rPr>
              <a:t>Temel Kavramlar</a:t>
            </a:r>
          </a:p>
        </p:txBody>
      </p:sp>
      <p:sp>
        <p:nvSpPr>
          <p:cNvPr id="6" name="İçerik Yer Tutucusu 5"/>
          <p:cNvSpPr>
            <a:spLocks noGrp="1"/>
          </p:cNvSpPr>
          <p:nvPr>
            <p:ph idx="10"/>
          </p:nvPr>
        </p:nvSpPr>
        <p:spPr>
          <a:xfrm>
            <a:off x="179512" y="1412776"/>
            <a:ext cx="8964488" cy="4968552"/>
          </a:xfrm>
        </p:spPr>
        <p:txBody>
          <a:bodyPr/>
          <a:lstStyle/>
          <a:p>
            <a:pPr>
              <a:lnSpc>
                <a:spcPct val="150000"/>
              </a:lnSpc>
            </a:pPr>
            <a:r>
              <a:rPr lang="tr-TR" sz="2800" b="1" dirty="0" smtClean="0">
                <a:solidFill>
                  <a:srgbClr val="FF0000"/>
                </a:solidFill>
                <a:latin typeface="Times New Roman" panose="02020603050405020304" pitchFamily="18" charset="0"/>
                <a:cs typeface="Times New Roman" panose="02020603050405020304" pitchFamily="18" charset="0"/>
              </a:rPr>
              <a:t>Emniyet </a:t>
            </a:r>
            <a:r>
              <a:rPr lang="tr-TR" sz="2800" b="1" dirty="0">
                <a:solidFill>
                  <a:srgbClr val="FF0000"/>
                </a:solidFill>
                <a:latin typeface="Times New Roman" panose="02020603050405020304" pitchFamily="18" charset="0"/>
                <a:cs typeface="Times New Roman" panose="02020603050405020304" pitchFamily="18" charset="0"/>
              </a:rPr>
              <a:t>aralığı: </a:t>
            </a:r>
            <a:r>
              <a:rPr lang="tr-TR" sz="2800" dirty="0">
                <a:latin typeface="Times New Roman" panose="02020603050405020304" pitchFamily="18" charset="0"/>
                <a:cs typeface="Times New Roman" panose="02020603050405020304" pitchFamily="18" charset="0"/>
              </a:rPr>
              <a:t>İlacın tedavi dozu ile </a:t>
            </a:r>
            <a:r>
              <a:rPr lang="tr-TR" sz="2800" dirty="0" err="1">
                <a:latin typeface="Times New Roman" panose="02020603050405020304" pitchFamily="18" charset="0"/>
                <a:cs typeface="Times New Roman" panose="02020603050405020304" pitchFamily="18" charset="0"/>
              </a:rPr>
              <a:t>toksik</a:t>
            </a:r>
            <a:r>
              <a:rPr lang="tr-TR" sz="2800" dirty="0">
                <a:latin typeface="Times New Roman" panose="02020603050405020304" pitchFamily="18" charset="0"/>
                <a:cs typeface="Times New Roman" panose="02020603050405020304" pitchFamily="18" charset="0"/>
              </a:rPr>
              <a:t> etki gösteren dozu arasındaki mesafeye denir.</a:t>
            </a:r>
          </a:p>
          <a:p>
            <a:pPr>
              <a:lnSpc>
                <a:spcPct val="150000"/>
              </a:lnSpc>
            </a:pPr>
            <a:r>
              <a:rPr lang="tr-TR" sz="2800" b="1" dirty="0" err="1">
                <a:solidFill>
                  <a:srgbClr val="FF0000"/>
                </a:solidFill>
                <a:latin typeface="Times New Roman" panose="02020603050405020304" pitchFamily="18" charset="0"/>
                <a:cs typeface="Times New Roman" panose="02020603050405020304" pitchFamily="18" charset="0"/>
              </a:rPr>
              <a:t>Endikasyon</a:t>
            </a:r>
            <a:r>
              <a:rPr lang="tr-TR" sz="2800" b="1" dirty="0">
                <a:solidFill>
                  <a:srgbClr val="FF0000"/>
                </a:solidFill>
                <a:latin typeface="Times New Roman" panose="02020603050405020304" pitchFamily="18" charset="0"/>
                <a:cs typeface="Times New Roman" panose="02020603050405020304" pitchFamily="18" charset="0"/>
              </a:rPr>
              <a:t>: </a:t>
            </a:r>
            <a:r>
              <a:rPr lang="tr-TR" sz="2800" dirty="0">
                <a:latin typeface="Times New Roman" panose="02020603050405020304" pitchFamily="18" charset="0"/>
                <a:cs typeface="Times New Roman" panose="02020603050405020304" pitchFamily="18" charset="0"/>
              </a:rPr>
              <a:t>İlacın, kullanım amacına yönelik etkilerine </a:t>
            </a:r>
            <a:endParaRPr lang="tr-TR" sz="2800" dirty="0" smtClean="0">
              <a:latin typeface="Times New Roman" panose="02020603050405020304" pitchFamily="18" charset="0"/>
              <a:cs typeface="Times New Roman" panose="02020603050405020304" pitchFamily="18" charset="0"/>
            </a:endParaRPr>
          </a:p>
          <a:p>
            <a:pPr>
              <a:lnSpc>
                <a:spcPct val="150000"/>
              </a:lnSpc>
            </a:pPr>
            <a:r>
              <a:rPr lang="tr-TR" sz="2800" dirty="0" smtClean="0">
                <a:latin typeface="Times New Roman" panose="02020603050405020304" pitchFamily="18" charset="0"/>
                <a:cs typeface="Times New Roman" panose="02020603050405020304" pitchFamily="18" charset="0"/>
              </a:rPr>
              <a:t>denir</a:t>
            </a:r>
            <a:r>
              <a:rPr lang="tr-TR" sz="2800" dirty="0">
                <a:latin typeface="Times New Roman" panose="02020603050405020304" pitchFamily="18" charset="0"/>
                <a:cs typeface="Times New Roman" panose="02020603050405020304" pitchFamily="18" charset="0"/>
              </a:rPr>
              <a:t>.</a:t>
            </a:r>
          </a:p>
          <a:p>
            <a:pPr>
              <a:lnSpc>
                <a:spcPct val="150000"/>
              </a:lnSpc>
            </a:pPr>
            <a:r>
              <a:rPr lang="tr-TR" sz="2800" b="1" dirty="0" err="1">
                <a:solidFill>
                  <a:srgbClr val="FF0000"/>
                </a:solidFill>
                <a:latin typeface="Times New Roman" panose="02020603050405020304" pitchFamily="18" charset="0"/>
                <a:cs typeface="Times New Roman" panose="02020603050405020304" pitchFamily="18" charset="0"/>
              </a:rPr>
              <a:t>Kontrendikasyon</a:t>
            </a:r>
            <a:r>
              <a:rPr lang="tr-TR" sz="2800" b="1" dirty="0">
                <a:solidFill>
                  <a:srgbClr val="FF0000"/>
                </a:solidFill>
                <a:latin typeface="Times New Roman" panose="02020603050405020304" pitchFamily="18" charset="0"/>
                <a:cs typeface="Times New Roman" panose="02020603050405020304" pitchFamily="18" charset="0"/>
              </a:rPr>
              <a:t>: </a:t>
            </a:r>
            <a:r>
              <a:rPr lang="tr-TR" sz="2800" dirty="0">
                <a:latin typeface="Times New Roman" panose="02020603050405020304" pitchFamily="18" charset="0"/>
                <a:cs typeface="Times New Roman" panose="02020603050405020304" pitchFamily="18" charset="0"/>
              </a:rPr>
              <a:t>İlacın, kullanılmaması gereken </a:t>
            </a:r>
            <a:r>
              <a:rPr lang="tr-TR" sz="2800" dirty="0" smtClean="0">
                <a:latin typeface="Times New Roman" panose="02020603050405020304" pitchFamily="18" charset="0"/>
                <a:cs typeface="Times New Roman" panose="02020603050405020304" pitchFamily="18" charset="0"/>
              </a:rPr>
              <a:t>durum-</a:t>
            </a:r>
          </a:p>
          <a:p>
            <a:pPr>
              <a:lnSpc>
                <a:spcPct val="150000"/>
              </a:lnSpc>
            </a:pPr>
            <a:r>
              <a:rPr lang="tr-TR" sz="2800" dirty="0" err="1" smtClean="0">
                <a:latin typeface="Times New Roman" panose="02020603050405020304" pitchFamily="18" charset="0"/>
                <a:cs typeface="Times New Roman" panose="02020603050405020304" pitchFamily="18" charset="0"/>
              </a:rPr>
              <a:t>lara</a:t>
            </a:r>
            <a:r>
              <a:rPr lang="tr-TR" sz="2800" dirty="0" smtClean="0">
                <a:latin typeface="Times New Roman" panose="02020603050405020304" pitchFamily="18" charset="0"/>
                <a:cs typeface="Times New Roman" panose="02020603050405020304" pitchFamily="18" charset="0"/>
              </a:rPr>
              <a:t> </a:t>
            </a:r>
            <a:r>
              <a:rPr lang="tr-TR" sz="2800" dirty="0">
                <a:latin typeface="Times New Roman" panose="02020603050405020304" pitchFamily="18" charset="0"/>
                <a:cs typeface="Times New Roman" panose="02020603050405020304" pitchFamily="18" charset="0"/>
              </a:rPr>
              <a:t>denir.</a:t>
            </a:r>
          </a:p>
          <a:p>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5451265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latin typeface="Times New Roman" pitchFamily="18" charset="0"/>
                <a:cs typeface="Times New Roman" pitchFamily="18" charset="0"/>
              </a:rPr>
              <a:t>Transdermal </a:t>
            </a:r>
            <a:r>
              <a:rPr lang="tr-TR" b="1" dirty="0" smtClean="0">
                <a:latin typeface="Times New Roman" pitchFamily="18" charset="0"/>
                <a:cs typeface="Times New Roman" pitchFamily="18" charset="0"/>
              </a:rPr>
              <a:t>İlaç </a:t>
            </a:r>
            <a:r>
              <a:rPr lang="tr-TR" b="1" dirty="0" smtClean="0">
                <a:latin typeface="Times New Roman" pitchFamily="18" charset="0"/>
                <a:cs typeface="Times New Roman" pitchFamily="18" charset="0"/>
              </a:rPr>
              <a:t>Uygulama Basamakları</a:t>
            </a:r>
            <a:endParaRPr lang="tr-TR" b="1" dirty="0">
              <a:latin typeface="Times New Roman" pitchFamily="18" charset="0"/>
              <a:cs typeface="Times New Roman" pitchFamily="18" charset="0"/>
            </a:endParaRPr>
          </a:p>
        </p:txBody>
      </p:sp>
      <p:graphicFrame>
        <p:nvGraphicFramePr>
          <p:cNvPr id="4" name="3 İçerik Yer Tutucusu"/>
          <p:cNvGraphicFramePr>
            <a:graphicFrameLocks noGrp="1"/>
          </p:cNvGraphicFramePr>
          <p:nvPr>
            <p:ph idx="1"/>
          </p:nvPr>
        </p:nvGraphicFramePr>
        <p:xfrm>
          <a:off x="467544" y="2132856"/>
          <a:ext cx="8229600" cy="3196951"/>
        </p:xfrm>
        <a:graphic>
          <a:graphicData uri="http://schemas.openxmlformats.org/drawingml/2006/table">
            <a:tbl>
              <a:tblPr firstRow="1" bandRow="1">
                <a:tableStyleId>{5940675A-B579-460E-94D1-54222C63F5DA}</a:tableStyleId>
              </a:tblPr>
              <a:tblGrid>
                <a:gridCol w="4114800"/>
                <a:gridCol w="4114800"/>
              </a:tblGrid>
              <a:tr h="499938">
                <a:tc>
                  <a:txBody>
                    <a:bodyPr/>
                    <a:lstStyle/>
                    <a:p>
                      <a:pPr algn="ctr"/>
                      <a:r>
                        <a:rPr lang="tr-TR" b="1" dirty="0" smtClean="0">
                          <a:latin typeface="Times New Roman" pitchFamily="18" charset="0"/>
                          <a:cs typeface="Times New Roman" pitchFamily="18" charset="0"/>
                        </a:rPr>
                        <a:t>Uygulama Basamakları</a:t>
                      </a:r>
                      <a:endParaRPr lang="tr-TR" b="1" dirty="0">
                        <a:latin typeface="Times New Roman" pitchFamily="18" charset="0"/>
                        <a:cs typeface="Times New Roman" pitchFamily="18" charset="0"/>
                      </a:endParaRPr>
                    </a:p>
                  </a:txBody>
                  <a:tcPr/>
                </a:tc>
                <a:tc>
                  <a:txBody>
                    <a:bodyPr/>
                    <a:lstStyle/>
                    <a:p>
                      <a:pPr algn="ctr"/>
                      <a:r>
                        <a:rPr lang="tr-TR" b="1" dirty="0" smtClean="0">
                          <a:latin typeface="Times New Roman" pitchFamily="18" charset="0"/>
                          <a:cs typeface="Times New Roman" pitchFamily="18" charset="0"/>
                        </a:rPr>
                        <a:t>Gerekçe</a:t>
                      </a:r>
                      <a:endParaRPr lang="tr-TR" b="1" dirty="0">
                        <a:latin typeface="Times New Roman" pitchFamily="18" charset="0"/>
                        <a:cs typeface="Times New Roman" pitchFamily="18" charset="0"/>
                      </a:endParaRPr>
                    </a:p>
                  </a:txBody>
                  <a:tcPr/>
                </a:tc>
              </a:tr>
              <a:tr h="1273815">
                <a:tc>
                  <a:txBody>
                    <a:bodyPr/>
                    <a:lstStyle/>
                    <a:p>
                      <a:pPr algn="just"/>
                      <a:r>
                        <a:rPr lang="tr-TR" sz="1400" b="0" dirty="0" smtClean="0">
                          <a:latin typeface="Times New Roman" pitchFamily="18" charset="0"/>
                          <a:cs typeface="Times New Roman" pitchFamily="18" charset="0"/>
                        </a:rPr>
                        <a:t>İlaçlı yüze dokunmadan </a:t>
                      </a:r>
                      <a:r>
                        <a:rPr lang="tr-TR" sz="1400" b="0" dirty="0" err="1" smtClean="0">
                          <a:latin typeface="Times New Roman" pitchFamily="18" charset="0"/>
                          <a:cs typeface="Times New Roman" pitchFamily="18" charset="0"/>
                        </a:rPr>
                        <a:t>flaster</a:t>
                      </a:r>
                      <a:r>
                        <a:rPr lang="tr-TR" sz="1400" b="0" dirty="0" smtClean="0">
                          <a:latin typeface="Times New Roman" pitchFamily="18" charset="0"/>
                          <a:cs typeface="Times New Roman" pitchFamily="18" charset="0"/>
                        </a:rPr>
                        <a:t> koruyucu kılıfından çıkartılır. İlaç hastanın cildine uygulanır. Yaklaşık 10 saniye kadar</a:t>
                      </a:r>
                      <a:r>
                        <a:rPr lang="tr-TR" sz="1400" b="0" baseline="0" dirty="0" smtClean="0">
                          <a:latin typeface="Times New Roman" pitchFamily="18" charset="0"/>
                          <a:cs typeface="Times New Roman" pitchFamily="18" charset="0"/>
                        </a:rPr>
                        <a:t> basınç uygulanır. Masaj yapılmaz.</a:t>
                      </a:r>
                      <a:endParaRPr lang="tr-TR" sz="1400" b="0" dirty="0">
                        <a:latin typeface="Times New Roman" pitchFamily="18" charset="0"/>
                        <a:cs typeface="Times New Roman" pitchFamily="18" charset="0"/>
                      </a:endParaRPr>
                    </a:p>
                  </a:txBody>
                  <a:tcPr/>
                </a:tc>
                <a:tc>
                  <a:txBody>
                    <a:bodyPr/>
                    <a:lstStyle/>
                    <a:p>
                      <a:pPr algn="just"/>
                      <a:r>
                        <a:rPr lang="tr-TR" sz="1400" b="0" dirty="0" smtClean="0">
                          <a:latin typeface="Times New Roman" pitchFamily="18" charset="0"/>
                          <a:cs typeface="Times New Roman" pitchFamily="18" charset="0"/>
                        </a:rPr>
                        <a:t>Yapışkan yüzeye dokunmak, ilacın dozunu etkileyebilir. 10 saniye kadar bastırmak</a:t>
                      </a:r>
                      <a:r>
                        <a:rPr lang="tr-TR" sz="1400" b="0" baseline="0" dirty="0" smtClean="0">
                          <a:latin typeface="Times New Roman" pitchFamily="18" charset="0"/>
                          <a:cs typeface="Times New Roman" pitchFamily="18" charset="0"/>
                        </a:rPr>
                        <a:t>, </a:t>
                      </a:r>
                      <a:r>
                        <a:rPr lang="tr-TR" sz="1400" b="0" baseline="0" dirty="0" err="1" smtClean="0">
                          <a:latin typeface="Times New Roman" pitchFamily="18" charset="0"/>
                          <a:cs typeface="Times New Roman" pitchFamily="18" charset="0"/>
                        </a:rPr>
                        <a:t>flasterin</a:t>
                      </a:r>
                      <a:r>
                        <a:rPr lang="tr-TR" sz="1400" b="0" baseline="0" dirty="0" smtClean="0">
                          <a:latin typeface="Times New Roman" pitchFamily="18" charset="0"/>
                          <a:cs typeface="Times New Roman" pitchFamily="18" charset="0"/>
                        </a:rPr>
                        <a:t> hastanın cildinde kalmasını sağlar. Masaj ilacın emilimini arttırabilir.</a:t>
                      </a:r>
                      <a:r>
                        <a:rPr lang="tr-TR" sz="1400" b="0" dirty="0" smtClean="0">
                          <a:latin typeface="Times New Roman" pitchFamily="18" charset="0"/>
                          <a:cs typeface="Times New Roman" pitchFamily="18" charset="0"/>
                        </a:rPr>
                        <a:t> </a:t>
                      </a:r>
                      <a:endParaRPr lang="tr-TR" sz="1400" b="0" dirty="0">
                        <a:latin typeface="Times New Roman" pitchFamily="18" charset="0"/>
                        <a:cs typeface="Times New Roman" pitchFamily="18" charset="0"/>
                      </a:endParaRPr>
                    </a:p>
                  </a:txBody>
                  <a:tcPr/>
                </a:tc>
              </a:tr>
              <a:tr h="499938">
                <a:tc>
                  <a:txBody>
                    <a:bodyPr/>
                    <a:lstStyle/>
                    <a:p>
                      <a:pPr>
                        <a:lnSpc>
                          <a:spcPct val="107000"/>
                        </a:lnSpc>
                        <a:spcAft>
                          <a:spcPts val="0"/>
                        </a:spcAft>
                      </a:pPr>
                      <a:r>
                        <a:rPr lang="tr-TR" sz="1400" dirty="0" smtClean="0">
                          <a:latin typeface="Times New Roman"/>
                          <a:ea typeface="Calibri"/>
                          <a:cs typeface="Times New Roman"/>
                        </a:rPr>
                        <a:t>Eldivenler </a:t>
                      </a:r>
                      <a:r>
                        <a:rPr lang="tr-TR" sz="1400" dirty="0">
                          <a:latin typeface="Times New Roman"/>
                          <a:ea typeface="Calibri"/>
                          <a:cs typeface="Times New Roman"/>
                        </a:rPr>
                        <a:t>çıkartılır ve el hijyeni sağlanır.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Mikroorganizmaların ayılmasını önler.</a:t>
                      </a:r>
                      <a:endParaRPr lang="tr-TR" sz="1400">
                        <a:latin typeface="Calibri"/>
                        <a:ea typeface="Calibri"/>
                        <a:cs typeface="Times New Roman"/>
                      </a:endParaRPr>
                    </a:p>
                  </a:txBody>
                  <a:tcPr marL="68580" marR="68580" marT="0" marB="0"/>
                </a:tc>
              </a:tr>
              <a:tr h="923260">
                <a:tc>
                  <a:txBody>
                    <a:bodyPr/>
                    <a:lstStyle/>
                    <a:p>
                      <a:pPr>
                        <a:lnSpc>
                          <a:spcPct val="107000"/>
                        </a:lnSpc>
                        <a:spcAft>
                          <a:spcPts val="0"/>
                        </a:spcAft>
                      </a:pPr>
                      <a:r>
                        <a:rPr lang="tr-TR" sz="1400" dirty="0" smtClean="0">
                          <a:latin typeface="Times New Roman"/>
                          <a:ea typeface="Calibri"/>
                          <a:cs typeface="Times New Roman"/>
                        </a:rPr>
                        <a:t>Hasta </a:t>
                      </a:r>
                      <a:r>
                        <a:rPr lang="tr-TR" sz="1400" dirty="0">
                          <a:latin typeface="Times New Roman"/>
                          <a:ea typeface="Calibri"/>
                          <a:cs typeface="Times New Roman"/>
                        </a:rPr>
                        <a:t>gözlemine kayıt yapılır, hastane bilgi sistemine hastanın ilacın uygulandığı kaydedilir ve hastanın uygulanan ilaca cevabı gözlemlenir.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Düzenli kayıt hasta güvenliğini sağlar ve hemşirenin yasal sorumluluğudur.</a:t>
                      </a:r>
                      <a:endParaRPr lang="tr-TR" sz="1400" dirty="0">
                        <a:latin typeface="Calibri"/>
                        <a:ea typeface="Calibri"/>
                        <a:cs typeface="Times New Roman"/>
                      </a:endParaRPr>
                    </a:p>
                  </a:txBody>
                  <a:tcPr marL="68580" marR="68580" marT="0" marB="0"/>
                </a:tc>
              </a:tr>
            </a:tbl>
          </a:graphicData>
        </a:graphic>
      </p:graphicFrame>
    </p:spTree>
    <p:extLst>
      <p:ext uri="{BB962C8B-B14F-4D97-AF65-F5344CB8AC3E}">
        <p14:creationId xmlns="" xmlns:p14="http://schemas.microsoft.com/office/powerpoint/2010/main" val="427364260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539552" y="1196752"/>
            <a:ext cx="3672408" cy="5112568"/>
          </a:xfrm>
        </p:spPr>
      </p:pic>
      <p:pic>
        <p:nvPicPr>
          <p:cNvPr id="5" name="Resim 4"/>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4932040" y="1196752"/>
            <a:ext cx="3456384" cy="5112568"/>
          </a:xfrm>
          <a:prstGeom prst="rect">
            <a:avLst/>
          </a:prstGeom>
        </p:spPr>
      </p:pic>
    </p:spTree>
    <p:extLst>
      <p:ext uri="{BB962C8B-B14F-4D97-AF65-F5344CB8AC3E}">
        <p14:creationId xmlns="" xmlns:p14="http://schemas.microsoft.com/office/powerpoint/2010/main" val="339731899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altLang="ko-KR" dirty="0" smtClean="0">
                <a:latin typeface="Times New Roman" pitchFamily="18" charset="0"/>
                <a:cs typeface="Times New Roman" pitchFamily="18" charset="0"/>
              </a:rPr>
              <a:t> </a:t>
            </a:r>
            <a:r>
              <a:rPr lang="tr-TR" altLang="ko-KR" dirty="0" smtClean="0">
                <a:latin typeface="Times New Roman" pitchFamily="18" charset="0"/>
                <a:cs typeface="Times New Roman" pitchFamily="18" charset="0"/>
              </a:rPr>
              <a:t> Göze İlaç Uygulama</a:t>
            </a:r>
            <a:endParaRPr lang="ko-KR" altLang="en-US" dirty="0">
              <a:latin typeface="Times New Roman" pitchFamily="18" charset="0"/>
              <a:cs typeface="Times New Roman" pitchFamily="18" charset="0"/>
            </a:endParaRPr>
          </a:p>
        </p:txBody>
      </p:sp>
      <p:sp>
        <p:nvSpPr>
          <p:cNvPr id="13" name="Content Placeholder 12"/>
          <p:cNvSpPr>
            <a:spLocks noGrp="1"/>
          </p:cNvSpPr>
          <p:nvPr>
            <p:ph idx="10"/>
          </p:nvPr>
        </p:nvSpPr>
        <p:spPr>
          <a:xfrm>
            <a:off x="1547664" y="1340768"/>
            <a:ext cx="7416824" cy="4651921"/>
          </a:xfrm>
        </p:spPr>
        <p:txBody>
          <a:bodyPr/>
          <a:lstStyle/>
          <a:p>
            <a:pPr algn="just">
              <a:lnSpc>
                <a:spcPct val="150000"/>
              </a:lnSpc>
              <a:buFont typeface="Arial" pitchFamily="34" charset="0"/>
              <a:buChar char="•"/>
            </a:pPr>
            <a:r>
              <a:rPr lang="tr-TR" sz="2800" dirty="0" smtClean="0">
                <a:solidFill>
                  <a:schemeClr val="tx1"/>
                </a:solidFill>
                <a:latin typeface="Times New Roman" pitchFamily="18" charset="0"/>
                <a:cs typeface="Times New Roman" pitchFamily="18" charset="0"/>
              </a:rPr>
              <a:t>Göze, göz hastalıklarının tanısı </a:t>
            </a:r>
            <a:r>
              <a:rPr lang="tr-TR" sz="2800" dirty="0" smtClean="0">
                <a:solidFill>
                  <a:schemeClr val="tx1"/>
                </a:solidFill>
                <a:latin typeface="Times New Roman" pitchFamily="18" charset="0"/>
                <a:cs typeface="Times New Roman" pitchFamily="18" charset="0"/>
              </a:rPr>
              <a:t>, </a:t>
            </a:r>
            <a:r>
              <a:rPr lang="tr-TR" sz="2800" dirty="0" smtClean="0">
                <a:solidFill>
                  <a:schemeClr val="tx1"/>
                </a:solidFill>
                <a:latin typeface="Times New Roman" pitchFamily="18" charset="0"/>
                <a:cs typeface="Times New Roman" pitchFamily="18" charset="0"/>
              </a:rPr>
              <a:t>göz </a:t>
            </a:r>
          </a:p>
          <a:p>
            <a:pPr algn="just">
              <a:lnSpc>
                <a:spcPct val="150000"/>
              </a:lnSpc>
            </a:pPr>
            <a:r>
              <a:rPr lang="tr-TR" sz="2800" dirty="0" smtClean="0">
                <a:solidFill>
                  <a:schemeClr val="tx1"/>
                </a:solidFill>
                <a:latin typeface="Times New Roman" pitchFamily="18" charset="0"/>
                <a:cs typeface="Times New Roman" pitchFamily="18" charset="0"/>
              </a:rPr>
              <a:t>enfeksiyonlarının tedavisi ve gözü </a:t>
            </a:r>
          </a:p>
          <a:p>
            <a:pPr algn="just">
              <a:lnSpc>
                <a:spcPct val="150000"/>
              </a:lnSpc>
            </a:pPr>
            <a:r>
              <a:rPr lang="tr-TR" sz="2800" dirty="0" smtClean="0">
                <a:solidFill>
                  <a:schemeClr val="tx1"/>
                </a:solidFill>
                <a:latin typeface="Times New Roman" pitchFamily="18" charset="0"/>
                <a:cs typeface="Times New Roman" pitchFamily="18" charset="0"/>
              </a:rPr>
              <a:t>nemlendirmek amacıyla ilaç uygulanır.</a:t>
            </a:r>
          </a:p>
          <a:p>
            <a:pPr algn="just">
              <a:lnSpc>
                <a:spcPct val="150000"/>
              </a:lnSpc>
              <a:buFont typeface="Arial" pitchFamily="34" charset="0"/>
              <a:buChar char="•"/>
            </a:pPr>
            <a:r>
              <a:rPr lang="tr-TR" altLang="ko-KR" sz="2800" dirty="0" smtClean="0">
                <a:solidFill>
                  <a:schemeClr val="tx1"/>
                </a:solidFill>
                <a:latin typeface="Times New Roman" pitchFamily="18" charset="0"/>
                <a:cs typeface="Times New Roman" pitchFamily="18" charset="0"/>
              </a:rPr>
              <a:t>Damla </a:t>
            </a:r>
            <a:r>
              <a:rPr lang="tr-TR" altLang="ko-KR" sz="2800" dirty="0" smtClean="0">
                <a:solidFill>
                  <a:schemeClr val="tx1"/>
                </a:solidFill>
                <a:latin typeface="Times New Roman" pitchFamily="18" charset="0"/>
                <a:cs typeface="Times New Roman" pitchFamily="18" charset="0"/>
              </a:rPr>
              <a:t>ya da pomat formundadırlar.</a:t>
            </a:r>
          </a:p>
          <a:p>
            <a:endParaRPr lang="ko-KR" altLang="en-US" sz="2800" dirty="0">
              <a:latin typeface="Arial" pitchFamily="34" charset="0"/>
              <a:cs typeface="Arial" pitchFamily="34" charset="0"/>
            </a:endParaRPr>
          </a:p>
        </p:txBody>
      </p:sp>
      <p:pic>
        <p:nvPicPr>
          <p:cNvPr id="5" name="4 Resim" descr="indir (3).jpg"/>
          <p:cNvPicPr>
            <a:picLocks noChangeAspect="1"/>
          </p:cNvPicPr>
          <p:nvPr/>
        </p:nvPicPr>
        <p:blipFill>
          <a:blip r:embed="rId2" cstate="print"/>
          <a:stretch>
            <a:fillRect/>
          </a:stretch>
        </p:blipFill>
        <p:spPr>
          <a:xfrm>
            <a:off x="0" y="4714875"/>
            <a:ext cx="1835696" cy="2143125"/>
          </a:xfrm>
          <a:prstGeom prst="rect">
            <a:avLst/>
          </a:prstGeom>
        </p:spPr>
      </p:pic>
    </p:spTree>
    <p:extLst>
      <p:ext uri="{BB962C8B-B14F-4D97-AF65-F5344CB8AC3E}">
        <p14:creationId xmlns="" xmlns:p14="http://schemas.microsoft.com/office/powerpoint/2010/main" val="365967430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274638"/>
            <a:ext cx="8640960" cy="1143000"/>
          </a:xfrm>
        </p:spPr>
        <p:txBody>
          <a:bodyPr>
            <a:normAutofit/>
          </a:bodyPr>
          <a:lstStyle/>
          <a:p>
            <a:r>
              <a:rPr lang="tr-TR" altLang="ko-KR" b="1" dirty="0" smtClean="0">
                <a:latin typeface="Times New Roman" pitchFamily="18" charset="0"/>
                <a:cs typeface="Times New Roman" pitchFamily="18" charset="0"/>
              </a:rPr>
              <a:t> Göze İlaç </a:t>
            </a:r>
            <a:r>
              <a:rPr lang="tr-TR" altLang="ko-KR" b="1" dirty="0" smtClean="0">
                <a:latin typeface="Times New Roman" pitchFamily="18" charset="0"/>
                <a:cs typeface="Times New Roman" pitchFamily="18" charset="0"/>
              </a:rPr>
              <a:t>Uygulama Basamakları</a:t>
            </a:r>
            <a:endParaRPr lang="tr-TR" b="1" dirty="0">
              <a:latin typeface="Times New Roman" pitchFamily="18" charset="0"/>
              <a:cs typeface="Times New Roman" pitchFamily="18" charset="0"/>
            </a:endParaRPr>
          </a:p>
        </p:txBody>
      </p:sp>
      <p:graphicFrame>
        <p:nvGraphicFramePr>
          <p:cNvPr id="5" name="4 İçerik Yer Tutucusu"/>
          <p:cNvGraphicFramePr>
            <a:graphicFrameLocks noGrp="1"/>
          </p:cNvGraphicFramePr>
          <p:nvPr>
            <p:ph idx="1"/>
          </p:nvPr>
        </p:nvGraphicFramePr>
        <p:xfrm>
          <a:off x="457200" y="1600200"/>
          <a:ext cx="8229600" cy="4514280"/>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a:t>
                      </a:r>
                      <a:endParaRPr lang="tr-TR" sz="1400" b="1" dirty="0">
                        <a:latin typeface="Times New Roman" pitchFamily="18" charset="0"/>
                        <a:cs typeface="Times New Roman" pitchFamily="18" charset="0"/>
                      </a:endParaRPr>
                    </a:p>
                  </a:txBody>
                  <a:tcPr/>
                </a:tc>
              </a:tr>
              <a:tr h="370840">
                <a:tc>
                  <a:txBody>
                    <a:bodyPr/>
                    <a:lstStyle/>
                    <a:p>
                      <a:pPr algn="just">
                        <a:lnSpc>
                          <a:spcPct val="107000"/>
                        </a:lnSpc>
                        <a:spcAft>
                          <a:spcPts val="0"/>
                        </a:spcAft>
                      </a:pPr>
                      <a:r>
                        <a:rPr lang="tr-TR" sz="1400" dirty="0" smtClean="0">
                          <a:latin typeface="Times New Roman"/>
                          <a:ea typeface="Calibri"/>
                          <a:cs typeface="Times New Roman"/>
                        </a:rPr>
                        <a:t>İstem </a:t>
                      </a:r>
                      <a:r>
                        <a:rPr lang="tr-TR" sz="1400" dirty="0">
                          <a:latin typeface="Times New Roman"/>
                          <a:ea typeface="Calibri"/>
                          <a:cs typeface="Times New Roman"/>
                        </a:rPr>
                        <a:t>yapılan ilaçlar kontrol edilerek hazırlanır. Doktor isteminde belirgin olmayan noktalar açığa kavuşturulur. Hasta dosyasından hastanın alerjileri kontrol edilir.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karşılaştırma ilaç uygulandığında ortaya çıkabilecek hataları önleme açısından önemlidir. </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Malzemeler </a:t>
                      </a:r>
                      <a:r>
                        <a:rPr lang="tr-TR" sz="1400" dirty="0">
                          <a:latin typeface="Times New Roman"/>
                          <a:ea typeface="Calibri"/>
                          <a:cs typeface="Times New Roman"/>
                        </a:rPr>
                        <a:t>hazırlanır: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-İstem </a:t>
                      </a:r>
                      <a:r>
                        <a:rPr lang="tr-TR" sz="1400" dirty="0" smtClean="0">
                          <a:latin typeface="Times New Roman"/>
                          <a:ea typeface="Calibri"/>
                          <a:cs typeface="Times New Roman"/>
                        </a:rPr>
                        <a:t>yapılan </a:t>
                      </a:r>
                      <a:r>
                        <a:rPr lang="tr-TR" sz="1400" dirty="0">
                          <a:latin typeface="Times New Roman"/>
                          <a:ea typeface="Calibri"/>
                          <a:cs typeface="Times New Roman"/>
                        </a:rPr>
                        <a:t>ilaç          </a:t>
                      </a:r>
                      <a:endParaRPr lang="tr-TR" sz="1400" dirty="0" smtClean="0">
                        <a:latin typeface="Times New Roman"/>
                        <a:ea typeface="Calibri"/>
                        <a:cs typeface="Times New Roman"/>
                      </a:endParaRPr>
                    </a:p>
                    <a:p>
                      <a:pPr algn="just">
                        <a:lnSpc>
                          <a:spcPct val="107000"/>
                        </a:lnSpc>
                        <a:spcAft>
                          <a:spcPts val="0"/>
                        </a:spcAft>
                      </a:pPr>
                      <a:r>
                        <a:rPr lang="tr-TR" sz="1400" dirty="0" smtClean="0">
                          <a:latin typeface="Times New Roman"/>
                          <a:ea typeface="Calibri"/>
                          <a:cs typeface="Times New Roman"/>
                        </a:rPr>
                        <a:t>-</a:t>
                      </a:r>
                      <a:r>
                        <a:rPr lang="tr-TR" sz="1400" dirty="0">
                          <a:latin typeface="Times New Roman"/>
                          <a:ea typeface="Calibri"/>
                          <a:cs typeface="Times New Roman"/>
                        </a:rPr>
                        <a:t>Tek kullanımlık eldiven</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-Gazlı bez/pamuk         </a:t>
                      </a:r>
                      <a:endParaRPr lang="tr-TR" sz="1400" dirty="0" smtClean="0">
                        <a:latin typeface="Times New Roman"/>
                        <a:ea typeface="Calibri"/>
                        <a:cs typeface="Times New Roman"/>
                      </a:endParaRPr>
                    </a:p>
                    <a:p>
                      <a:pPr algn="just">
                        <a:lnSpc>
                          <a:spcPct val="107000"/>
                        </a:lnSpc>
                        <a:spcAft>
                          <a:spcPts val="0"/>
                        </a:spcAft>
                      </a:pPr>
                      <a:r>
                        <a:rPr lang="tr-TR" sz="1400" dirty="0" smtClean="0">
                          <a:latin typeface="Times New Roman"/>
                          <a:ea typeface="Calibri"/>
                          <a:cs typeface="Times New Roman"/>
                        </a:rPr>
                        <a:t>-</a:t>
                      </a:r>
                      <a:r>
                        <a:rPr lang="tr-TR" sz="1400" dirty="0">
                          <a:latin typeface="Times New Roman"/>
                          <a:ea typeface="Calibri"/>
                          <a:cs typeface="Times New Roman"/>
                        </a:rPr>
                        <a:t>Bilgisayarlı/Standart İlaç Kaydı</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Zaman ve enerji tasarrufu sağlar </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İlacın </a:t>
                      </a:r>
                      <a:r>
                        <a:rPr lang="tr-TR" sz="1400" dirty="0">
                          <a:latin typeface="Times New Roman"/>
                          <a:ea typeface="Calibri"/>
                          <a:cs typeface="Times New Roman"/>
                        </a:rPr>
                        <a:t>ne olduğu, hasta için uygunluğu, güvenli doz aralığı, ilacın beklenen yan etkileri değerlendirilir.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Hataları önler.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El </a:t>
                      </a:r>
                      <a:r>
                        <a:rPr lang="tr-TR" sz="1400" dirty="0">
                          <a:latin typeface="Times New Roman"/>
                          <a:ea typeface="Calibri"/>
                          <a:cs typeface="Times New Roman"/>
                        </a:rPr>
                        <a:t>hijyeni sağlanır.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arabası, dolabı ya da çekmecesi açılır, bilgisayar destekli bir ilaç yönetim sistemi varsa şifre ile giriş yapılır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İlaç güvenliği için ilaç arabasının, dolabının ya da çekmecesinin kilitli olması önemlidir. </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Her </a:t>
                      </a:r>
                      <a:r>
                        <a:rPr lang="tr-TR" sz="1400" dirty="0">
                          <a:latin typeface="Times New Roman"/>
                          <a:ea typeface="Calibri"/>
                          <a:cs typeface="Times New Roman"/>
                        </a:rPr>
                        <a:t>seferde tek bir hastanın ilacı hazırlanır.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Uygulama hatalarını önler.</a:t>
                      </a:r>
                      <a:endParaRPr lang="tr-TR" sz="1400" dirty="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Hasta </a:t>
                      </a:r>
                      <a:r>
                        <a:rPr lang="tr-TR" sz="1400" dirty="0">
                          <a:latin typeface="Times New Roman"/>
                          <a:ea typeface="Calibri"/>
                          <a:cs typeface="Times New Roman"/>
                        </a:rPr>
                        <a:t>ilaç istemi kontrol edilir, uygun ilaçlar hasta ilaç çekmecesinden ya da birim doz dolabından alınır.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Bu ilk kontrol aşamasıdır.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274638"/>
            <a:ext cx="8568952" cy="1143000"/>
          </a:xfrm>
        </p:spPr>
        <p:txBody>
          <a:bodyPr>
            <a:normAutofit/>
          </a:bodyPr>
          <a:lstStyle/>
          <a:p>
            <a:r>
              <a:rPr lang="tr-TR" altLang="ko-KR" b="1" dirty="0" smtClean="0">
                <a:latin typeface="Times New Roman" pitchFamily="18" charset="0"/>
                <a:cs typeface="Times New Roman" pitchFamily="18" charset="0"/>
              </a:rPr>
              <a:t> Göze İlaç </a:t>
            </a:r>
            <a:r>
              <a:rPr lang="tr-TR" altLang="ko-KR" b="1" dirty="0" smtClean="0">
                <a:latin typeface="Times New Roman" pitchFamily="18" charset="0"/>
                <a:cs typeface="Times New Roman" pitchFamily="18" charset="0"/>
              </a:rPr>
              <a:t>Uygulama Basamakları</a:t>
            </a:r>
            <a:endParaRPr lang="tr-TR" b="1" dirty="0">
              <a:latin typeface="Times New Roman" pitchFamily="18" charset="0"/>
              <a:cs typeface="Times New Roman" pitchFamily="18" charset="0"/>
            </a:endParaRPr>
          </a:p>
        </p:txBody>
      </p:sp>
      <p:graphicFrame>
        <p:nvGraphicFramePr>
          <p:cNvPr id="5" name="4 İçerik Yer Tutucusu"/>
          <p:cNvGraphicFramePr>
            <a:graphicFrameLocks noGrp="1"/>
          </p:cNvGraphicFramePr>
          <p:nvPr>
            <p:ph idx="1"/>
          </p:nvPr>
        </p:nvGraphicFramePr>
        <p:xfrm>
          <a:off x="457200" y="1600200"/>
          <a:ext cx="8229600" cy="4839526"/>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a:t>
                      </a:r>
                      <a:endParaRPr lang="tr-TR" sz="1400" b="1" dirty="0">
                        <a:latin typeface="Times New Roman" pitchFamily="18" charset="0"/>
                        <a:cs typeface="Times New Roman" pitchFamily="18" charset="0"/>
                      </a:endParaRPr>
                    </a:p>
                  </a:txBody>
                  <a:tcPr/>
                </a:tc>
              </a:tr>
              <a:tr h="370840">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ile doktor istemindeki ilaç kontrol edilir, ilacın son kullanma tarihine bakılır, gerekli ise tekrar doz hesabı yapılır.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ikinci kontrol aşamasıdır.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hazırlama bittikten sonra ilaç etiketleri ve doktor istemi son bir kez daha kontrol edilir.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üçüncü kontrol aşamasıdır. Bazı kurumlarda son kontrol yatak başında hastanın yanında yapılmaktadır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El </a:t>
                      </a:r>
                      <a:r>
                        <a:rPr lang="tr-TR" sz="1400" dirty="0">
                          <a:latin typeface="Times New Roman"/>
                          <a:ea typeface="Calibri"/>
                          <a:cs typeface="Times New Roman"/>
                        </a:rPr>
                        <a:t>hijyeni sağlanır.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Tedavi </a:t>
                      </a:r>
                      <a:r>
                        <a:rPr lang="tr-TR" sz="1400" dirty="0">
                          <a:latin typeface="Times New Roman"/>
                          <a:ea typeface="Calibri"/>
                          <a:cs typeface="Times New Roman"/>
                        </a:rPr>
                        <a:t>odasından ayrılmadan önce ilaçların bulunduğu dolap/çekmece kilitlenir.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İlaçların güvenliğinin sağlanması için gereklidir.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Hasta </a:t>
                      </a:r>
                      <a:r>
                        <a:rPr lang="tr-TR" sz="1400" dirty="0">
                          <a:latin typeface="Times New Roman"/>
                          <a:ea typeface="Calibri"/>
                          <a:cs typeface="Times New Roman"/>
                        </a:rPr>
                        <a:t>odasına ilaç tepsisiyle gidilir, tepsi görme alanında olacak şekilde yerleştirilir, el hijyeni sağlanır, eldiven giyilir.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İlaç tepsisinin görme alanına yerleştirilmesi, kazara ya da kasti olarak ilaçların karıştırılmasını önler. El hijyeninin sağlanması mikroorganizmaların yayılmasını önler.</a:t>
                      </a:r>
                      <a:endParaRPr lang="tr-TR" sz="1400" dirty="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Hastanın </a:t>
                      </a:r>
                      <a:r>
                        <a:rPr lang="tr-TR" sz="1400" dirty="0">
                          <a:latin typeface="Times New Roman"/>
                          <a:ea typeface="Calibri"/>
                          <a:cs typeface="Times New Roman"/>
                        </a:rPr>
                        <a:t>kimliği doğrulanır, istem ve hasta kayıtları karşılaştırılır.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-Hastanın adı soyadı, protokol numarası kol bandından kontrol edilir.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-Hastadan adı soyadı, doğum tarihi söylenmesi istenir.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-Hasta kendini ifade edemiyor ise ikinci bir sağlık personelinden yardım istenir.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Hastanın kimliğinin doğrulanması, doğru hastaya doğru ilaç uygulaması için gereklidir.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274638"/>
            <a:ext cx="8435280" cy="1143000"/>
          </a:xfrm>
        </p:spPr>
        <p:txBody>
          <a:bodyPr>
            <a:normAutofit/>
          </a:bodyPr>
          <a:lstStyle/>
          <a:p>
            <a:r>
              <a:rPr lang="tr-TR" altLang="ko-KR" b="1" dirty="0" smtClean="0">
                <a:latin typeface="Times New Roman" pitchFamily="18" charset="0"/>
                <a:cs typeface="Times New Roman" pitchFamily="18" charset="0"/>
              </a:rPr>
              <a:t> Göze İlaç </a:t>
            </a:r>
            <a:r>
              <a:rPr lang="tr-TR" altLang="ko-KR" b="1" dirty="0" smtClean="0">
                <a:latin typeface="Times New Roman" pitchFamily="18" charset="0"/>
                <a:cs typeface="Times New Roman" pitchFamily="18" charset="0"/>
              </a:rPr>
              <a:t>Uygulama Basamakları</a:t>
            </a:r>
            <a:endParaRPr lang="tr-TR" b="1" dirty="0">
              <a:latin typeface="Times New Roman" pitchFamily="18" charset="0"/>
              <a:cs typeface="Times New Roman" pitchFamily="18" charset="0"/>
            </a:endParaRPr>
          </a:p>
        </p:txBody>
      </p:sp>
      <p:graphicFrame>
        <p:nvGraphicFramePr>
          <p:cNvPr id="5" name="4 İçerik Yer Tutucusu"/>
          <p:cNvGraphicFramePr>
            <a:graphicFrameLocks noGrp="1"/>
          </p:cNvGraphicFramePr>
          <p:nvPr>
            <p:ph idx="1"/>
          </p:nvPr>
        </p:nvGraphicFramePr>
        <p:xfrm>
          <a:off x="457200" y="1600200"/>
          <a:ext cx="8229600" cy="4382962"/>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a:t>
                      </a:r>
                      <a:endParaRPr lang="tr-TR" sz="1400" b="1" dirty="0">
                        <a:latin typeface="Times New Roman" pitchFamily="18" charset="0"/>
                        <a:cs typeface="Times New Roman" pitchFamily="18" charset="0"/>
                      </a:endParaRPr>
                    </a:p>
                  </a:txBody>
                  <a:tcPr/>
                </a:tc>
              </a:tr>
              <a:tr h="370840">
                <a:tc>
                  <a:txBody>
                    <a:bodyPr/>
                    <a:lstStyle/>
                    <a:p>
                      <a:pPr algn="just">
                        <a:lnSpc>
                          <a:spcPct val="107000"/>
                        </a:lnSpc>
                        <a:spcAft>
                          <a:spcPts val="0"/>
                        </a:spcAft>
                      </a:pPr>
                      <a:r>
                        <a:rPr lang="tr-TR" sz="1400" dirty="0">
                          <a:latin typeface="Times New Roman"/>
                          <a:ea typeface="Calibri"/>
                          <a:cs typeface="Times New Roman"/>
                        </a:rPr>
                        <a:t>Hasta odasının yapısı kapatılır ya da paravan/perde çekilir.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Hasta mahremiyeti sağlanır.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uygulamadan önce hastanın alerji durumu kontrol edilir, yapılacak işlem, neden yapıldığı, gelişebilecek komplikasyonlar hakkında hastaya bilgi verilir. </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Alerji durumunun kontrolü, ilaç uygulama öncesi istenmeyen olayların yaşanmasını önleme açısından önemlidir. Hastaya bilgi verme, hastanın </a:t>
                      </a:r>
                      <a:r>
                        <a:rPr lang="tr-TR" sz="1400" dirty="0" err="1">
                          <a:latin typeface="Times New Roman"/>
                          <a:ea typeface="Calibri"/>
                          <a:cs typeface="Times New Roman"/>
                        </a:rPr>
                        <a:t>anksiyetesinin</a:t>
                      </a:r>
                      <a:r>
                        <a:rPr lang="tr-TR" sz="1400" dirty="0">
                          <a:latin typeface="Times New Roman"/>
                          <a:ea typeface="Calibri"/>
                          <a:cs typeface="Times New Roman"/>
                        </a:rPr>
                        <a:t> azaltılması ve işbirliğinin sağlanması için gereklidir.</a:t>
                      </a:r>
                      <a:endParaRPr lang="tr-TR" sz="1400" dirty="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a:latin typeface="Times New Roman"/>
                          <a:ea typeface="Calibri"/>
                          <a:cs typeface="Times New Roman"/>
                        </a:rPr>
                        <a:t>El hijyeni sağlanır, eldiven giyilir.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Mikroorganizmaların yayılmasını önler.</a:t>
                      </a:r>
                      <a:endParaRPr lang="tr-TR" sz="1400" dirty="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smtClean="0">
                          <a:latin typeface="Times New Roman"/>
                          <a:ea typeface="Calibri"/>
                          <a:cs typeface="Times New Roman"/>
                        </a:rPr>
                        <a:t>Hastaya</a:t>
                      </a:r>
                      <a:r>
                        <a:rPr lang="tr-TR" sz="1400" dirty="0">
                          <a:latin typeface="Times New Roman"/>
                          <a:ea typeface="Calibri"/>
                          <a:cs typeface="Times New Roman"/>
                        </a:rPr>
                        <a:t>, başının hafifçe geriye eğik olduğu yüksek bir </a:t>
                      </a:r>
                      <a:r>
                        <a:rPr lang="tr-TR" sz="1400" dirty="0" err="1">
                          <a:latin typeface="Times New Roman"/>
                          <a:ea typeface="Calibri"/>
                          <a:cs typeface="Times New Roman"/>
                        </a:rPr>
                        <a:t>Fowler</a:t>
                      </a:r>
                      <a:r>
                        <a:rPr lang="tr-TR" sz="1400" dirty="0">
                          <a:latin typeface="Times New Roman"/>
                          <a:ea typeface="Calibri"/>
                          <a:cs typeface="Times New Roman"/>
                        </a:rPr>
                        <a:t> pozisyonu verilir.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Uygulamanın rahatlıkla yapılmasını sağlar.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smtClean="0">
                          <a:latin typeface="Times New Roman"/>
                          <a:ea typeface="Calibri"/>
                          <a:cs typeface="Times New Roman"/>
                        </a:rPr>
                        <a:t>Göz </a:t>
                      </a:r>
                      <a:r>
                        <a:rPr lang="tr-TR" sz="1400" dirty="0">
                          <a:latin typeface="Times New Roman"/>
                          <a:ea typeface="Calibri"/>
                          <a:cs typeface="Times New Roman"/>
                        </a:rPr>
                        <a:t>kapağı iç </a:t>
                      </a:r>
                      <a:r>
                        <a:rPr lang="tr-TR" sz="1400" dirty="0" err="1">
                          <a:latin typeface="Times New Roman"/>
                          <a:ea typeface="Calibri"/>
                          <a:cs typeface="Times New Roman"/>
                        </a:rPr>
                        <a:t>kantüsten</a:t>
                      </a:r>
                      <a:r>
                        <a:rPr lang="tr-TR" sz="1400" dirty="0">
                          <a:latin typeface="Times New Roman"/>
                          <a:ea typeface="Calibri"/>
                          <a:cs typeface="Times New Roman"/>
                        </a:rPr>
                        <a:t> dışa doğru pamuk ya da gazlı bezle temizlenir ve temizleme yapılırken gazlı bez ya da pamuk tek sefer kullanılır.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İç kantüsten dışa doğru temizleme, lakrimal kanallara parçacıkların taşınmasını önler.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smtClean="0">
                          <a:latin typeface="Times New Roman"/>
                          <a:ea typeface="Calibri"/>
                          <a:cs typeface="Times New Roman"/>
                        </a:rPr>
                        <a:t>Göz </a:t>
                      </a:r>
                      <a:r>
                        <a:rPr lang="tr-TR" sz="1400" dirty="0">
                          <a:latin typeface="Times New Roman"/>
                          <a:ea typeface="Calibri"/>
                          <a:cs typeface="Times New Roman"/>
                        </a:rPr>
                        <a:t>damlalığının kapağı iç kısmına dokunmadan açılır ve damlalık tutularak baskın el hastanın alnına yerleştirilir.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Kapağın iç kısmına dokunmak, ilacı </a:t>
                      </a:r>
                      <a:r>
                        <a:rPr lang="tr-TR" sz="1400" dirty="0" err="1">
                          <a:latin typeface="Times New Roman"/>
                          <a:ea typeface="Calibri"/>
                          <a:cs typeface="Times New Roman"/>
                        </a:rPr>
                        <a:t>kontamine</a:t>
                      </a:r>
                      <a:r>
                        <a:rPr lang="tr-TR" sz="1400" dirty="0">
                          <a:latin typeface="Times New Roman"/>
                          <a:ea typeface="Calibri"/>
                          <a:cs typeface="Times New Roman"/>
                        </a:rPr>
                        <a:t> </a:t>
                      </a:r>
                      <a:r>
                        <a:rPr lang="tr-TR" sz="1400" dirty="0" err="1">
                          <a:latin typeface="Times New Roman"/>
                          <a:ea typeface="Calibri"/>
                          <a:cs typeface="Times New Roman"/>
                        </a:rPr>
                        <a:t>debilir</a:t>
                      </a:r>
                      <a:r>
                        <a:rPr lang="tr-TR" sz="1400" dirty="0">
                          <a:latin typeface="Times New Roman"/>
                          <a:ea typeface="Calibri"/>
                          <a:cs typeface="Times New Roman"/>
                        </a:rPr>
                        <a:t>.</a:t>
                      </a:r>
                      <a:endParaRPr lang="tr-TR" sz="1400" dirty="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smtClean="0">
                          <a:latin typeface="Times New Roman"/>
                          <a:ea typeface="Calibri"/>
                          <a:cs typeface="Times New Roman"/>
                        </a:rPr>
                        <a:t>Baskın </a:t>
                      </a:r>
                      <a:r>
                        <a:rPr lang="tr-TR" sz="1400" dirty="0">
                          <a:latin typeface="Times New Roman"/>
                          <a:ea typeface="Calibri"/>
                          <a:cs typeface="Times New Roman"/>
                        </a:rPr>
                        <a:t>olmayan el ile </a:t>
                      </a:r>
                      <a:r>
                        <a:rPr lang="tr-TR" sz="1400" dirty="0" err="1">
                          <a:latin typeface="Times New Roman"/>
                          <a:ea typeface="Calibri"/>
                          <a:cs typeface="Times New Roman"/>
                        </a:rPr>
                        <a:t>konjonktival</a:t>
                      </a:r>
                      <a:r>
                        <a:rPr lang="tr-TR" sz="1400" dirty="0">
                          <a:latin typeface="Times New Roman"/>
                          <a:ea typeface="Calibri"/>
                          <a:cs typeface="Times New Roman"/>
                        </a:rPr>
                        <a:t> keseyi açığa çıkarmak için alt göz kapağı aşağı çekilir.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Göz damlası doğrudan göz küresine değil, </a:t>
                      </a:r>
                      <a:r>
                        <a:rPr lang="tr-TR" sz="1400" dirty="0" err="1">
                          <a:latin typeface="Times New Roman"/>
                          <a:ea typeface="Calibri"/>
                          <a:cs typeface="Times New Roman"/>
                        </a:rPr>
                        <a:t>konjunktival</a:t>
                      </a:r>
                      <a:r>
                        <a:rPr lang="tr-TR" sz="1400" dirty="0">
                          <a:latin typeface="Times New Roman"/>
                          <a:ea typeface="Calibri"/>
                          <a:cs typeface="Times New Roman"/>
                        </a:rPr>
                        <a:t> keseye damlatılmalıdır. </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363272" cy="1143000"/>
          </a:xfrm>
        </p:spPr>
        <p:txBody>
          <a:bodyPr>
            <a:normAutofit/>
          </a:bodyPr>
          <a:lstStyle/>
          <a:p>
            <a:r>
              <a:rPr lang="tr-TR" altLang="ko-KR" b="1" dirty="0" smtClean="0">
                <a:latin typeface="Times New Roman" pitchFamily="18" charset="0"/>
                <a:cs typeface="Times New Roman" pitchFamily="18" charset="0"/>
              </a:rPr>
              <a:t> Göze İlaç </a:t>
            </a:r>
            <a:r>
              <a:rPr lang="tr-TR" altLang="ko-KR" b="1" dirty="0" smtClean="0">
                <a:latin typeface="Times New Roman" pitchFamily="18" charset="0"/>
                <a:cs typeface="Times New Roman" pitchFamily="18" charset="0"/>
              </a:rPr>
              <a:t>Uygulama Basamakları</a:t>
            </a:r>
            <a:endParaRPr lang="tr-TR" b="1" dirty="0">
              <a:latin typeface="Times New Roman" pitchFamily="18" charset="0"/>
              <a:cs typeface="Times New Roman" pitchFamily="18" charset="0"/>
            </a:endParaRPr>
          </a:p>
        </p:txBody>
      </p:sp>
      <p:graphicFrame>
        <p:nvGraphicFramePr>
          <p:cNvPr id="5" name="4 İçerik Yer Tutucusu"/>
          <p:cNvGraphicFramePr>
            <a:graphicFrameLocks noGrp="1"/>
          </p:cNvGraphicFramePr>
          <p:nvPr>
            <p:ph idx="1"/>
          </p:nvPr>
        </p:nvGraphicFramePr>
        <p:xfrm>
          <a:off x="457200" y="1600200"/>
          <a:ext cx="8229600" cy="4421088"/>
        </p:xfrm>
        <a:graphic>
          <a:graphicData uri="http://schemas.openxmlformats.org/drawingml/2006/table">
            <a:tbl>
              <a:tblPr firstRow="1" bandRow="1">
                <a:tableStyleId>{5940675A-B579-460E-94D1-54222C63F5DA}</a:tableStyleId>
              </a:tblPr>
              <a:tblGrid>
                <a:gridCol w="4114800"/>
                <a:gridCol w="4114800"/>
              </a:tblGrid>
              <a:tr h="422399">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a:t>
                      </a:r>
                      <a:endParaRPr lang="tr-TR" sz="1400" b="1" dirty="0">
                        <a:latin typeface="Times New Roman" pitchFamily="18" charset="0"/>
                        <a:cs typeface="Times New Roman" pitchFamily="18" charset="0"/>
                      </a:endParaRPr>
                    </a:p>
                  </a:txBody>
                  <a:tcPr/>
                </a:tc>
              </a:tr>
              <a:tr h="1027284">
                <a:tc>
                  <a:txBody>
                    <a:bodyPr/>
                    <a:lstStyle/>
                    <a:p>
                      <a:pPr>
                        <a:lnSpc>
                          <a:spcPct val="107000"/>
                        </a:lnSpc>
                        <a:spcAft>
                          <a:spcPts val="0"/>
                        </a:spcAft>
                      </a:pPr>
                      <a:r>
                        <a:rPr lang="tr-TR" sz="1400" dirty="0" smtClean="0">
                          <a:latin typeface="Times New Roman"/>
                          <a:ea typeface="Calibri"/>
                          <a:cs typeface="Times New Roman"/>
                        </a:rPr>
                        <a:t>Damlalık </a:t>
                      </a:r>
                      <a:r>
                        <a:rPr lang="tr-TR" sz="1400" dirty="0">
                          <a:latin typeface="Times New Roman"/>
                          <a:ea typeface="Calibri"/>
                          <a:cs typeface="Times New Roman"/>
                        </a:rPr>
                        <a:t>hastanın gözünden 1,5-2 cm yukarıda olacak şekilde tutulur, göze temas ettirilmez. Hastadan yukarı bakması istenir; </a:t>
                      </a:r>
                      <a:r>
                        <a:rPr lang="tr-TR" sz="1400" dirty="0" err="1">
                          <a:latin typeface="Times New Roman"/>
                          <a:ea typeface="Calibri"/>
                          <a:cs typeface="Times New Roman"/>
                        </a:rPr>
                        <a:t>konjonktival</a:t>
                      </a:r>
                      <a:r>
                        <a:rPr lang="tr-TR" sz="1400" dirty="0">
                          <a:latin typeface="Times New Roman"/>
                          <a:ea typeface="Calibri"/>
                          <a:cs typeface="Times New Roman"/>
                        </a:rPr>
                        <a:t> kese içine doğru damla sayısı damlatılır. Korneaya damlatılmaz. </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Korneaya ilaç damlatma korneayı zedeleyebilir veya hastanın rahatsızlık duymasına neden olabilir.</a:t>
                      </a:r>
                      <a:endParaRPr lang="tr-TR" sz="1400">
                        <a:latin typeface="Calibri"/>
                        <a:ea typeface="Calibri"/>
                        <a:cs typeface="Times New Roman"/>
                      </a:endParaRPr>
                    </a:p>
                  </a:txBody>
                  <a:tcPr marL="68580" marR="68580" marT="0" marB="0"/>
                </a:tc>
              </a:tr>
              <a:tr h="507241">
                <a:tc>
                  <a:txBody>
                    <a:bodyPr/>
                    <a:lstStyle/>
                    <a:p>
                      <a:pPr>
                        <a:lnSpc>
                          <a:spcPct val="107000"/>
                        </a:lnSpc>
                        <a:spcAft>
                          <a:spcPts val="0"/>
                        </a:spcAft>
                      </a:pPr>
                      <a:r>
                        <a:rPr lang="tr-TR" sz="1400">
                          <a:latin typeface="Times New Roman"/>
                          <a:ea typeface="Calibri"/>
                          <a:cs typeface="Times New Roman"/>
                        </a:rPr>
                        <a:t>Damla damlatıldıktan sonra alt kese bırakılır. Hastadan gözünü yavaşça kapatması istenir.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İlacın bütün göze yayılmasını sağlar. </a:t>
                      </a:r>
                      <a:endParaRPr lang="tr-TR" sz="1400">
                        <a:latin typeface="Calibri"/>
                        <a:ea typeface="Calibri"/>
                        <a:cs typeface="Times New Roman"/>
                      </a:endParaRPr>
                    </a:p>
                  </a:txBody>
                  <a:tcPr marL="68580" marR="68580" marT="0" marB="0"/>
                </a:tc>
              </a:tr>
              <a:tr h="767262">
                <a:tc>
                  <a:txBody>
                    <a:bodyPr/>
                    <a:lstStyle/>
                    <a:p>
                      <a:pPr>
                        <a:lnSpc>
                          <a:spcPct val="107000"/>
                        </a:lnSpc>
                        <a:spcAft>
                          <a:spcPts val="0"/>
                        </a:spcAft>
                      </a:pPr>
                      <a:r>
                        <a:rPr lang="tr-TR" sz="1400" dirty="0" smtClean="0">
                          <a:latin typeface="Times New Roman"/>
                          <a:ea typeface="Calibri"/>
                          <a:cs typeface="Times New Roman"/>
                        </a:rPr>
                        <a:t>İlacın </a:t>
                      </a:r>
                      <a:r>
                        <a:rPr lang="tr-TR" sz="1400" dirty="0">
                          <a:latin typeface="Times New Roman"/>
                          <a:ea typeface="Calibri"/>
                          <a:cs typeface="Times New Roman"/>
                        </a:rPr>
                        <a:t>sistemik etkileri varsa, lakrimal kanalları 1-2 dakika kapatmak için burnun aynı tarafına hafifçe bastırılır.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İlacın sistemik etki riskini azaltır.</a:t>
                      </a:r>
                      <a:endParaRPr lang="tr-TR" sz="1400">
                        <a:latin typeface="Calibri"/>
                        <a:ea typeface="Calibri"/>
                        <a:cs typeface="Times New Roman"/>
                      </a:endParaRPr>
                    </a:p>
                  </a:txBody>
                  <a:tcPr marL="68580" marR="68580" marT="0" marB="0"/>
                </a:tc>
              </a:tr>
              <a:tr h="507241">
                <a:tc>
                  <a:txBody>
                    <a:bodyPr/>
                    <a:lstStyle/>
                    <a:p>
                      <a:pPr>
                        <a:lnSpc>
                          <a:spcPct val="107000"/>
                        </a:lnSpc>
                        <a:spcAft>
                          <a:spcPts val="0"/>
                        </a:spcAft>
                      </a:pPr>
                      <a:r>
                        <a:rPr lang="tr-TR" sz="1400">
                          <a:latin typeface="Times New Roman"/>
                          <a:ea typeface="Calibri"/>
                          <a:cs typeface="Times New Roman"/>
                        </a:rPr>
                        <a:t>Hastaya ilaç uygulanan gözünü ovmaması konusunda bilgi verilir.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Ovma işlemi, gözde hasar ve irritasyona neden olabilir.</a:t>
                      </a:r>
                      <a:endParaRPr lang="tr-TR" sz="1400">
                        <a:latin typeface="Calibri"/>
                        <a:ea typeface="Calibri"/>
                        <a:cs typeface="Times New Roman"/>
                      </a:endParaRPr>
                    </a:p>
                  </a:txBody>
                  <a:tcPr marL="68580" marR="68580" marT="0" marB="0"/>
                </a:tc>
              </a:tr>
              <a:tr h="422399">
                <a:tc>
                  <a:txBody>
                    <a:bodyPr/>
                    <a:lstStyle/>
                    <a:p>
                      <a:pPr>
                        <a:lnSpc>
                          <a:spcPct val="107000"/>
                        </a:lnSpc>
                        <a:spcAft>
                          <a:spcPts val="0"/>
                        </a:spcAft>
                      </a:pPr>
                      <a:r>
                        <a:rPr lang="tr-TR" sz="1400" dirty="0" smtClean="0">
                          <a:latin typeface="Times New Roman"/>
                          <a:ea typeface="Calibri"/>
                          <a:cs typeface="Times New Roman"/>
                        </a:rPr>
                        <a:t>Eldivenler </a:t>
                      </a:r>
                      <a:r>
                        <a:rPr lang="tr-TR" sz="1400" dirty="0">
                          <a:latin typeface="Times New Roman"/>
                          <a:ea typeface="Calibri"/>
                          <a:cs typeface="Times New Roman"/>
                        </a:rPr>
                        <a:t>çıkartılır ve el hijyeni sağlanır.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Mikroorganizmaların ayılmasını önler.</a:t>
                      </a:r>
                      <a:endParaRPr lang="tr-TR" sz="1400">
                        <a:latin typeface="Calibri"/>
                        <a:ea typeface="Calibri"/>
                        <a:cs typeface="Times New Roman"/>
                      </a:endParaRPr>
                    </a:p>
                  </a:txBody>
                  <a:tcPr marL="68580" marR="68580" marT="0" marB="0"/>
                </a:tc>
              </a:tr>
              <a:tr h="767262">
                <a:tc>
                  <a:txBody>
                    <a:bodyPr/>
                    <a:lstStyle/>
                    <a:p>
                      <a:pPr>
                        <a:lnSpc>
                          <a:spcPct val="107000"/>
                        </a:lnSpc>
                        <a:spcAft>
                          <a:spcPts val="0"/>
                        </a:spcAft>
                      </a:pPr>
                      <a:r>
                        <a:rPr lang="tr-TR" sz="1400" dirty="0" smtClean="0">
                          <a:latin typeface="Times New Roman"/>
                          <a:ea typeface="Calibri"/>
                          <a:cs typeface="Times New Roman"/>
                        </a:rPr>
                        <a:t>Hasta </a:t>
                      </a:r>
                      <a:r>
                        <a:rPr lang="tr-TR" sz="1400" dirty="0">
                          <a:latin typeface="Times New Roman"/>
                          <a:ea typeface="Calibri"/>
                          <a:cs typeface="Times New Roman"/>
                        </a:rPr>
                        <a:t>gözlemine kayıt yapılır, hastane bilgi sistemine hastanın ilacın uygulandığı kaydedilir ve hastanın uygulanan ilaca cevabı gözlemlenir.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Düzenli kayıt hasta güvenliğini sağlar ve hemşirenin yasal sorumluluğudur.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274638"/>
            <a:ext cx="8435280" cy="1143000"/>
          </a:xfrm>
        </p:spPr>
        <p:txBody>
          <a:bodyPr>
            <a:normAutofit/>
          </a:bodyPr>
          <a:lstStyle/>
          <a:p>
            <a:r>
              <a:rPr lang="tr-TR" altLang="ko-KR" b="1" dirty="0" smtClean="0">
                <a:latin typeface="Times New Roman" pitchFamily="18" charset="0"/>
                <a:cs typeface="Times New Roman" pitchFamily="18" charset="0"/>
              </a:rPr>
              <a:t> Göze İlaç </a:t>
            </a:r>
            <a:r>
              <a:rPr lang="tr-TR" altLang="ko-KR" b="1" dirty="0" smtClean="0">
                <a:latin typeface="Times New Roman" pitchFamily="18" charset="0"/>
                <a:cs typeface="Times New Roman" pitchFamily="18" charset="0"/>
              </a:rPr>
              <a:t>Uygulama Basamakları</a:t>
            </a:r>
            <a:endParaRPr lang="tr-TR" b="1" dirty="0">
              <a:latin typeface="Times New Roman" pitchFamily="18" charset="0"/>
              <a:cs typeface="Times New Roman" pitchFamily="18" charset="0"/>
            </a:endParaRPr>
          </a:p>
        </p:txBody>
      </p:sp>
      <p:graphicFrame>
        <p:nvGraphicFramePr>
          <p:cNvPr id="5" name="4 İçerik Yer Tutucusu"/>
          <p:cNvGraphicFramePr>
            <a:graphicFrameLocks noGrp="1"/>
          </p:cNvGraphicFramePr>
          <p:nvPr>
            <p:ph idx="1"/>
          </p:nvPr>
        </p:nvGraphicFramePr>
        <p:xfrm>
          <a:off x="457200" y="1600200"/>
          <a:ext cx="8229600" cy="3773016"/>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a:t>
                      </a:r>
                      <a:endParaRPr lang="tr-TR" sz="1400" b="1" dirty="0">
                        <a:latin typeface="Times New Roman" pitchFamily="18" charset="0"/>
                        <a:cs typeface="Times New Roman" pitchFamily="18" charset="0"/>
                      </a:endParaRPr>
                    </a:p>
                  </a:txBody>
                  <a:tcPr/>
                </a:tc>
              </a:tr>
              <a:tr h="370840">
                <a:tc>
                  <a:txBody>
                    <a:bodyPr/>
                    <a:lstStyle/>
                    <a:p>
                      <a:pPr>
                        <a:lnSpc>
                          <a:spcPct val="107000"/>
                        </a:lnSpc>
                        <a:spcAft>
                          <a:spcPts val="0"/>
                        </a:spcAft>
                      </a:pPr>
                      <a:r>
                        <a:rPr lang="tr-TR" sz="1400" b="1" i="1" dirty="0">
                          <a:latin typeface="Times New Roman"/>
                          <a:ea typeface="Calibri"/>
                          <a:cs typeface="Times New Roman"/>
                        </a:rPr>
                        <a:t>Göz Merheminin Uygulanması</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endParaRPr lang="tr-TR" sz="1400">
                        <a:latin typeface="Times New Roman"/>
                        <a:ea typeface="Calibri"/>
                        <a:cs typeface="Times New Roman"/>
                      </a:endParaRPr>
                    </a:p>
                  </a:txBody>
                  <a:tcPr marL="68580" marR="68580" marT="0" marB="0"/>
                </a:tc>
              </a:tr>
              <a:tr h="370840">
                <a:tc>
                  <a:txBody>
                    <a:bodyPr/>
                    <a:lstStyle/>
                    <a:p>
                      <a:pPr>
                        <a:lnSpc>
                          <a:spcPct val="107000"/>
                        </a:lnSpc>
                        <a:spcAft>
                          <a:spcPts val="0"/>
                        </a:spcAft>
                      </a:pPr>
                      <a:r>
                        <a:rPr lang="tr-TR" sz="1400" i="1" dirty="0" smtClean="0">
                          <a:latin typeface="Times New Roman"/>
                          <a:ea typeface="Calibri"/>
                          <a:cs typeface="Times New Roman"/>
                        </a:rPr>
                        <a:t>….</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smtClean="0">
                          <a:latin typeface="Times New Roman"/>
                          <a:ea typeface="Calibri"/>
                          <a:cs typeface="Times New Roman"/>
                        </a:rPr>
                        <a:t>Baskın </a:t>
                      </a:r>
                      <a:r>
                        <a:rPr lang="tr-TR" sz="1400" dirty="0">
                          <a:latin typeface="Times New Roman"/>
                          <a:ea typeface="Calibri"/>
                          <a:cs typeface="Times New Roman"/>
                        </a:rPr>
                        <a:t>olan ele merhem alınır, kapağı iç kısma dokunmadan açılır ve baskın olan el hastanın alnına yerleştirilir.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Kapağın iç kısmına dokunmak, ilacı kontamine edebilir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smtClean="0">
                          <a:latin typeface="Times New Roman"/>
                          <a:ea typeface="Calibri"/>
                          <a:cs typeface="Times New Roman"/>
                        </a:rPr>
                        <a:t>Baskın </a:t>
                      </a:r>
                      <a:r>
                        <a:rPr lang="tr-TR" sz="1400" dirty="0">
                          <a:latin typeface="Times New Roman"/>
                          <a:ea typeface="Calibri"/>
                          <a:cs typeface="Times New Roman"/>
                        </a:rPr>
                        <a:t>olmayan el ile, </a:t>
                      </a:r>
                      <a:r>
                        <a:rPr lang="tr-TR" sz="1400" dirty="0" err="1">
                          <a:latin typeface="Times New Roman"/>
                          <a:ea typeface="Calibri"/>
                          <a:cs typeface="Times New Roman"/>
                        </a:rPr>
                        <a:t>konjonktival</a:t>
                      </a:r>
                      <a:r>
                        <a:rPr lang="tr-TR" sz="1400" dirty="0">
                          <a:latin typeface="Times New Roman"/>
                          <a:ea typeface="Calibri"/>
                          <a:cs typeface="Times New Roman"/>
                        </a:rPr>
                        <a:t> keseyi açığa çıkarmak için alt kapağı aşağı çekilir.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Merhem kese boyunca uygulanmalıdır.</a:t>
                      </a:r>
                      <a:endParaRPr lang="tr-TR" sz="1400" dirty="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smtClean="0">
                          <a:latin typeface="Times New Roman"/>
                          <a:ea typeface="Calibri"/>
                          <a:cs typeface="Times New Roman"/>
                        </a:rPr>
                        <a:t>Hastadan </a:t>
                      </a:r>
                      <a:r>
                        <a:rPr lang="tr-TR" sz="1400" dirty="0">
                          <a:latin typeface="Times New Roman"/>
                          <a:ea typeface="Calibri"/>
                          <a:cs typeface="Times New Roman"/>
                        </a:rPr>
                        <a:t>yukarı bakması istenir.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Uygulamanın etkin bir şekilde yerine getirilmesini ve hastanın rahat etmesini sağlar.</a:t>
                      </a:r>
                      <a:endParaRPr lang="tr-TR" sz="1400">
                        <a:latin typeface="Calibri"/>
                        <a:ea typeface="Calibri"/>
                        <a:cs typeface="Times New Roman"/>
                      </a:endParaRPr>
                    </a:p>
                  </a:txBody>
                  <a:tcPr marL="68580" marR="68580" marT="0" marB="0"/>
                </a:tc>
              </a:tr>
              <a:tr h="1073757">
                <a:tc>
                  <a:txBody>
                    <a:bodyPr/>
                    <a:lstStyle/>
                    <a:p>
                      <a:pPr>
                        <a:lnSpc>
                          <a:spcPct val="107000"/>
                        </a:lnSpc>
                        <a:spcAft>
                          <a:spcPts val="0"/>
                        </a:spcAft>
                      </a:pPr>
                      <a:r>
                        <a:rPr lang="tr-TR" sz="1400" dirty="0" err="1" smtClean="0">
                          <a:latin typeface="Times New Roman"/>
                          <a:ea typeface="Calibri"/>
                          <a:cs typeface="Times New Roman"/>
                        </a:rPr>
                        <a:t>Konjonktival</a:t>
                      </a:r>
                      <a:r>
                        <a:rPr lang="tr-TR" sz="1400" dirty="0" smtClean="0">
                          <a:latin typeface="Times New Roman"/>
                          <a:ea typeface="Calibri"/>
                          <a:cs typeface="Times New Roman"/>
                        </a:rPr>
                        <a:t> </a:t>
                      </a:r>
                      <a:r>
                        <a:rPr lang="tr-TR" sz="1400" dirty="0">
                          <a:latin typeface="Times New Roman"/>
                          <a:ea typeface="Calibri"/>
                          <a:cs typeface="Times New Roman"/>
                        </a:rPr>
                        <a:t>kese içine merhem ince bir çizgi şeklinde iç </a:t>
                      </a:r>
                      <a:r>
                        <a:rPr lang="tr-TR" sz="1400" dirty="0" err="1">
                          <a:latin typeface="Times New Roman"/>
                          <a:ea typeface="Calibri"/>
                          <a:cs typeface="Times New Roman"/>
                        </a:rPr>
                        <a:t>kantüsten</a:t>
                      </a:r>
                      <a:r>
                        <a:rPr lang="tr-TR" sz="1400" dirty="0">
                          <a:latin typeface="Times New Roman"/>
                          <a:ea typeface="Calibri"/>
                          <a:cs typeface="Times New Roman"/>
                        </a:rPr>
                        <a:t> dışa doğru uygulanır. Merhemin ucunun göze temas etmesine izin verilmez.</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Merhemin ucunun göze temas etmesi gözü irrite edebilir. </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274638"/>
            <a:ext cx="8435280" cy="1143000"/>
          </a:xfrm>
        </p:spPr>
        <p:txBody>
          <a:bodyPr>
            <a:normAutofit/>
          </a:bodyPr>
          <a:lstStyle/>
          <a:p>
            <a:r>
              <a:rPr lang="tr-TR" altLang="ko-KR" b="1" dirty="0" smtClean="0">
                <a:latin typeface="Times New Roman" pitchFamily="18" charset="0"/>
                <a:cs typeface="Times New Roman" pitchFamily="18" charset="0"/>
              </a:rPr>
              <a:t> Göze İlaç </a:t>
            </a:r>
            <a:r>
              <a:rPr lang="tr-TR" altLang="ko-KR" b="1" dirty="0" smtClean="0">
                <a:latin typeface="Times New Roman" pitchFamily="18" charset="0"/>
                <a:cs typeface="Times New Roman" pitchFamily="18" charset="0"/>
              </a:rPr>
              <a:t>Uygulama Basamakları</a:t>
            </a:r>
            <a:endParaRPr lang="tr-TR" b="1" dirty="0">
              <a:latin typeface="Times New Roman" pitchFamily="18" charset="0"/>
              <a:cs typeface="Times New Roman" pitchFamily="18" charset="0"/>
            </a:endParaRPr>
          </a:p>
        </p:txBody>
      </p:sp>
      <p:graphicFrame>
        <p:nvGraphicFramePr>
          <p:cNvPr id="5" name="4 İçerik Yer Tutucusu"/>
          <p:cNvGraphicFramePr>
            <a:graphicFrameLocks noGrp="1"/>
          </p:cNvGraphicFramePr>
          <p:nvPr>
            <p:ph idx="1"/>
          </p:nvPr>
        </p:nvGraphicFramePr>
        <p:xfrm>
          <a:off x="457200" y="1600200"/>
          <a:ext cx="8229600" cy="3773014"/>
        </p:xfrm>
        <a:graphic>
          <a:graphicData uri="http://schemas.openxmlformats.org/drawingml/2006/table">
            <a:tbl>
              <a:tblPr firstRow="1" bandRow="1">
                <a:tableStyleId>{5940675A-B579-460E-94D1-54222C63F5DA}</a:tableStyleId>
              </a:tblPr>
              <a:tblGrid>
                <a:gridCol w="4114800"/>
                <a:gridCol w="4114800"/>
              </a:tblGrid>
              <a:tr h="481637">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a:t>
                      </a:r>
                      <a:endParaRPr lang="tr-TR" sz="1400" b="1" dirty="0">
                        <a:latin typeface="Times New Roman" pitchFamily="18" charset="0"/>
                        <a:cs typeface="Times New Roman" pitchFamily="18" charset="0"/>
                      </a:endParaRPr>
                    </a:p>
                  </a:txBody>
                  <a:tcPr/>
                </a:tc>
              </a:tr>
              <a:tr h="481637">
                <a:tc gridSpan="2">
                  <a:txBody>
                    <a:bodyPr/>
                    <a:lstStyle/>
                    <a:p>
                      <a:pPr>
                        <a:lnSpc>
                          <a:spcPct val="107000"/>
                        </a:lnSpc>
                        <a:spcAft>
                          <a:spcPts val="0"/>
                        </a:spcAft>
                      </a:pPr>
                      <a:r>
                        <a:rPr lang="tr-TR" sz="1400" b="1" i="1" dirty="0">
                          <a:latin typeface="Times New Roman"/>
                          <a:ea typeface="Calibri"/>
                          <a:cs typeface="Times New Roman"/>
                        </a:rPr>
                        <a:t>Göz Merheminin Uygulanması</a:t>
                      </a:r>
                      <a:endParaRPr lang="tr-TR" sz="1400" dirty="0">
                        <a:latin typeface="Calibri"/>
                        <a:ea typeface="Calibri"/>
                        <a:cs typeface="Times New Roman"/>
                      </a:endParaRPr>
                    </a:p>
                  </a:txBody>
                  <a:tcPr marL="68580" marR="68580" marT="0" marB="0"/>
                </a:tc>
                <a:tc hMerge="1">
                  <a:txBody>
                    <a:bodyPr/>
                    <a:lstStyle/>
                    <a:p>
                      <a:pPr>
                        <a:lnSpc>
                          <a:spcPct val="107000"/>
                        </a:lnSpc>
                        <a:spcAft>
                          <a:spcPts val="0"/>
                        </a:spcAft>
                      </a:pPr>
                      <a:endParaRPr lang="tr-TR" sz="1400" dirty="0">
                        <a:latin typeface="Times New Roman"/>
                        <a:ea typeface="Calibri"/>
                        <a:cs typeface="Times New Roman"/>
                      </a:endParaRPr>
                    </a:p>
                  </a:txBody>
                  <a:tcPr marL="68580" marR="68580" marT="0" marB="0"/>
                </a:tc>
              </a:tr>
              <a:tr h="578377">
                <a:tc>
                  <a:txBody>
                    <a:bodyPr/>
                    <a:lstStyle/>
                    <a:p>
                      <a:pPr>
                        <a:lnSpc>
                          <a:spcPct val="107000"/>
                        </a:lnSpc>
                        <a:spcAft>
                          <a:spcPts val="0"/>
                        </a:spcAft>
                      </a:pPr>
                      <a:r>
                        <a:rPr lang="tr-TR" sz="1400" dirty="0" smtClean="0">
                          <a:latin typeface="Times New Roman"/>
                          <a:ea typeface="Calibri"/>
                          <a:cs typeface="Times New Roman"/>
                        </a:rPr>
                        <a:t>Hastadan </a:t>
                      </a:r>
                      <a:r>
                        <a:rPr lang="tr-TR" sz="1400" dirty="0">
                          <a:latin typeface="Times New Roman"/>
                          <a:ea typeface="Calibri"/>
                          <a:cs typeface="Times New Roman"/>
                        </a:rPr>
                        <a:t>yavaşça gözlerini 2-3 dakika kapatması istenir.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İlacın bütün göze yayılmasını sağlar</a:t>
                      </a:r>
                      <a:endParaRPr lang="tr-TR" sz="1400">
                        <a:latin typeface="Calibri"/>
                        <a:ea typeface="Calibri"/>
                        <a:cs typeface="Times New Roman"/>
                      </a:endParaRPr>
                    </a:p>
                  </a:txBody>
                  <a:tcPr marL="68580" marR="68580" marT="0" marB="0"/>
                </a:tc>
              </a:tr>
              <a:tr h="874863">
                <a:tc>
                  <a:txBody>
                    <a:bodyPr/>
                    <a:lstStyle/>
                    <a:p>
                      <a:pPr>
                        <a:lnSpc>
                          <a:spcPct val="107000"/>
                        </a:lnSpc>
                        <a:spcAft>
                          <a:spcPts val="0"/>
                        </a:spcAft>
                      </a:pPr>
                      <a:r>
                        <a:rPr lang="tr-TR" sz="1400" dirty="0" smtClean="0">
                          <a:latin typeface="Times New Roman"/>
                          <a:ea typeface="Calibri"/>
                          <a:cs typeface="Times New Roman"/>
                        </a:rPr>
                        <a:t>Hastaya </a:t>
                      </a:r>
                      <a:r>
                        <a:rPr lang="tr-TR" sz="1400" dirty="0">
                          <a:latin typeface="Times New Roman"/>
                          <a:ea typeface="Calibri"/>
                          <a:cs typeface="Times New Roman"/>
                        </a:rPr>
                        <a:t>görüşünün kısa bir süre için bulanık olacağını açıklanır. Hastaya ilaç uygulanan gözünü ovmaması konusunda bilgi verilir.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Ovma işlemi, gözde hasar ve irritasyona neden olabilir.</a:t>
                      </a:r>
                      <a:endParaRPr lang="tr-TR" sz="1400">
                        <a:latin typeface="Calibri"/>
                        <a:ea typeface="Calibri"/>
                        <a:cs typeface="Times New Roman"/>
                      </a:endParaRPr>
                    </a:p>
                  </a:txBody>
                  <a:tcPr marL="68580" marR="68580" marT="0" marB="0"/>
                </a:tc>
              </a:tr>
              <a:tr h="481637">
                <a:tc>
                  <a:txBody>
                    <a:bodyPr/>
                    <a:lstStyle/>
                    <a:p>
                      <a:pPr>
                        <a:lnSpc>
                          <a:spcPct val="107000"/>
                        </a:lnSpc>
                        <a:spcAft>
                          <a:spcPts val="0"/>
                        </a:spcAft>
                      </a:pPr>
                      <a:r>
                        <a:rPr lang="tr-TR" sz="1400" dirty="0" smtClean="0">
                          <a:latin typeface="Times New Roman"/>
                          <a:ea typeface="Calibri"/>
                          <a:cs typeface="Times New Roman"/>
                        </a:rPr>
                        <a:t>Eldivenler </a:t>
                      </a:r>
                      <a:r>
                        <a:rPr lang="tr-TR" sz="1400" dirty="0">
                          <a:latin typeface="Times New Roman"/>
                          <a:ea typeface="Calibri"/>
                          <a:cs typeface="Times New Roman"/>
                        </a:rPr>
                        <a:t>çıkartılır ve el hijyeni sağlanır.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Mikroorganizmaların ayılmasını önler.</a:t>
                      </a:r>
                      <a:endParaRPr lang="tr-TR" sz="1400">
                        <a:latin typeface="Calibri"/>
                        <a:ea typeface="Calibri"/>
                        <a:cs typeface="Times New Roman"/>
                      </a:endParaRPr>
                    </a:p>
                  </a:txBody>
                  <a:tcPr marL="68580" marR="68580" marT="0" marB="0"/>
                </a:tc>
              </a:tr>
              <a:tr h="874863">
                <a:tc>
                  <a:txBody>
                    <a:bodyPr/>
                    <a:lstStyle/>
                    <a:p>
                      <a:pPr>
                        <a:lnSpc>
                          <a:spcPct val="107000"/>
                        </a:lnSpc>
                        <a:spcAft>
                          <a:spcPts val="0"/>
                        </a:spcAft>
                      </a:pPr>
                      <a:r>
                        <a:rPr lang="tr-TR" sz="1400" dirty="0" smtClean="0">
                          <a:latin typeface="Times New Roman"/>
                          <a:ea typeface="Calibri"/>
                          <a:cs typeface="Times New Roman"/>
                        </a:rPr>
                        <a:t>Hasta </a:t>
                      </a:r>
                      <a:r>
                        <a:rPr lang="tr-TR" sz="1400" dirty="0">
                          <a:latin typeface="Times New Roman"/>
                          <a:ea typeface="Calibri"/>
                          <a:cs typeface="Times New Roman"/>
                        </a:rPr>
                        <a:t>gözlemine kayıt yapılır, hastane bilgi sistemine hastanın ilacın uygulandığı kaydedilir ve hastanın uygulanan ilaca cevabı gözlemlenir.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Düzenli kayıt hasta güvenliğini sağlar ve hemşirenin yasal sorumluluğudur.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altLang="ko-KR" sz="4400" dirty="0" smtClean="0">
                <a:latin typeface="Times New Roman" pitchFamily="18" charset="0"/>
                <a:cs typeface="Times New Roman" pitchFamily="18" charset="0"/>
              </a:rPr>
              <a:t>  Kulağa İlaç Uygulama</a:t>
            </a:r>
            <a:endParaRPr lang="tr-TR" sz="4400" dirty="0">
              <a:latin typeface="Times New Roman" pitchFamily="18" charset="0"/>
              <a:cs typeface="Times New Roman" pitchFamily="18" charset="0"/>
            </a:endParaRPr>
          </a:p>
        </p:txBody>
      </p:sp>
      <p:pic>
        <p:nvPicPr>
          <p:cNvPr id="5" name="4 İçerik Yer Tutucusu" descr="indir (4).jpg"/>
          <p:cNvPicPr>
            <a:picLocks noGrp="1" noChangeAspect="1"/>
          </p:cNvPicPr>
          <p:nvPr>
            <p:ph idx="10"/>
          </p:nvPr>
        </p:nvPicPr>
        <p:blipFill>
          <a:blip r:embed="rId2" cstate="print"/>
          <a:stretch>
            <a:fillRect/>
          </a:stretch>
        </p:blipFill>
        <p:spPr>
          <a:xfrm>
            <a:off x="0" y="4905375"/>
            <a:ext cx="1763688" cy="1952625"/>
          </a:xfrm>
        </p:spPr>
      </p:pic>
      <p:sp>
        <p:nvSpPr>
          <p:cNvPr id="6" name="5 Dikdörtgen"/>
          <p:cNvSpPr/>
          <p:nvPr/>
        </p:nvSpPr>
        <p:spPr>
          <a:xfrm>
            <a:off x="1691680" y="1052736"/>
            <a:ext cx="7452320" cy="3892861"/>
          </a:xfrm>
          <a:prstGeom prst="rect">
            <a:avLst/>
          </a:prstGeom>
        </p:spPr>
        <p:txBody>
          <a:bodyPr wrap="square">
            <a:spAutoFit/>
          </a:bodyPr>
          <a:lstStyle/>
          <a:p>
            <a:pPr algn="just">
              <a:lnSpc>
                <a:spcPct val="150000"/>
              </a:lnSpc>
              <a:buFont typeface="Arial" pitchFamily="34" charset="0"/>
              <a:buChar char="•"/>
            </a:pPr>
            <a:r>
              <a:rPr lang="tr-TR" sz="2800" dirty="0" smtClean="0">
                <a:latin typeface="Times New Roman" pitchFamily="18" charset="0"/>
                <a:cs typeface="Times New Roman" pitchFamily="18" charset="0"/>
              </a:rPr>
              <a:t>Kulak akıntısını gidermek, </a:t>
            </a:r>
          </a:p>
          <a:p>
            <a:pPr algn="just">
              <a:lnSpc>
                <a:spcPct val="150000"/>
              </a:lnSpc>
              <a:buFont typeface="Arial" pitchFamily="34" charset="0"/>
              <a:buChar char="•"/>
            </a:pPr>
            <a:r>
              <a:rPr lang="tr-TR" sz="2800" dirty="0" smtClean="0">
                <a:latin typeface="Times New Roman" pitchFamily="18" charset="0"/>
                <a:cs typeface="Times New Roman" pitchFamily="18" charset="0"/>
              </a:rPr>
              <a:t>İç/Dış </a:t>
            </a:r>
            <a:r>
              <a:rPr lang="tr-TR" sz="2800" dirty="0" smtClean="0">
                <a:latin typeface="Times New Roman" pitchFamily="18" charset="0"/>
                <a:cs typeface="Times New Roman" pitchFamily="18" charset="0"/>
              </a:rPr>
              <a:t>kulak </a:t>
            </a:r>
            <a:r>
              <a:rPr lang="tr-TR" sz="2800" dirty="0" smtClean="0">
                <a:latin typeface="Times New Roman" pitchFamily="18" charset="0"/>
                <a:cs typeface="Times New Roman" pitchFamily="18" charset="0"/>
              </a:rPr>
              <a:t>enfeksiyonunda,</a:t>
            </a:r>
            <a:endParaRPr lang="tr-TR" sz="2800" dirty="0" smtClean="0">
              <a:latin typeface="Times New Roman" pitchFamily="18" charset="0"/>
              <a:cs typeface="Times New Roman" pitchFamily="18" charset="0"/>
            </a:endParaRPr>
          </a:p>
          <a:p>
            <a:pPr algn="just">
              <a:lnSpc>
                <a:spcPct val="150000"/>
              </a:lnSpc>
              <a:buFont typeface="Arial" pitchFamily="34" charset="0"/>
              <a:buChar char="•"/>
            </a:pPr>
            <a:r>
              <a:rPr lang="tr-TR" sz="2800" dirty="0" smtClean="0">
                <a:latin typeface="Times New Roman" pitchFamily="18" charset="0"/>
                <a:cs typeface="Times New Roman" pitchFamily="18" charset="0"/>
              </a:rPr>
              <a:t>Dış </a:t>
            </a:r>
            <a:r>
              <a:rPr lang="tr-TR" sz="2800" dirty="0" smtClean="0">
                <a:latin typeface="Times New Roman" pitchFamily="18" charset="0"/>
                <a:cs typeface="Times New Roman" pitchFamily="18" charset="0"/>
              </a:rPr>
              <a:t>kulak yolundaki kiri </a:t>
            </a:r>
            <a:r>
              <a:rPr lang="tr-TR" sz="2800" dirty="0" smtClean="0">
                <a:latin typeface="Times New Roman" pitchFamily="18" charset="0"/>
                <a:cs typeface="Times New Roman" pitchFamily="18" charset="0"/>
              </a:rPr>
              <a:t>yumuşatmada,</a:t>
            </a:r>
            <a:endParaRPr lang="tr-TR" sz="2800" dirty="0" smtClean="0">
              <a:latin typeface="Times New Roman" pitchFamily="18" charset="0"/>
              <a:cs typeface="Times New Roman" pitchFamily="18" charset="0"/>
            </a:endParaRPr>
          </a:p>
          <a:p>
            <a:pPr algn="just">
              <a:lnSpc>
                <a:spcPct val="150000"/>
              </a:lnSpc>
              <a:buFont typeface="Arial" pitchFamily="34" charset="0"/>
              <a:buChar char="•"/>
            </a:pPr>
            <a:r>
              <a:rPr lang="tr-TR" sz="2800" dirty="0" smtClean="0">
                <a:latin typeface="Times New Roman" pitchFamily="18" charset="0"/>
                <a:cs typeface="Times New Roman" pitchFamily="18" charset="0"/>
              </a:rPr>
              <a:t> </a:t>
            </a:r>
            <a:r>
              <a:rPr lang="tr-TR" sz="2800" dirty="0" smtClean="0">
                <a:latin typeface="Times New Roman" pitchFamily="18" charset="0"/>
                <a:cs typeface="Times New Roman" pitchFamily="18" charset="0"/>
              </a:rPr>
              <a:t>Analjezi sağlamada,</a:t>
            </a:r>
            <a:endParaRPr lang="tr-TR" sz="2800" dirty="0" smtClean="0">
              <a:latin typeface="Times New Roman" pitchFamily="18" charset="0"/>
              <a:cs typeface="Times New Roman" pitchFamily="18" charset="0"/>
            </a:endParaRPr>
          </a:p>
          <a:p>
            <a:pPr algn="just">
              <a:lnSpc>
                <a:spcPct val="150000"/>
              </a:lnSpc>
              <a:buFont typeface="Arial" pitchFamily="34" charset="0"/>
              <a:buChar char="•"/>
            </a:pPr>
            <a:r>
              <a:rPr lang="tr-TR" sz="2800" dirty="0" smtClean="0">
                <a:latin typeface="Times New Roman" pitchFamily="18" charset="0"/>
                <a:cs typeface="Times New Roman" pitchFamily="18" charset="0"/>
              </a:rPr>
              <a:t>Bazı acil durumlarda, (örneğin, kulağakaçan böceği etkisiz hale getirmek</a:t>
            </a:r>
            <a:r>
              <a:rPr lang="tr-TR" sz="2800" dirty="0" smtClean="0">
                <a:latin typeface="Times New Roman" pitchFamily="18" charset="0"/>
                <a:cs typeface="Times New Roman" pitchFamily="18" charset="0"/>
              </a:rPr>
              <a:t>),</a:t>
            </a:r>
            <a:endParaRPr lang="tr-TR" sz="2800" dirty="0" smtClean="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pPr algn="ctr"/>
            <a:r>
              <a:rPr lang="tr-TR" sz="4400" dirty="0">
                <a:solidFill>
                  <a:schemeClr val="tx1"/>
                </a:solidFill>
                <a:latin typeface="Times New Roman" pitchFamily="18" charset="0"/>
                <a:cs typeface="Times New Roman" pitchFamily="18" charset="0"/>
              </a:rPr>
              <a:t>Temel Kavramlar</a:t>
            </a:r>
          </a:p>
        </p:txBody>
      </p:sp>
      <p:sp>
        <p:nvSpPr>
          <p:cNvPr id="6" name="İçerik Yer Tutucusu 5"/>
          <p:cNvSpPr>
            <a:spLocks noGrp="1"/>
          </p:cNvSpPr>
          <p:nvPr>
            <p:ph idx="10"/>
          </p:nvPr>
        </p:nvSpPr>
        <p:spPr>
          <a:xfrm>
            <a:off x="0" y="1412776"/>
            <a:ext cx="8964488" cy="4968552"/>
          </a:xfrm>
        </p:spPr>
        <p:txBody>
          <a:bodyPr/>
          <a:lstStyle/>
          <a:p>
            <a:pPr>
              <a:lnSpc>
                <a:spcPct val="150000"/>
              </a:lnSpc>
            </a:pPr>
            <a:r>
              <a:rPr lang="tr-TR" sz="2800" b="1" dirty="0" smtClean="0">
                <a:solidFill>
                  <a:srgbClr val="FF0000"/>
                </a:solidFill>
                <a:latin typeface="Times New Roman" panose="02020603050405020304" pitchFamily="18" charset="0"/>
                <a:cs typeface="Times New Roman" panose="02020603050405020304" pitchFamily="18" charset="0"/>
              </a:rPr>
              <a:t>Tolerans</a:t>
            </a:r>
            <a:r>
              <a:rPr lang="tr-TR" sz="2800" b="1" dirty="0">
                <a:solidFill>
                  <a:srgbClr val="FF0000"/>
                </a:solidFill>
                <a:latin typeface="Times New Roman" panose="02020603050405020304" pitchFamily="18" charset="0"/>
                <a:cs typeface="Times New Roman" panose="02020603050405020304" pitchFamily="18" charset="0"/>
              </a:rPr>
              <a:t>: </a:t>
            </a:r>
            <a:r>
              <a:rPr lang="tr-TR" sz="2800" dirty="0">
                <a:latin typeface="Times New Roman" panose="02020603050405020304" pitchFamily="18" charset="0"/>
                <a:cs typeface="Times New Roman" panose="02020603050405020304" pitchFamily="18" charset="0"/>
              </a:rPr>
              <a:t>İlaçlar, devamlı kullanıldığında normalde alınan cevabın gittikçe azalması.</a:t>
            </a:r>
          </a:p>
          <a:p>
            <a:pPr>
              <a:lnSpc>
                <a:spcPct val="150000"/>
              </a:lnSpc>
            </a:pPr>
            <a:r>
              <a:rPr lang="tr-TR" sz="2800" b="1" dirty="0" smtClean="0">
                <a:solidFill>
                  <a:srgbClr val="FF0000"/>
                </a:solidFill>
                <a:latin typeface="Times New Roman" panose="02020603050405020304" pitchFamily="18" charset="0"/>
                <a:cs typeface="Times New Roman" panose="02020603050405020304" pitchFamily="18" charset="0"/>
              </a:rPr>
              <a:t>İlacın Yarılanma Ömrü: </a:t>
            </a:r>
            <a:r>
              <a:rPr lang="tr-TR" sz="2800" dirty="0" smtClean="0">
                <a:latin typeface="Times New Roman" panose="02020603050405020304" pitchFamily="18" charset="0"/>
                <a:cs typeface="Times New Roman" panose="02020603050405020304" pitchFamily="18" charset="0"/>
              </a:rPr>
              <a:t>Çeşitli </a:t>
            </a:r>
            <a:r>
              <a:rPr lang="tr-TR" sz="2800" dirty="0">
                <a:latin typeface="Times New Roman" panose="02020603050405020304" pitchFamily="18" charset="0"/>
                <a:cs typeface="Times New Roman" panose="02020603050405020304" pitchFamily="18" charset="0"/>
              </a:rPr>
              <a:t>yollar sonucu bir ilacın </a:t>
            </a:r>
            <a:endParaRPr lang="tr-TR" sz="2800" dirty="0" smtClean="0">
              <a:latin typeface="Times New Roman" panose="02020603050405020304" pitchFamily="18" charset="0"/>
              <a:cs typeface="Times New Roman" panose="02020603050405020304" pitchFamily="18" charset="0"/>
            </a:endParaRPr>
          </a:p>
          <a:p>
            <a:pPr>
              <a:lnSpc>
                <a:spcPct val="150000"/>
              </a:lnSpc>
            </a:pPr>
            <a:r>
              <a:rPr lang="tr-TR" sz="2800" dirty="0" smtClean="0">
                <a:latin typeface="Times New Roman" panose="02020603050405020304" pitchFamily="18" charset="0"/>
                <a:cs typeface="Times New Roman" panose="02020603050405020304" pitchFamily="18" charset="0"/>
              </a:rPr>
              <a:t>plazmadaki </a:t>
            </a:r>
            <a:r>
              <a:rPr lang="tr-TR" sz="2800" dirty="0">
                <a:latin typeface="Times New Roman" panose="02020603050405020304" pitchFamily="18" charset="0"/>
                <a:cs typeface="Times New Roman" panose="02020603050405020304" pitchFamily="18" charset="0"/>
              </a:rPr>
              <a:t>konsantrasyonunun yarıya inmesi için geçen </a:t>
            </a:r>
            <a:endParaRPr lang="tr-TR" sz="2800" dirty="0" smtClean="0">
              <a:latin typeface="Times New Roman" panose="02020603050405020304" pitchFamily="18" charset="0"/>
              <a:cs typeface="Times New Roman" panose="02020603050405020304" pitchFamily="18" charset="0"/>
            </a:endParaRPr>
          </a:p>
          <a:p>
            <a:pPr>
              <a:lnSpc>
                <a:spcPct val="150000"/>
              </a:lnSpc>
            </a:pPr>
            <a:r>
              <a:rPr lang="tr-TR" sz="2800" dirty="0" smtClean="0">
                <a:latin typeface="Times New Roman" panose="02020603050405020304" pitchFamily="18" charset="0"/>
                <a:cs typeface="Times New Roman" panose="02020603050405020304" pitchFamily="18" charset="0"/>
              </a:rPr>
              <a:t>süredir</a:t>
            </a:r>
            <a:r>
              <a:rPr lang="tr-TR" sz="2800" dirty="0">
                <a:latin typeface="Times New Roman" panose="02020603050405020304" pitchFamily="18" charset="0"/>
                <a:cs typeface="Times New Roman" panose="02020603050405020304" pitchFamily="18" charset="0"/>
              </a:rPr>
              <a:t>.</a:t>
            </a:r>
          </a:p>
          <a:p>
            <a:pPr>
              <a:lnSpc>
                <a:spcPct val="150000"/>
              </a:lnSpc>
            </a:pPr>
            <a:r>
              <a:rPr lang="tr-TR" sz="2800" b="1" dirty="0" err="1" smtClean="0">
                <a:solidFill>
                  <a:srgbClr val="FF0000"/>
                </a:solidFill>
                <a:latin typeface="Times New Roman" panose="02020603050405020304" pitchFamily="18" charset="0"/>
                <a:cs typeface="Times New Roman" panose="02020603050405020304" pitchFamily="18" charset="0"/>
              </a:rPr>
              <a:t>Biyo-yararlanım</a:t>
            </a:r>
            <a:r>
              <a:rPr lang="tr-TR" sz="2800" b="1" dirty="0">
                <a:solidFill>
                  <a:srgbClr val="FF0000"/>
                </a:solidFill>
                <a:latin typeface="Times New Roman" panose="02020603050405020304" pitchFamily="18" charset="0"/>
                <a:cs typeface="Times New Roman" panose="02020603050405020304" pitchFamily="18" charset="0"/>
              </a:rPr>
              <a:t>: </a:t>
            </a:r>
            <a:r>
              <a:rPr lang="tr-TR" sz="2800" dirty="0">
                <a:latin typeface="Times New Roman" panose="02020603050405020304" pitchFamily="18" charset="0"/>
                <a:cs typeface="Times New Roman" panose="02020603050405020304" pitchFamily="18" charset="0"/>
              </a:rPr>
              <a:t>İlacın sistemik dolaşıma kimyasal </a:t>
            </a:r>
            <a:endParaRPr lang="tr-TR" sz="2800" dirty="0" smtClean="0">
              <a:latin typeface="Times New Roman" panose="02020603050405020304" pitchFamily="18" charset="0"/>
              <a:cs typeface="Times New Roman" panose="02020603050405020304" pitchFamily="18" charset="0"/>
            </a:endParaRPr>
          </a:p>
          <a:p>
            <a:pPr>
              <a:lnSpc>
                <a:spcPct val="150000"/>
              </a:lnSpc>
            </a:pPr>
            <a:r>
              <a:rPr lang="tr-TR" sz="2800" dirty="0" smtClean="0">
                <a:latin typeface="Times New Roman" panose="02020603050405020304" pitchFamily="18" charset="0"/>
                <a:cs typeface="Times New Roman" panose="02020603050405020304" pitchFamily="18" charset="0"/>
              </a:rPr>
              <a:t>değişikliğe </a:t>
            </a:r>
            <a:r>
              <a:rPr lang="tr-TR" sz="2800" dirty="0">
                <a:latin typeface="Times New Roman" panose="02020603050405020304" pitchFamily="18" charset="0"/>
                <a:cs typeface="Times New Roman" panose="02020603050405020304" pitchFamily="18" charset="0"/>
              </a:rPr>
              <a:t>uğramadan geçen kısmıdır.</a:t>
            </a:r>
          </a:p>
          <a:p>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2711563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altLang="ko-KR" b="1" dirty="0" smtClean="0">
                <a:latin typeface="Times New Roman" pitchFamily="18" charset="0"/>
                <a:cs typeface="Times New Roman" pitchFamily="18" charset="0"/>
              </a:rPr>
              <a:t>  Kulağa İlaç </a:t>
            </a:r>
            <a:r>
              <a:rPr lang="tr-TR" altLang="ko-KR" b="1" dirty="0" smtClean="0">
                <a:latin typeface="Times New Roman" pitchFamily="18" charset="0"/>
                <a:cs typeface="Times New Roman" pitchFamily="18" charset="0"/>
              </a:rPr>
              <a:t>Uygulama Basamakları</a:t>
            </a:r>
            <a:endParaRPr lang="tr-TR" b="1" dirty="0">
              <a:latin typeface="Times New Roman" pitchFamily="18" charset="0"/>
              <a:cs typeface="Times New Roman" pitchFamily="18" charset="0"/>
            </a:endParaRPr>
          </a:p>
        </p:txBody>
      </p:sp>
      <p:sp>
        <p:nvSpPr>
          <p:cNvPr id="4" name="3 Dikdörtgen"/>
          <p:cNvSpPr/>
          <p:nvPr/>
        </p:nvSpPr>
        <p:spPr>
          <a:xfrm>
            <a:off x="1619672" y="1412776"/>
            <a:ext cx="7524328" cy="1200329"/>
          </a:xfrm>
          <a:prstGeom prst="rect">
            <a:avLst/>
          </a:prstGeom>
        </p:spPr>
        <p:txBody>
          <a:bodyPr wrap="square">
            <a:spAutoFit/>
          </a:bodyPr>
          <a:lstStyle/>
          <a:p>
            <a:endParaRPr lang="tr-TR" sz="2400" dirty="0" smtClean="0">
              <a:latin typeface="Arial" pitchFamily="34" charset="0"/>
              <a:cs typeface="Arial" pitchFamily="34" charset="0"/>
            </a:endParaRPr>
          </a:p>
          <a:p>
            <a:endParaRPr lang="tr-TR" sz="2400" dirty="0" smtClean="0">
              <a:latin typeface="Arial" pitchFamily="34" charset="0"/>
              <a:cs typeface="Arial" pitchFamily="34" charset="0"/>
            </a:endParaRPr>
          </a:p>
          <a:p>
            <a:endParaRPr lang="tr-TR" sz="2400" dirty="0">
              <a:latin typeface="Arial" pitchFamily="34" charset="0"/>
              <a:cs typeface="Arial" pitchFamily="34" charset="0"/>
            </a:endParaRPr>
          </a:p>
        </p:txBody>
      </p:sp>
      <p:graphicFrame>
        <p:nvGraphicFramePr>
          <p:cNvPr id="7" name="6 İçerik Yer Tutucusu"/>
          <p:cNvGraphicFramePr>
            <a:graphicFrameLocks noGrp="1"/>
          </p:cNvGraphicFramePr>
          <p:nvPr>
            <p:ph idx="1"/>
          </p:nvPr>
        </p:nvGraphicFramePr>
        <p:xfrm>
          <a:off x="395536" y="1340768"/>
          <a:ext cx="8229600" cy="4926326"/>
        </p:xfrm>
        <a:graphic>
          <a:graphicData uri="http://schemas.openxmlformats.org/drawingml/2006/table">
            <a:tbl>
              <a:tblPr firstRow="1" bandRow="1">
                <a:tableStyleId>{5940675A-B579-460E-94D1-54222C63F5DA}</a:tableStyleId>
              </a:tblPr>
              <a:tblGrid>
                <a:gridCol w="4114800"/>
                <a:gridCol w="4114800"/>
              </a:tblGrid>
              <a:tr h="400080">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a:t>
                      </a:r>
                      <a:endParaRPr lang="tr-TR" sz="1400" b="1" dirty="0">
                        <a:latin typeface="Times New Roman" pitchFamily="18" charset="0"/>
                        <a:cs typeface="Times New Roman" pitchFamily="18" charset="0"/>
                      </a:endParaRPr>
                    </a:p>
                  </a:txBody>
                  <a:tcPr/>
                </a:tc>
              </a:tr>
              <a:tr h="726720">
                <a:tc>
                  <a:txBody>
                    <a:bodyPr/>
                    <a:lstStyle/>
                    <a:p>
                      <a:pPr algn="just">
                        <a:lnSpc>
                          <a:spcPct val="107000"/>
                        </a:lnSpc>
                        <a:spcAft>
                          <a:spcPts val="0"/>
                        </a:spcAft>
                      </a:pPr>
                      <a:r>
                        <a:rPr lang="tr-TR" sz="1400" dirty="0" smtClean="0">
                          <a:latin typeface="Times New Roman"/>
                          <a:ea typeface="Calibri"/>
                          <a:cs typeface="Times New Roman"/>
                        </a:rPr>
                        <a:t>İstem </a:t>
                      </a:r>
                      <a:r>
                        <a:rPr lang="tr-TR" sz="1400" dirty="0">
                          <a:latin typeface="Times New Roman"/>
                          <a:ea typeface="Calibri"/>
                          <a:cs typeface="Times New Roman"/>
                        </a:rPr>
                        <a:t>yapılan ilaçlar kontrol edilerek hazırlanır. Doktor isteminde belirgin olmayan noktalar açığa kavuşturulur. Hasta dosyasından hastanın alerjileri kontrol edilir.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karşılaştırma ilaç uygulandığında ortaya çıkabilecek hataları önleme açısından önemlidir. </a:t>
                      </a:r>
                      <a:endParaRPr lang="tr-TR" sz="1400">
                        <a:latin typeface="Calibri"/>
                        <a:ea typeface="Calibri"/>
                        <a:cs typeface="Times New Roman"/>
                      </a:endParaRPr>
                    </a:p>
                  </a:txBody>
                  <a:tcPr marL="68580" marR="68580" marT="0" marB="0"/>
                </a:tc>
              </a:tr>
              <a:tr h="1219284">
                <a:tc>
                  <a:txBody>
                    <a:bodyPr/>
                    <a:lstStyle/>
                    <a:p>
                      <a:pPr algn="just">
                        <a:lnSpc>
                          <a:spcPct val="107000"/>
                        </a:lnSpc>
                        <a:spcAft>
                          <a:spcPts val="0"/>
                        </a:spcAft>
                      </a:pPr>
                      <a:r>
                        <a:rPr lang="tr-TR" sz="1400" dirty="0" smtClean="0">
                          <a:latin typeface="Times New Roman"/>
                          <a:ea typeface="Calibri"/>
                          <a:cs typeface="Times New Roman"/>
                        </a:rPr>
                        <a:t>Malzemeler </a:t>
                      </a:r>
                      <a:r>
                        <a:rPr lang="tr-TR" sz="1400" dirty="0">
                          <a:latin typeface="Times New Roman"/>
                          <a:ea typeface="Calibri"/>
                          <a:cs typeface="Times New Roman"/>
                        </a:rPr>
                        <a:t>hazırlanır:   </a:t>
                      </a:r>
                      <a:endParaRPr lang="tr-TR" sz="1400" dirty="0" smtClean="0">
                        <a:latin typeface="Times New Roman"/>
                        <a:ea typeface="Calibri"/>
                        <a:cs typeface="Times New Roman"/>
                      </a:endParaRPr>
                    </a:p>
                    <a:p>
                      <a:pPr algn="just">
                        <a:lnSpc>
                          <a:spcPct val="107000"/>
                        </a:lnSpc>
                        <a:spcAft>
                          <a:spcPts val="0"/>
                        </a:spcAft>
                      </a:pPr>
                      <a:r>
                        <a:rPr lang="tr-TR" sz="1400" dirty="0" smtClean="0">
                          <a:latin typeface="Times New Roman"/>
                          <a:ea typeface="Calibri"/>
                          <a:cs typeface="Times New Roman"/>
                        </a:rPr>
                        <a:t>-</a:t>
                      </a:r>
                      <a:r>
                        <a:rPr lang="tr-TR" sz="1400" dirty="0">
                          <a:latin typeface="Times New Roman"/>
                          <a:ea typeface="Calibri"/>
                          <a:cs typeface="Times New Roman"/>
                        </a:rPr>
                        <a:t>İstem </a:t>
                      </a:r>
                      <a:r>
                        <a:rPr lang="tr-TR" sz="1400" dirty="0" smtClean="0">
                          <a:latin typeface="Times New Roman"/>
                          <a:ea typeface="Calibri"/>
                          <a:cs typeface="Times New Roman"/>
                        </a:rPr>
                        <a:t>yapılan </a:t>
                      </a:r>
                      <a:r>
                        <a:rPr lang="tr-TR" sz="1400" dirty="0">
                          <a:latin typeface="Times New Roman"/>
                          <a:ea typeface="Calibri"/>
                          <a:cs typeface="Times New Roman"/>
                        </a:rPr>
                        <a:t>ilaç          </a:t>
                      </a:r>
                      <a:endParaRPr lang="tr-TR" sz="1400" dirty="0" smtClean="0">
                        <a:latin typeface="Times New Roman"/>
                        <a:ea typeface="Calibri"/>
                        <a:cs typeface="Times New Roman"/>
                      </a:endParaRPr>
                    </a:p>
                    <a:p>
                      <a:pPr algn="just">
                        <a:lnSpc>
                          <a:spcPct val="107000"/>
                        </a:lnSpc>
                        <a:spcAft>
                          <a:spcPts val="0"/>
                        </a:spcAft>
                      </a:pPr>
                      <a:r>
                        <a:rPr lang="tr-TR" sz="1400" dirty="0" smtClean="0">
                          <a:latin typeface="Times New Roman"/>
                          <a:ea typeface="Calibri"/>
                          <a:cs typeface="Times New Roman"/>
                        </a:rPr>
                        <a:t>-</a:t>
                      </a:r>
                      <a:r>
                        <a:rPr lang="tr-TR" sz="1400" dirty="0">
                          <a:latin typeface="Times New Roman"/>
                          <a:ea typeface="Calibri"/>
                          <a:cs typeface="Times New Roman"/>
                        </a:rPr>
                        <a:t>Tek kullanımlık eldiven</a:t>
                      </a:r>
                      <a:endParaRPr lang="tr-TR" sz="1400" dirty="0">
                        <a:latin typeface="Calibri"/>
                        <a:ea typeface="Calibri"/>
                        <a:cs typeface="Times New Roman"/>
                      </a:endParaRPr>
                    </a:p>
                    <a:p>
                      <a:pPr algn="just">
                        <a:lnSpc>
                          <a:spcPct val="107000"/>
                        </a:lnSpc>
                        <a:spcAft>
                          <a:spcPts val="0"/>
                        </a:spcAft>
                      </a:pPr>
                      <a:r>
                        <a:rPr lang="tr-TR" sz="1400" dirty="0" smtClean="0">
                          <a:latin typeface="Times New Roman"/>
                          <a:ea typeface="Calibri"/>
                          <a:cs typeface="Times New Roman"/>
                        </a:rPr>
                        <a:t>-</a:t>
                      </a:r>
                      <a:r>
                        <a:rPr lang="tr-TR" sz="1400" dirty="0">
                          <a:latin typeface="Times New Roman"/>
                          <a:ea typeface="Calibri"/>
                          <a:cs typeface="Times New Roman"/>
                        </a:rPr>
                        <a:t>Gazlı bez/pamuk         </a:t>
                      </a:r>
                      <a:endParaRPr lang="tr-TR" sz="1400" dirty="0" smtClean="0">
                        <a:latin typeface="Times New Roman"/>
                        <a:ea typeface="Calibri"/>
                        <a:cs typeface="Times New Roman"/>
                      </a:endParaRPr>
                    </a:p>
                    <a:p>
                      <a:pPr algn="just">
                        <a:lnSpc>
                          <a:spcPct val="107000"/>
                        </a:lnSpc>
                        <a:spcAft>
                          <a:spcPts val="0"/>
                        </a:spcAft>
                      </a:pPr>
                      <a:r>
                        <a:rPr lang="tr-TR" sz="1400" dirty="0" smtClean="0">
                          <a:latin typeface="Times New Roman"/>
                          <a:ea typeface="Calibri"/>
                          <a:cs typeface="Times New Roman"/>
                        </a:rPr>
                        <a:t>-</a:t>
                      </a:r>
                      <a:r>
                        <a:rPr lang="tr-TR" sz="1400" dirty="0">
                          <a:latin typeface="Times New Roman"/>
                          <a:ea typeface="Calibri"/>
                          <a:cs typeface="Times New Roman"/>
                        </a:rPr>
                        <a:t>Bilgisayarlı/Standart İlaç Kaydı</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Zaman ve enerji tasarrufu sağlar </a:t>
                      </a:r>
                      <a:endParaRPr lang="tr-TR" sz="1400">
                        <a:latin typeface="Calibri"/>
                        <a:ea typeface="Calibri"/>
                        <a:cs typeface="Times New Roman"/>
                      </a:endParaRPr>
                    </a:p>
                  </a:txBody>
                  <a:tcPr marL="68580" marR="68580" marT="0" marB="0"/>
                </a:tc>
              </a:tr>
              <a:tr h="480439">
                <a:tc>
                  <a:txBody>
                    <a:bodyPr/>
                    <a:lstStyle/>
                    <a:p>
                      <a:pPr algn="just">
                        <a:lnSpc>
                          <a:spcPct val="107000"/>
                        </a:lnSpc>
                        <a:spcAft>
                          <a:spcPts val="0"/>
                        </a:spcAft>
                      </a:pPr>
                      <a:r>
                        <a:rPr lang="tr-TR" sz="1400" dirty="0" smtClean="0">
                          <a:latin typeface="Times New Roman"/>
                          <a:ea typeface="Calibri"/>
                          <a:cs typeface="Times New Roman"/>
                        </a:rPr>
                        <a:t>İlacın </a:t>
                      </a:r>
                      <a:r>
                        <a:rPr lang="tr-TR" sz="1400" dirty="0">
                          <a:latin typeface="Times New Roman"/>
                          <a:ea typeface="Calibri"/>
                          <a:cs typeface="Times New Roman"/>
                        </a:rPr>
                        <a:t>ne olduğu, hasta için uygunluğu, güvenli doz aralığı, ilacın beklenen yan etkileri değerlendirilir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Hataları önler.</a:t>
                      </a:r>
                      <a:endParaRPr lang="tr-TR" sz="1400">
                        <a:latin typeface="Calibri"/>
                        <a:ea typeface="Calibri"/>
                        <a:cs typeface="Times New Roman"/>
                      </a:endParaRPr>
                    </a:p>
                  </a:txBody>
                  <a:tcPr marL="68580" marR="68580" marT="0" marB="0"/>
                </a:tc>
              </a:tr>
              <a:tr h="400080">
                <a:tc>
                  <a:txBody>
                    <a:bodyPr/>
                    <a:lstStyle/>
                    <a:p>
                      <a:pPr algn="just">
                        <a:lnSpc>
                          <a:spcPct val="107000"/>
                        </a:lnSpc>
                        <a:spcAft>
                          <a:spcPts val="0"/>
                        </a:spcAft>
                      </a:pPr>
                      <a:r>
                        <a:rPr lang="tr-TR" sz="1400" dirty="0" smtClean="0">
                          <a:latin typeface="Times New Roman"/>
                          <a:ea typeface="Calibri"/>
                          <a:cs typeface="Times New Roman"/>
                        </a:rPr>
                        <a:t>El </a:t>
                      </a:r>
                      <a:r>
                        <a:rPr lang="tr-TR" sz="1400" dirty="0">
                          <a:latin typeface="Times New Roman"/>
                          <a:ea typeface="Calibri"/>
                          <a:cs typeface="Times New Roman"/>
                        </a:rPr>
                        <a:t>hijyeni sağlanır.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973003">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arabası, dolabı ya da çekmecesi açılır, bilgisayar destekli bir ilaç yönetim sistemi varsa şifre ile giriş yapılır, her seferde tek bir hastanın ilacı hazırlanır.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İlaç güvenliği için ilaç arabasının, dolabının ya da çekmecesinin kilitli olması önemlidir. Her seferde tek bir hastanın ilacının hazırlanması, uygulama hatalarını önler.</a:t>
                      </a:r>
                      <a:endParaRPr lang="tr-TR" sz="1400">
                        <a:latin typeface="Calibri"/>
                        <a:ea typeface="Calibri"/>
                        <a:cs typeface="Times New Roman"/>
                      </a:endParaRPr>
                    </a:p>
                  </a:txBody>
                  <a:tcPr marL="68580" marR="68580" marT="0" marB="0"/>
                </a:tc>
              </a:tr>
              <a:tr h="726720">
                <a:tc>
                  <a:txBody>
                    <a:bodyPr/>
                    <a:lstStyle/>
                    <a:p>
                      <a:pPr algn="just">
                        <a:lnSpc>
                          <a:spcPct val="107000"/>
                        </a:lnSpc>
                        <a:spcAft>
                          <a:spcPts val="0"/>
                        </a:spcAft>
                      </a:pPr>
                      <a:r>
                        <a:rPr lang="tr-TR" sz="1400" dirty="0" smtClean="0">
                          <a:latin typeface="Times New Roman"/>
                          <a:ea typeface="Calibri"/>
                          <a:cs typeface="Times New Roman"/>
                        </a:rPr>
                        <a:t>Hasta </a:t>
                      </a:r>
                      <a:r>
                        <a:rPr lang="tr-TR" sz="1400" dirty="0">
                          <a:latin typeface="Times New Roman"/>
                          <a:ea typeface="Calibri"/>
                          <a:cs typeface="Times New Roman"/>
                        </a:rPr>
                        <a:t>ilaç istemi kontrol edilir, uygun ilaçları hasta ilaç çekmecesinden ya da birim doz dolabından ilaçlar alınır.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Bu ilk kontrol aşamasıdır.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altLang="ko-KR" b="1" dirty="0" smtClean="0">
                <a:latin typeface="Times New Roman" pitchFamily="18" charset="0"/>
                <a:cs typeface="Times New Roman" pitchFamily="18" charset="0"/>
              </a:rPr>
              <a:t>  Kulağa İlaç </a:t>
            </a:r>
            <a:r>
              <a:rPr lang="tr-TR" altLang="ko-KR" b="1" dirty="0" smtClean="0">
                <a:latin typeface="Times New Roman" pitchFamily="18" charset="0"/>
                <a:cs typeface="Times New Roman" pitchFamily="18" charset="0"/>
              </a:rPr>
              <a:t>Uygulama Basamakları</a:t>
            </a:r>
            <a:endParaRPr lang="tr-TR" b="1" dirty="0">
              <a:latin typeface="Times New Roman" pitchFamily="18" charset="0"/>
              <a:cs typeface="Times New Roman" pitchFamily="18" charset="0"/>
            </a:endParaRPr>
          </a:p>
        </p:txBody>
      </p:sp>
      <p:sp>
        <p:nvSpPr>
          <p:cNvPr id="4" name="3 Dikdörtgen"/>
          <p:cNvSpPr/>
          <p:nvPr/>
        </p:nvSpPr>
        <p:spPr>
          <a:xfrm>
            <a:off x="1619672" y="1412776"/>
            <a:ext cx="7524328" cy="1200329"/>
          </a:xfrm>
          <a:prstGeom prst="rect">
            <a:avLst/>
          </a:prstGeom>
        </p:spPr>
        <p:txBody>
          <a:bodyPr wrap="square">
            <a:spAutoFit/>
          </a:bodyPr>
          <a:lstStyle/>
          <a:p>
            <a:endParaRPr lang="tr-TR" sz="2400" dirty="0" smtClean="0">
              <a:latin typeface="Arial" pitchFamily="34" charset="0"/>
              <a:cs typeface="Arial" pitchFamily="34" charset="0"/>
            </a:endParaRPr>
          </a:p>
          <a:p>
            <a:endParaRPr lang="tr-TR" sz="2400" dirty="0" smtClean="0">
              <a:latin typeface="Arial" pitchFamily="34" charset="0"/>
              <a:cs typeface="Arial" pitchFamily="34" charset="0"/>
            </a:endParaRPr>
          </a:p>
          <a:p>
            <a:endParaRPr lang="tr-TR" sz="2400" dirty="0">
              <a:latin typeface="Arial" pitchFamily="34" charset="0"/>
              <a:cs typeface="Arial" pitchFamily="34" charset="0"/>
            </a:endParaRPr>
          </a:p>
        </p:txBody>
      </p:sp>
      <p:graphicFrame>
        <p:nvGraphicFramePr>
          <p:cNvPr id="7" name="6 İçerik Yer Tutucusu"/>
          <p:cNvGraphicFramePr>
            <a:graphicFrameLocks noGrp="1"/>
          </p:cNvGraphicFramePr>
          <p:nvPr>
            <p:ph idx="1"/>
          </p:nvPr>
        </p:nvGraphicFramePr>
        <p:xfrm>
          <a:off x="395536" y="1412776"/>
          <a:ext cx="8229600" cy="4839526"/>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a:t>
                      </a:r>
                      <a:endParaRPr lang="tr-TR" sz="1400" b="1" dirty="0">
                        <a:latin typeface="Times New Roman" pitchFamily="18" charset="0"/>
                        <a:cs typeface="Times New Roman" pitchFamily="18" charset="0"/>
                      </a:endParaRPr>
                    </a:p>
                  </a:txBody>
                  <a:tcPr/>
                </a:tc>
              </a:tr>
              <a:tr h="370840">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ile doktor istemindeki ilaç kontrol edilir, ilacın son kullanma tarihine bakılır, gerekli ise tekrar doz hesabı yapılır.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ikinci kontrol aşamasıdır.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hazırlama bittikten sonra ilaç etiketleri ve doktor istemi son bir kez daha kontrol edilir.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üçüncü kontrol aşamasıdır. Bazı kurumlarda son kontrol yatak başında hastanın yanında yapılmaktadır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El </a:t>
                      </a:r>
                      <a:r>
                        <a:rPr lang="tr-TR" sz="1400" dirty="0">
                          <a:latin typeface="Times New Roman"/>
                          <a:ea typeface="Calibri"/>
                          <a:cs typeface="Times New Roman"/>
                        </a:rPr>
                        <a:t>hijyeni sağlanır.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Tedavi </a:t>
                      </a:r>
                      <a:r>
                        <a:rPr lang="tr-TR" sz="1400" dirty="0">
                          <a:latin typeface="Times New Roman"/>
                          <a:ea typeface="Calibri"/>
                          <a:cs typeface="Times New Roman"/>
                        </a:rPr>
                        <a:t>odasından ayrılmadan önce ilaçların bulunduğu dolap/çekmece kilitlenir.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İlaçların güvenliğinin sağlanması için gereklidir.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Hasta </a:t>
                      </a:r>
                      <a:r>
                        <a:rPr lang="tr-TR" sz="1400" dirty="0">
                          <a:latin typeface="Times New Roman"/>
                          <a:ea typeface="Calibri"/>
                          <a:cs typeface="Times New Roman"/>
                        </a:rPr>
                        <a:t>odasına ilaç tepsisiyle gidilir, tepsi görme alanında olacak şekilde yerleştirilir, el hijyeni sağlanır, eldiven giyilir.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İlaç tepsisinin görme alanına yerleştirilmesi, kazara ya da kasti olarak ilaçların karıştırılmasını önler. El hijyeninin sağlanması mikroorganizmaların yayılmasını önler.</a:t>
                      </a:r>
                      <a:endParaRPr lang="tr-TR" sz="1400" dirty="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Hastanın </a:t>
                      </a:r>
                      <a:r>
                        <a:rPr lang="tr-TR" sz="1400" dirty="0">
                          <a:latin typeface="Times New Roman"/>
                          <a:ea typeface="Calibri"/>
                          <a:cs typeface="Times New Roman"/>
                        </a:rPr>
                        <a:t>kimliği doğrulanır, istem ve hasta kayıtları karşılaştırılır.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-Hastanın adı soyadı, protokol numarası kol bandından kontrol edilir.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-Hastadan adı soyadı, doğum tarihi söylenmesi istenir.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-Hasta kendini ifade edemiyor ise ikinci bir sağlık personelinden yardım istenir.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Hastanın kimliğinin doğrulanması, doğru hastaya doğru ilaç uygulaması için gereklidir.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altLang="ko-KR" b="1" dirty="0" smtClean="0">
                <a:latin typeface="Times New Roman" pitchFamily="18" charset="0"/>
                <a:cs typeface="Times New Roman" pitchFamily="18" charset="0"/>
              </a:rPr>
              <a:t>  Kulağa İlaç </a:t>
            </a:r>
            <a:r>
              <a:rPr lang="tr-TR" altLang="ko-KR" b="1" dirty="0" smtClean="0">
                <a:latin typeface="Times New Roman" pitchFamily="18" charset="0"/>
                <a:cs typeface="Times New Roman" pitchFamily="18" charset="0"/>
              </a:rPr>
              <a:t>Uygulama Basamakları</a:t>
            </a:r>
            <a:endParaRPr lang="tr-TR" b="1" dirty="0">
              <a:latin typeface="Times New Roman" pitchFamily="18" charset="0"/>
              <a:cs typeface="Times New Roman" pitchFamily="18" charset="0"/>
            </a:endParaRPr>
          </a:p>
        </p:txBody>
      </p:sp>
      <p:sp>
        <p:nvSpPr>
          <p:cNvPr id="4" name="3 Dikdörtgen"/>
          <p:cNvSpPr/>
          <p:nvPr/>
        </p:nvSpPr>
        <p:spPr>
          <a:xfrm>
            <a:off x="1619672" y="1412776"/>
            <a:ext cx="7524328" cy="1200329"/>
          </a:xfrm>
          <a:prstGeom prst="rect">
            <a:avLst/>
          </a:prstGeom>
        </p:spPr>
        <p:txBody>
          <a:bodyPr wrap="square">
            <a:spAutoFit/>
          </a:bodyPr>
          <a:lstStyle/>
          <a:p>
            <a:endParaRPr lang="tr-TR" sz="2400" dirty="0" smtClean="0">
              <a:latin typeface="Arial" pitchFamily="34" charset="0"/>
              <a:cs typeface="Arial" pitchFamily="34" charset="0"/>
            </a:endParaRPr>
          </a:p>
          <a:p>
            <a:endParaRPr lang="tr-TR" sz="2400" dirty="0" smtClean="0">
              <a:latin typeface="Arial" pitchFamily="34" charset="0"/>
              <a:cs typeface="Arial" pitchFamily="34" charset="0"/>
            </a:endParaRPr>
          </a:p>
          <a:p>
            <a:endParaRPr lang="tr-TR" sz="2400" dirty="0">
              <a:latin typeface="Arial" pitchFamily="34" charset="0"/>
              <a:cs typeface="Arial" pitchFamily="34" charset="0"/>
            </a:endParaRPr>
          </a:p>
        </p:txBody>
      </p:sp>
      <p:graphicFrame>
        <p:nvGraphicFramePr>
          <p:cNvPr id="7" name="6 İçerik Yer Tutucusu"/>
          <p:cNvGraphicFramePr>
            <a:graphicFrameLocks noGrp="1"/>
          </p:cNvGraphicFramePr>
          <p:nvPr>
            <p:ph idx="1"/>
          </p:nvPr>
        </p:nvGraphicFramePr>
        <p:xfrm>
          <a:off x="395536" y="1700808"/>
          <a:ext cx="8229600" cy="4068954"/>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a:t>
                      </a:r>
                      <a:endParaRPr lang="tr-TR" sz="1400" b="1" dirty="0">
                        <a:latin typeface="Times New Roman" pitchFamily="18" charset="0"/>
                        <a:cs typeface="Times New Roman" pitchFamily="18" charset="0"/>
                      </a:endParaRPr>
                    </a:p>
                  </a:txBody>
                  <a:tcPr/>
                </a:tc>
              </a:tr>
              <a:tr h="370840">
                <a:tc>
                  <a:txBody>
                    <a:bodyPr/>
                    <a:lstStyle/>
                    <a:p>
                      <a:pPr algn="just">
                        <a:lnSpc>
                          <a:spcPct val="107000"/>
                        </a:lnSpc>
                        <a:spcAft>
                          <a:spcPts val="0"/>
                        </a:spcAft>
                      </a:pPr>
                      <a:r>
                        <a:rPr lang="tr-TR" sz="1400" dirty="0">
                          <a:latin typeface="Times New Roman"/>
                          <a:ea typeface="Calibri"/>
                          <a:cs typeface="Times New Roman"/>
                        </a:rPr>
                        <a:t>Hasta odasının yapısı kapatılır ya da paravan/perde çekilir.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Hasta mahremiyeti sağlanır.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uygulamadan önce hastanın alerji durumu kontrol edilir, yapılacak işlem, neden yapıldığı, gelişebilecek komplikasyonlar hakkında hastaya bilgi verilir. </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Alerji durumunun kontrolü, ilaç uygulama öncesi istenmeyen olayların yaşanmasını önleme açısından önemlidir. Hastaya bilgi verme, hastanın anksiyetesinin azaltılması ve işbirliğinin sağlanması için gereklidir.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a:latin typeface="Times New Roman"/>
                          <a:ea typeface="Calibri"/>
                          <a:cs typeface="Times New Roman"/>
                        </a:rPr>
                        <a:t>El hijyeni sağlanır, eldiven giyilir.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smtClean="0">
                          <a:latin typeface="Times New Roman"/>
                          <a:ea typeface="Calibri"/>
                          <a:cs typeface="Times New Roman"/>
                        </a:rPr>
                        <a:t>Hastaya </a:t>
                      </a:r>
                      <a:r>
                        <a:rPr lang="tr-TR" sz="1400" dirty="0">
                          <a:latin typeface="Times New Roman"/>
                          <a:ea typeface="Calibri"/>
                          <a:cs typeface="Times New Roman"/>
                        </a:rPr>
                        <a:t>yan yatış pozisyonu verilir veya ilaç uygulanacak kulak yukarı bakacak şekilde hastanın kafasını yana çevrilir.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pozisyon damlaların kulaktan dışarı çıkmasını önler.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smtClean="0">
                          <a:latin typeface="Times New Roman"/>
                          <a:ea typeface="Calibri"/>
                          <a:cs typeface="Times New Roman"/>
                        </a:rPr>
                        <a:t>Gerekliyse </a:t>
                      </a:r>
                      <a:r>
                        <a:rPr lang="tr-TR" sz="1400" dirty="0">
                          <a:latin typeface="Times New Roman"/>
                          <a:ea typeface="Calibri"/>
                          <a:cs typeface="Times New Roman"/>
                        </a:rPr>
                        <a:t>dış kulak temizlenir.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Dış kulaktaki kirler ilacın kulak kanalına girmesini engelleyebiir.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smtClean="0">
                          <a:latin typeface="Times New Roman"/>
                          <a:ea typeface="Calibri"/>
                          <a:cs typeface="Times New Roman"/>
                        </a:rPr>
                        <a:t>Damlalık </a:t>
                      </a:r>
                      <a:r>
                        <a:rPr lang="tr-TR" sz="1400" dirty="0">
                          <a:latin typeface="Times New Roman"/>
                          <a:ea typeface="Calibri"/>
                          <a:cs typeface="Times New Roman"/>
                        </a:rPr>
                        <a:t>doğru miktarda ilaçla doldurulur.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Uygun dozda ilacın uygulanması için gereklidir.</a:t>
                      </a:r>
                      <a:endParaRPr lang="tr-TR" sz="1400" dirty="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smtClean="0">
                          <a:latin typeface="Times New Roman"/>
                          <a:ea typeface="Calibri"/>
                          <a:cs typeface="Times New Roman"/>
                        </a:rPr>
                        <a:t>Çocuğa </a:t>
                      </a:r>
                      <a:r>
                        <a:rPr lang="tr-TR" sz="1400" dirty="0">
                          <a:latin typeface="Times New Roman"/>
                          <a:ea typeface="Calibri"/>
                          <a:cs typeface="Times New Roman"/>
                        </a:rPr>
                        <a:t>ya da bebeğe ilaç uygulanacaksa yakınından hastayı uygun pozisyonda tutması istenir.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Çocuk/bebeğe ilaç uygulama için destek gerekebilir.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altLang="ko-KR" b="1" dirty="0" smtClean="0">
                <a:latin typeface="Times New Roman" pitchFamily="18" charset="0"/>
                <a:cs typeface="Times New Roman" pitchFamily="18" charset="0"/>
              </a:rPr>
              <a:t>  Kulağa İlaç </a:t>
            </a:r>
            <a:r>
              <a:rPr lang="tr-TR" altLang="ko-KR" b="1" dirty="0" smtClean="0">
                <a:latin typeface="Times New Roman" pitchFamily="18" charset="0"/>
                <a:cs typeface="Times New Roman" pitchFamily="18" charset="0"/>
              </a:rPr>
              <a:t>Uygulama Basamakları</a:t>
            </a:r>
            <a:endParaRPr lang="tr-TR" b="1" dirty="0">
              <a:latin typeface="Times New Roman" pitchFamily="18" charset="0"/>
              <a:cs typeface="Times New Roman" pitchFamily="18" charset="0"/>
            </a:endParaRPr>
          </a:p>
        </p:txBody>
      </p:sp>
      <p:sp>
        <p:nvSpPr>
          <p:cNvPr id="4" name="3 Dikdörtgen"/>
          <p:cNvSpPr/>
          <p:nvPr/>
        </p:nvSpPr>
        <p:spPr>
          <a:xfrm>
            <a:off x="1619672" y="1412776"/>
            <a:ext cx="7524328" cy="1200329"/>
          </a:xfrm>
          <a:prstGeom prst="rect">
            <a:avLst/>
          </a:prstGeom>
        </p:spPr>
        <p:txBody>
          <a:bodyPr wrap="square">
            <a:spAutoFit/>
          </a:bodyPr>
          <a:lstStyle/>
          <a:p>
            <a:endParaRPr lang="tr-TR" sz="2400" dirty="0" smtClean="0">
              <a:latin typeface="Arial" pitchFamily="34" charset="0"/>
              <a:cs typeface="Arial" pitchFamily="34" charset="0"/>
            </a:endParaRPr>
          </a:p>
          <a:p>
            <a:endParaRPr lang="tr-TR" sz="2400" dirty="0" smtClean="0">
              <a:latin typeface="Arial" pitchFamily="34" charset="0"/>
              <a:cs typeface="Arial" pitchFamily="34" charset="0"/>
            </a:endParaRPr>
          </a:p>
          <a:p>
            <a:endParaRPr lang="tr-TR" sz="2400" dirty="0">
              <a:latin typeface="Arial" pitchFamily="34" charset="0"/>
              <a:cs typeface="Arial" pitchFamily="34" charset="0"/>
            </a:endParaRPr>
          </a:p>
        </p:txBody>
      </p:sp>
      <p:graphicFrame>
        <p:nvGraphicFramePr>
          <p:cNvPr id="7" name="6 İçerik Yer Tutucusu"/>
          <p:cNvGraphicFramePr>
            <a:graphicFrameLocks noGrp="1"/>
          </p:cNvGraphicFramePr>
          <p:nvPr>
            <p:ph idx="1"/>
          </p:nvPr>
        </p:nvGraphicFramePr>
        <p:xfrm>
          <a:off x="395536" y="1340768"/>
          <a:ext cx="8229600" cy="4839527"/>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a:t>
                      </a:r>
                      <a:endParaRPr lang="tr-TR" sz="1400" b="1" dirty="0">
                        <a:latin typeface="Times New Roman" pitchFamily="18" charset="0"/>
                        <a:cs typeface="Times New Roman" pitchFamily="18" charset="0"/>
                      </a:endParaRPr>
                    </a:p>
                  </a:txBody>
                  <a:tcPr/>
                </a:tc>
              </a:tr>
              <a:tr h="370840">
                <a:tc>
                  <a:txBody>
                    <a:bodyPr/>
                    <a:lstStyle/>
                    <a:p>
                      <a:pPr>
                        <a:lnSpc>
                          <a:spcPct val="107000"/>
                        </a:lnSpc>
                        <a:spcAft>
                          <a:spcPts val="0"/>
                        </a:spcAft>
                      </a:pPr>
                      <a:r>
                        <a:rPr lang="tr-TR" sz="1400" dirty="0" smtClean="0">
                          <a:latin typeface="Times New Roman"/>
                          <a:ea typeface="Calibri"/>
                          <a:cs typeface="Times New Roman"/>
                        </a:rPr>
                        <a:t>Kulak </a:t>
                      </a:r>
                      <a:r>
                        <a:rPr lang="tr-TR" sz="1400" dirty="0">
                          <a:latin typeface="Times New Roman"/>
                          <a:ea typeface="Calibri"/>
                          <a:cs typeface="Times New Roman"/>
                        </a:rPr>
                        <a:t>kanalı düzleştirilir.</a:t>
                      </a:r>
                      <a:endParaRPr lang="tr-TR" sz="1400" dirty="0">
                        <a:latin typeface="Calibri"/>
                        <a:ea typeface="Calibri"/>
                        <a:cs typeface="Times New Roman"/>
                      </a:endParaRPr>
                    </a:p>
                    <a:p>
                      <a:pPr>
                        <a:lnSpc>
                          <a:spcPct val="107000"/>
                        </a:lnSpc>
                        <a:spcAft>
                          <a:spcPts val="0"/>
                        </a:spcAft>
                      </a:pPr>
                      <a:r>
                        <a:rPr lang="tr-TR" sz="1400" dirty="0">
                          <a:latin typeface="Times New Roman"/>
                          <a:ea typeface="Calibri"/>
                          <a:cs typeface="Times New Roman"/>
                        </a:rPr>
                        <a:t>a) 3 yaş ve üstü hastalar için kulak kepçesi yukarı ve geri çekilir.</a:t>
                      </a:r>
                      <a:endParaRPr lang="tr-TR" sz="1400" dirty="0">
                        <a:latin typeface="Calibri"/>
                        <a:ea typeface="Calibri"/>
                        <a:cs typeface="Times New Roman"/>
                      </a:endParaRPr>
                    </a:p>
                    <a:p>
                      <a:pPr>
                        <a:lnSpc>
                          <a:spcPct val="107000"/>
                        </a:lnSpc>
                        <a:spcAft>
                          <a:spcPts val="0"/>
                        </a:spcAft>
                      </a:pPr>
                      <a:r>
                        <a:rPr lang="tr-TR" sz="1400" dirty="0">
                          <a:latin typeface="Times New Roman"/>
                          <a:ea typeface="Calibri"/>
                          <a:cs typeface="Times New Roman"/>
                        </a:rPr>
                        <a:t>b) 3 yaşından küçük hastalar için kulak kepçesi aşağı ve geri çekilir.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Kulak kepçesinin çekilmesi, kulak damlası damlatma için kanalı düz biçimde uzatmaya yardım eder.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smtClean="0">
                          <a:latin typeface="Times New Roman"/>
                          <a:ea typeface="Calibri"/>
                          <a:cs typeface="Times New Roman"/>
                        </a:rPr>
                        <a:t>Kulak </a:t>
                      </a:r>
                      <a:r>
                        <a:rPr lang="tr-TR" sz="1400" dirty="0">
                          <a:latin typeface="Times New Roman"/>
                          <a:ea typeface="Calibri"/>
                          <a:cs typeface="Times New Roman"/>
                        </a:rPr>
                        <a:t>kanalının kenarı boyunca doğru sayıda damla damlatılır. Damlalığın ucu kulağın herhangi bir yerine temas ettirilmez.</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Damlalığı kulağa temas ettirmek, damlalığı ve ilacı kontamine edebilir. </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a:latin typeface="Times New Roman"/>
                          <a:ea typeface="Calibri"/>
                          <a:cs typeface="Times New Roman"/>
                        </a:rPr>
                        <a:t>Damla damlatıldıktan sonra kulak kepçesi serbest bırakılır ve Hastadan başını 5-10 dakika boyunca yan tutması istenir.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İlacın etkili olması ve kulak kanalından dışa çıkmaması için, hastanın aynı pozisyonda kalması gerekir.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a:latin typeface="Times New Roman"/>
                          <a:ea typeface="Calibri"/>
                          <a:cs typeface="Times New Roman"/>
                        </a:rPr>
                        <a:t>Birkaç kez tragus üzerine hafifçe bastırılır.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Tragus üzerine bastırmak, ilacın kanaldan kulak zarına doğru hareket etmesine yol açar.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a:latin typeface="Times New Roman"/>
                          <a:ea typeface="Calibri"/>
                          <a:cs typeface="Times New Roman"/>
                        </a:rPr>
                        <a:t>Pamuk, işitme kanalının girişine 15 dakika boyunca gevşek bir şekilde yerleştirilir.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Pamuk, ilacın kulak kanalı dışına sızmasını önler.</a:t>
                      </a:r>
                      <a:endParaRPr lang="tr-TR" sz="1400" dirty="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a:latin typeface="Times New Roman"/>
                          <a:ea typeface="Calibri"/>
                          <a:cs typeface="Times New Roman"/>
                        </a:rPr>
                        <a:t>Eldivenler çıkartılır ve el hijyeni sağlanır.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smtClean="0">
                          <a:latin typeface="Times New Roman"/>
                          <a:ea typeface="Calibri"/>
                          <a:cs typeface="Times New Roman"/>
                        </a:rPr>
                        <a:t>Hasta </a:t>
                      </a:r>
                      <a:r>
                        <a:rPr lang="tr-TR" sz="1400" dirty="0">
                          <a:latin typeface="Times New Roman"/>
                          <a:ea typeface="Calibri"/>
                          <a:cs typeface="Times New Roman"/>
                        </a:rPr>
                        <a:t>gözlemine kayıt yapılır, hastane bilgi sistemine hastanın ilacın uygulandığı kaydedilir ve hastanın uygulanan ilaca cevabı gözlemlenir.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Düzenli kayıt hasta güvenliğini sağlar ve hemşirenin yasal sorumluluğudur.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ko-KR" sz="4400" dirty="0" smtClean="0">
                <a:latin typeface="Times New Roman" pitchFamily="18" charset="0"/>
                <a:cs typeface="Times New Roman" pitchFamily="18" charset="0"/>
              </a:rPr>
              <a:t>  </a:t>
            </a:r>
            <a:r>
              <a:rPr lang="tr-TR" altLang="ko-KR" sz="4400" dirty="0" err="1" smtClean="0">
                <a:latin typeface="Times New Roman" pitchFamily="18" charset="0"/>
                <a:cs typeface="Times New Roman" pitchFamily="18" charset="0"/>
              </a:rPr>
              <a:t>Vaginal</a:t>
            </a:r>
            <a:r>
              <a:rPr lang="tr-TR" altLang="ko-KR" sz="4400" dirty="0" smtClean="0">
                <a:latin typeface="Times New Roman" pitchFamily="18" charset="0"/>
                <a:cs typeface="Times New Roman" pitchFamily="18" charset="0"/>
              </a:rPr>
              <a:t> </a:t>
            </a:r>
            <a:r>
              <a:rPr lang="tr-TR" altLang="ko-KR" sz="4400" dirty="0" smtClean="0">
                <a:latin typeface="Times New Roman" pitchFamily="18" charset="0"/>
                <a:cs typeface="Times New Roman" pitchFamily="18" charset="0"/>
              </a:rPr>
              <a:t>İlaç Uygulama</a:t>
            </a:r>
            <a:endParaRPr lang="tr-TR" sz="4400" dirty="0">
              <a:latin typeface="Times New Roman" pitchFamily="18" charset="0"/>
              <a:cs typeface="Times New Roman" pitchFamily="18" charset="0"/>
            </a:endParaRPr>
          </a:p>
        </p:txBody>
      </p:sp>
      <p:sp>
        <p:nvSpPr>
          <p:cNvPr id="4" name="3 İçerik Yer Tutucusu"/>
          <p:cNvSpPr>
            <a:spLocks noGrp="1"/>
          </p:cNvSpPr>
          <p:nvPr>
            <p:ph idx="10"/>
          </p:nvPr>
        </p:nvSpPr>
        <p:spPr>
          <a:xfrm>
            <a:off x="1403648" y="1268760"/>
            <a:ext cx="7293496" cy="4723929"/>
          </a:xfrm>
        </p:spPr>
        <p:txBody>
          <a:bodyPr/>
          <a:lstStyle/>
          <a:p>
            <a:pPr>
              <a:lnSpc>
                <a:spcPct val="150000"/>
              </a:lnSpc>
              <a:buFont typeface="Arial" pitchFamily="34" charset="0"/>
              <a:buChar char="•"/>
            </a:pPr>
            <a:r>
              <a:rPr lang="tr-TR" sz="3200" dirty="0" smtClean="0">
                <a:solidFill>
                  <a:schemeClr val="tx1"/>
                </a:solidFill>
                <a:latin typeface="Times New Roman" pitchFamily="18" charset="0"/>
                <a:cs typeface="Times New Roman" pitchFamily="18" charset="0"/>
              </a:rPr>
              <a:t>Vajina ve </a:t>
            </a:r>
            <a:r>
              <a:rPr lang="tr-TR" sz="3200" dirty="0" err="1" smtClean="0">
                <a:solidFill>
                  <a:schemeClr val="tx1"/>
                </a:solidFill>
                <a:latin typeface="Times New Roman" pitchFamily="18" charset="0"/>
                <a:cs typeface="Times New Roman" pitchFamily="18" charset="0"/>
              </a:rPr>
              <a:t>uterus</a:t>
            </a:r>
            <a:r>
              <a:rPr lang="tr-TR" sz="3200" dirty="0" smtClean="0">
                <a:solidFill>
                  <a:schemeClr val="tx1"/>
                </a:solidFill>
                <a:latin typeface="Times New Roman" pitchFamily="18" charset="0"/>
                <a:cs typeface="Times New Roman" pitchFamily="18" charset="0"/>
              </a:rPr>
              <a:t> </a:t>
            </a:r>
            <a:r>
              <a:rPr lang="tr-TR" sz="3200" dirty="0" err="1" smtClean="0">
                <a:solidFill>
                  <a:schemeClr val="tx1"/>
                </a:solidFill>
                <a:latin typeface="Times New Roman" pitchFamily="18" charset="0"/>
                <a:cs typeface="Times New Roman" pitchFamily="18" charset="0"/>
              </a:rPr>
              <a:t>serviksinin</a:t>
            </a:r>
            <a:r>
              <a:rPr lang="tr-TR" sz="3200" dirty="0" smtClean="0">
                <a:solidFill>
                  <a:schemeClr val="tx1"/>
                </a:solidFill>
                <a:latin typeface="Times New Roman" pitchFamily="18" charset="0"/>
                <a:cs typeface="Times New Roman" pitchFamily="18" charset="0"/>
              </a:rPr>
              <a:t> </a:t>
            </a:r>
          </a:p>
          <a:p>
            <a:pPr>
              <a:lnSpc>
                <a:spcPct val="150000"/>
              </a:lnSpc>
            </a:pPr>
            <a:r>
              <a:rPr lang="tr-TR" sz="3200" dirty="0" smtClean="0">
                <a:solidFill>
                  <a:schemeClr val="tx1"/>
                </a:solidFill>
                <a:latin typeface="Times New Roman" pitchFamily="18" charset="0"/>
                <a:cs typeface="Times New Roman" pitchFamily="18" charset="0"/>
              </a:rPr>
              <a:t>enfeksiyonlarında, </a:t>
            </a:r>
          </a:p>
          <a:p>
            <a:pPr>
              <a:lnSpc>
                <a:spcPct val="150000"/>
              </a:lnSpc>
              <a:buFont typeface="Arial" pitchFamily="34" charset="0"/>
              <a:buChar char="•"/>
            </a:pPr>
            <a:r>
              <a:rPr lang="tr-TR" sz="3200" dirty="0" smtClean="0">
                <a:solidFill>
                  <a:schemeClr val="tx1"/>
                </a:solidFill>
                <a:latin typeface="Times New Roman" pitchFamily="18" charset="0"/>
                <a:cs typeface="Times New Roman" pitchFamily="18" charset="0"/>
              </a:rPr>
              <a:t>Vajinanın mantar enfeksiyonlarında, </a:t>
            </a:r>
          </a:p>
          <a:p>
            <a:pPr>
              <a:lnSpc>
                <a:spcPct val="150000"/>
              </a:lnSpc>
              <a:buFont typeface="Arial" pitchFamily="34" charset="0"/>
              <a:buChar char="•"/>
            </a:pPr>
            <a:r>
              <a:rPr lang="tr-TR" sz="3200" dirty="0" smtClean="0">
                <a:solidFill>
                  <a:schemeClr val="tx1"/>
                </a:solidFill>
                <a:latin typeface="Times New Roman" pitchFamily="18" charset="0"/>
                <a:cs typeface="Times New Roman" pitchFamily="18" charset="0"/>
              </a:rPr>
              <a:t>Gebeliği </a:t>
            </a:r>
            <a:r>
              <a:rPr lang="tr-TR" sz="3200" dirty="0" smtClean="0">
                <a:solidFill>
                  <a:schemeClr val="tx1"/>
                </a:solidFill>
                <a:latin typeface="Times New Roman" pitchFamily="18" charset="0"/>
                <a:cs typeface="Times New Roman" pitchFamily="18" charset="0"/>
              </a:rPr>
              <a:t>önlemede.</a:t>
            </a:r>
            <a:endParaRPr lang="tr-TR" sz="3200" dirty="0">
              <a:solidFill>
                <a:schemeClr val="tx1"/>
              </a:solidFill>
              <a:latin typeface="Times New Roman" pitchFamily="18" charset="0"/>
              <a:cs typeface="Times New Roman" pitchFamily="18" charset="0"/>
            </a:endParaRPr>
          </a:p>
        </p:txBody>
      </p:sp>
      <p:pic>
        <p:nvPicPr>
          <p:cNvPr id="5" name="4 Resim" descr="indir (5).jpg"/>
          <p:cNvPicPr>
            <a:picLocks noChangeAspect="1"/>
          </p:cNvPicPr>
          <p:nvPr/>
        </p:nvPicPr>
        <p:blipFill>
          <a:blip r:embed="rId2" cstate="print"/>
          <a:stretch>
            <a:fillRect/>
          </a:stretch>
        </p:blipFill>
        <p:spPr>
          <a:xfrm>
            <a:off x="0" y="4991100"/>
            <a:ext cx="2051720" cy="1866900"/>
          </a:xfrm>
          <a:prstGeom prst="rect">
            <a:avLst/>
          </a:prstGeom>
        </p:spPr>
      </p:pic>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363272" cy="1143000"/>
          </a:xfrm>
        </p:spPr>
        <p:txBody>
          <a:bodyPr>
            <a:normAutofit fontScale="90000"/>
          </a:bodyPr>
          <a:lstStyle/>
          <a:p>
            <a:r>
              <a:rPr lang="tr-TR" altLang="ko-KR" dirty="0" smtClean="0"/>
              <a:t>  </a:t>
            </a:r>
            <a:r>
              <a:rPr lang="tr-TR" altLang="ko-KR" b="1" dirty="0" err="1" smtClean="0">
                <a:latin typeface="Times New Roman" pitchFamily="18" charset="0"/>
                <a:cs typeface="Times New Roman" pitchFamily="18" charset="0"/>
              </a:rPr>
              <a:t>Vaginal</a:t>
            </a:r>
            <a:r>
              <a:rPr lang="tr-TR" altLang="ko-KR" b="1" dirty="0" smtClean="0">
                <a:latin typeface="Times New Roman" pitchFamily="18" charset="0"/>
                <a:cs typeface="Times New Roman" pitchFamily="18" charset="0"/>
              </a:rPr>
              <a:t> </a:t>
            </a:r>
            <a:r>
              <a:rPr lang="tr-TR" altLang="ko-KR" b="1" dirty="0" smtClean="0">
                <a:latin typeface="Times New Roman" pitchFamily="18" charset="0"/>
                <a:cs typeface="Times New Roman" pitchFamily="18" charset="0"/>
              </a:rPr>
              <a:t>İlaç </a:t>
            </a:r>
            <a:r>
              <a:rPr lang="tr-TR" altLang="ko-KR" b="1" dirty="0" smtClean="0">
                <a:latin typeface="Times New Roman" pitchFamily="18" charset="0"/>
                <a:cs typeface="Times New Roman" pitchFamily="18" charset="0"/>
              </a:rPr>
              <a:t>Uygulama Basamakları</a:t>
            </a:r>
            <a:endParaRPr lang="tr-TR" b="1" dirty="0">
              <a:latin typeface="Times New Roman" pitchFamily="18" charset="0"/>
              <a:cs typeface="Times New Roman" pitchFamily="18" charset="0"/>
            </a:endParaRPr>
          </a:p>
        </p:txBody>
      </p:sp>
      <p:graphicFrame>
        <p:nvGraphicFramePr>
          <p:cNvPr id="5" name="4 İçerik Yer Tutucusu"/>
          <p:cNvGraphicFramePr>
            <a:graphicFrameLocks noGrp="1"/>
          </p:cNvGraphicFramePr>
          <p:nvPr>
            <p:ph idx="1"/>
          </p:nvPr>
        </p:nvGraphicFramePr>
        <p:xfrm>
          <a:off x="457200" y="1600200"/>
          <a:ext cx="8229600" cy="4970845"/>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a:t>
                      </a:r>
                      <a:endParaRPr lang="tr-TR" sz="1400" b="1" dirty="0">
                        <a:latin typeface="Times New Roman" pitchFamily="18" charset="0"/>
                        <a:cs typeface="Times New Roman" pitchFamily="18" charset="0"/>
                      </a:endParaRPr>
                    </a:p>
                  </a:txBody>
                  <a:tcPr/>
                </a:tc>
              </a:tr>
              <a:tr h="370840">
                <a:tc>
                  <a:txBody>
                    <a:bodyPr/>
                    <a:lstStyle/>
                    <a:p>
                      <a:pPr algn="just">
                        <a:lnSpc>
                          <a:spcPct val="107000"/>
                        </a:lnSpc>
                        <a:spcAft>
                          <a:spcPts val="0"/>
                        </a:spcAft>
                      </a:pPr>
                      <a:r>
                        <a:rPr lang="tr-TR" sz="1400" dirty="0" smtClean="0">
                          <a:latin typeface="Times New Roman"/>
                          <a:ea typeface="Calibri"/>
                          <a:cs typeface="Times New Roman"/>
                        </a:rPr>
                        <a:t>İstem </a:t>
                      </a:r>
                      <a:r>
                        <a:rPr lang="tr-TR" sz="1400" dirty="0">
                          <a:latin typeface="Times New Roman"/>
                          <a:ea typeface="Calibri"/>
                          <a:cs typeface="Times New Roman"/>
                        </a:rPr>
                        <a:t>yapılan ilaçlar kontrol edilerek hazırlanır. Doktor isteminde belirgin olmayan noktalar açığa kavuşturulur. Hasta dosyasından hastanın alerjileri kontrol edilir.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karşılaştırma ilaç uygulandığında ortaya çıkabilecek hataları önleme açısından önemlidir. </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Malzemeler </a:t>
                      </a:r>
                      <a:r>
                        <a:rPr lang="tr-TR" sz="1400" dirty="0">
                          <a:latin typeface="Times New Roman"/>
                          <a:ea typeface="Calibri"/>
                          <a:cs typeface="Times New Roman"/>
                        </a:rPr>
                        <a:t>hazırlanır: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-İstem </a:t>
                      </a:r>
                      <a:r>
                        <a:rPr lang="tr-TR" sz="1400" dirty="0" smtClean="0">
                          <a:latin typeface="Times New Roman"/>
                          <a:ea typeface="Calibri"/>
                          <a:cs typeface="Times New Roman"/>
                        </a:rPr>
                        <a:t>yapılan</a:t>
                      </a:r>
                      <a:r>
                        <a:rPr lang="tr-TR" sz="1400" baseline="0" dirty="0" smtClean="0">
                          <a:latin typeface="Times New Roman"/>
                          <a:ea typeface="Calibri"/>
                          <a:cs typeface="Times New Roman"/>
                        </a:rPr>
                        <a:t> </a:t>
                      </a:r>
                      <a:r>
                        <a:rPr lang="tr-TR" sz="1400" dirty="0" smtClean="0">
                          <a:latin typeface="Times New Roman"/>
                          <a:ea typeface="Calibri"/>
                          <a:cs typeface="Times New Roman"/>
                        </a:rPr>
                        <a:t>ilaç                       </a:t>
                      </a:r>
                    </a:p>
                    <a:p>
                      <a:pPr algn="just">
                        <a:lnSpc>
                          <a:spcPct val="107000"/>
                        </a:lnSpc>
                        <a:spcAft>
                          <a:spcPts val="0"/>
                        </a:spcAft>
                      </a:pPr>
                      <a:r>
                        <a:rPr lang="tr-TR" sz="1400" dirty="0" smtClean="0">
                          <a:latin typeface="Times New Roman"/>
                          <a:ea typeface="Calibri"/>
                          <a:cs typeface="Times New Roman"/>
                        </a:rPr>
                        <a:t>-</a:t>
                      </a:r>
                      <a:r>
                        <a:rPr lang="tr-TR" sz="1400" dirty="0">
                          <a:latin typeface="Times New Roman"/>
                          <a:ea typeface="Calibri"/>
                          <a:cs typeface="Times New Roman"/>
                        </a:rPr>
                        <a:t>Tek kullanımlık </a:t>
                      </a:r>
                      <a:r>
                        <a:rPr lang="tr-TR" sz="1400" dirty="0" smtClean="0">
                          <a:latin typeface="Times New Roman"/>
                          <a:ea typeface="Calibri"/>
                          <a:cs typeface="Times New Roman"/>
                        </a:rPr>
                        <a:t>eldiven</a:t>
                      </a:r>
                    </a:p>
                    <a:p>
                      <a:pPr algn="just">
                        <a:lnSpc>
                          <a:spcPct val="107000"/>
                        </a:lnSpc>
                        <a:spcAft>
                          <a:spcPts val="0"/>
                        </a:spcAft>
                        <a:buFontTx/>
                        <a:buChar char="-"/>
                      </a:pPr>
                      <a:r>
                        <a:rPr lang="tr-TR" sz="1400" dirty="0" smtClean="0">
                          <a:latin typeface="Times New Roman"/>
                          <a:ea typeface="Calibri"/>
                          <a:cs typeface="Times New Roman"/>
                        </a:rPr>
                        <a:t>Sürgü</a:t>
                      </a:r>
                    </a:p>
                    <a:p>
                      <a:pPr algn="just">
                        <a:lnSpc>
                          <a:spcPct val="107000"/>
                        </a:lnSpc>
                        <a:spcAft>
                          <a:spcPts val="0"/>
                        </a:spcAft>
                        <a:buFontTx/>
                        <a:buChar char="-"/>
                      </a:pPr>
                      <a:r>
                        <a:rPr lang="tr-TR" sz="1400" dirty="0" smtClean="0">
                          <a:latin typeface="Times New Roman"/>
                          <a:ea typeface="Calibri"/>
                          <a:cs typeface="Times New Roman"/>
                        </a:rPr>
                        <a:t>Tuvalet kağıdı</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-Gazlı bez/Yatak koruyucu         </a:t>
                      </a:r>
                      <a:endParaRPr lang="tr-TR" sz="1400" dirty="0" smtClean="0">
                        <a:latin typeface="Times New Roman"/>
                        <a:ea typeface="Calibri"/>
                        <a:cs typeface="Times New Roman"/>
                      </a:endParaRPr>
                    </a:p>
                    <a:p>
                      <a:pPr algn="just">
                        <a:lnSpc>
                          <a:spcPct val="107000"/>
                        </a:lnSpc>
                        <a:spcAft>
                          <a:spcPts val="0"/>
                        </a:spcAft>
                      </a:pPr>
                      <a:r>
                        <a:rPr lang="tr-TR" sz="1400" dirty="0" smtClean="0">
                          <a:latin typeface="Times New Roman"/>
                          <a:ea typeface="Calibri"/>
                          <a:cs typeface="Times New Roman"/>
                        </a:rPr>
                        <a:t>-</a:t>
                      </a:r>
                      <a:r>
                        <a:rPr lang="tr-TR" sz="1400" dirty="0">
                          <a:latin typeface="Times New Roman"/>
                          <a:ea typeface="Calibri"/>
                          <a:cs typeface="Times New Roman"/>
                        </a:rPr>
                        <a:t>Bilgisayarlı/Standart İlaç Kaydı</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Zaman ve enerji tasarrufu sağlar </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İlacın </a:t>
                      </a:r>
                      <a:r>
                        <a:rPr lang="tr-TR" sz="1400" dirty="0">
                          <a:latin typeface="Times New Roman"/>
                          <a:ea typeface="Calibri"/>
                          <a:cs typeface="Times New Roman"/>
                        </a:rPr>
                        <a:t>ne olduğu, hasta için uygunluğu, güvenli doz aralığı, ilacın beklenen yan etkileri değerlendirilir.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Hataları önler.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El </a:t>
                      </a:r>
                      <a:r>
                        <a:rPr lang="tr-TR" sz="1400" dirty="0">
                          <a:latin typeface="Times New Roman"/>
                          <a:ea typeface="Calibri"/>
                          <a:cs typeface="Times New Roman"/>
                        </a:rPr>
                        <a:t>hijyeni sağlanır.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arabası, dolabı ya da çekmecesi açılır, bilgisayar destekli bir ilaç yönetim sistemi varsa şifre ile giriş yapılır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İlaç güvenliği için ilaç arabasının, dolabının ya da çekmecesinin kilitli olması önemlidir. </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Her </a:t>
                      </a:r>
                      <a:r>
                        <a:rPr lang="tr-TR" sz="1400" dirty="0">
                          <a:latin typeface="Times New Roman"/>
                          <a:ea typeface="Calibri"/>
                          <a:cs typeface="Times New Roman"/>
                        </a:rPr>
                        <a:t>seferde tek bir hastanın ilacı hazırlanır.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Uygulama hatalarını önler.</a:t>
                      </a:r>
                      <a:endParaRPr lang="tr-TR" sz="1400" dirty="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Hasta </a:t>
                      </a:r>
                      <a:r>
                        <a:rPr lang="tr-TR" sz="1400" dirty="0">
                          <a:latin typeface="Times New Roman"/>
                          <a:ea typeface="Calibri"/>
                          <a:cs typeface="Times New Roman"/>
                        </a:rPr>
                        <a:t>ilaç istemi kontrol edilir, uygun ilaçlar hasta ilaç çekmecesinden ya da birim doz dolabından alınır.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Bu ilk kontrol aşamasıdır.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0"/>
            <a:ext cx="8445624" cy="1143000"/>
          </a:xfrm>
        </p:spPr>
        <p:txBody>
          <a:bodyPr>
            <a:normAutofit fontScale="90000"/>
          </a:bodyPr>
          <a:lstStyle/>
          <a:p>
            <a:r>
              <a:rPr lang="tr-TR" altLang="ko-KR" b="1" dirty="0" smtClean="0">
                <a:latin typeface="Times New Roman" pitchFamily="18" charset="0"/>
                <a:cs typeface="Times New Roman" pitchFamily="18" charset="0"/>
              </a:rPr>
              <a:t>  </a:t>
            </a:r>
            <a:r>
              <a:rPr lang="tr-TR" altLang="ko-KR" b="1" dirty="0" err="1" smtClean="0">
                <a:latin typeface="Times New Roman" pitchFamily="18" charset="0"/>
                <a:cs typeface="Times New Roman" pitchFamily="18" charset="0"/>
              </a:rPr>
              <a:t>Vaginal</a:t>
            </a:r>
            <a:r>
              <a:rPr lang="tr-TR" altLang="ko-KR" b="1" dirty="0" smtClean="0">
                <a:latin typeface="Times New Roman" pitchFamily="18" charset="0"/>
                <a:cs typeface="Times New Roman" pitchFamily="18" charset="0"/>
              </a:rPr>
              <a:t> </a:t>
            </a:r>
            <a:r>
              <a:rPr lang="tr-TR" altLang="ko-KR" b="1" dirty="0" smtClean="0">
                <a:latin typeface="Times New Roman" pitchFamily="18" charset="0"/>
                <a:cs typeface="Times New Roman" pitchFamily="18" charset="0"/>
              </a:rPr>
              <a:t>İlaç </a:t>
            </a:r>
            <a:r>
              <a:rPr lang="tr-TR" altLang="ko-KR" b="1" dirty="0" smtClean="0">
                <a:latin typeface="Times New Roman" pitchFamily="18" charset="0"/>
                <a:cs typeface="Times New Roman" pitchFamily="18" charset="0"/>
              </a:rPr>
              <a:t>Uygulama Basamakları</a:t>
            </a:r>
            <a:endParaRPr lang="tr-TR" b="1" dirty="0">
              <a:latin typeface="Times New Roman" pitchFamily="18" charset="0"/>
              <a:cs typeface="Times New Roman" pitchFamily="18" charset="0"/>
            </a:endParaRPr>
          </a:p>
        </p:txBody>
      </p:sp>
      <p:graphicFrame>
        <p:nvGraphicFramePr>
          <p:cNvPr id="5" name="4 İçerik Yer Tutucusu"/>
          <p:cNvGraphicFramePr>
            <a:graphicFrameLocks noGrp="1"/>
          </p:cNvGraphicFramePr>
          <p:nvPr>
            <p:ph idx="1"/>
          </p:nvPr>
        </p:nvGraphicFramePr>
        <p:xfrm>
          <a:off x="467544" y="1268760"/>
          <a:ext cx="8229600" cy="5239895"/>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a:t>
                      </a:r>
                      <a:endParaRPr lang="tr-TR" sz="1400" b="1" dirty="0">
                        <a:latin typeface="Times New Roman" pitchFamily="18" charset="0"/>
                        <a:cs typeface="Times New Roman" pitchFamily="18" charset="0"/>
                      </a:endParaRPr>
                    </a:p>
                  </a:txBody>
                  <a:tcPr/>
                </a:tc>
              </a:tr>
              <a:tr h="370840">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ile doktor istemindeki ilaç kontrol edilir, ilacın son kullanma tarihine bakılır, gerekli ise tekrar doz hesabı yapılır.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ikinci kontrol aşamasıdır.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hazırlama bittikten sonra ilaç etiketleri ve doktor istemi son bir kez daha kontrol edilir.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üçüncü kontrol aşamasıdır. Bazı kurumlarda son kontrol yatak başında hastanın yanında yapılmaktadır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El </a:t>
                      </a:r>
                      <a:r>
                        <a:rPr lang="tr-TR" sz="1400" dirty="0">
                          <a:latin typeface="Times New Roman"/>
                          <a:ea typeface="Calibri"/>
                          <a:cs typeface="Times New Roman"/>
                        </a:rPr>
                        <a:t>hijyeni sağlanır.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Tedavi </a:t>
                      </a:r>
                      <a:r>
                        <a:rPr lang="tr-TR" sz="1400" dirty="0">
                          <a:latin typeface="Times New Roman"/>
                          <a:ea typeface="Calibri"/>
                          <a:cs typeface="Times New Roman"/>
                        </a:rPr>
                        <a:t>odasından ayrılmadan önce ilaçların bulunduğu dolap/çekmece kilitlenir.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İlaçların güvenliğinin sağlanması için gereklidir.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Hasta </a:t>
                      </a:r>
                      <a:r>
                        <a:rPr lang="tr-TR" sz="1400" dirty="0">
                          <a:latin typeface="Times New Roman"/>
                          <a:ea typeface="Calibri"/>
                          <a:cs typeface="Times New Roman"/>
                        </a:rPr>
                        <a:t>odasına ilaç tepsisiyle gidilir, tepsi görme alanında olacak şekilde yerleştirilir, el hijyeni sağlanır, eldiven giyilir.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İlaç tepsisinin görme alanına yerleştirilmesi, kazara ya da kasti olarak ilaçların karıştırılmasını önler. El hijyeninin sağlanması mikroorganizmaların yayılmasını önler.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Hastanın </a:t>
                      </a:r>
                      <a:r>
                        <a:rPr lang="tr-TR" sz="1400" dirty="0">
                          <a:latin typeface="Times New Roman"/>
                          <a:ea typeface="Calibri"/>
                          <a:cs typeface="Times New Roman"/>
                        </a:rPr>
                        <a:t>kimliği doğrulanır, istem ve hasta kayıtları karşılaştırılır.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-Hastanın adı soyadı, protokol numarası kol bandından kontrol edilir.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-Hastadan adı soyadı, doğum tarihi söylenmesi istenir.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-Hasta kendini ifade edemiyor ise ikinci bir sağlık personelinden yardım istenir.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Hastanın kimliğinin doğrulanması, doğru hastaya doğru ilaç uygulaması için gereklidir.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a:latin typeface="Times New Roman"/>
                          <a:ea typeface="Calibri"/>
                          <a:cs typeface="Times New Roman"/>
                        </a:rPr>
                        <a:t>Hasta odasının yapısı kapatılır ya da paravan/perde çekilir.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Hasta mahremiyeti sağlanır.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274638"/>
            <a:ext cx="8291264" cy="1143000"/>
          </a:xfrm>
        </p:spPr>
        <p:txBody>
          <a:bodyPr>
            <a:normAutofit fontScale="90000"/>
          </a:bodyPr>
          <a:lstStyle/>
          <a:p>
            <a:r>
              <a:rPr lang="tr-TR" altLang="ko-KR" b="1" dirty="0" smtClean="0">
                <a:latin typeface="Times New Roman" pitchFamily="18" charset="0"/>
                <a:cs typeface="Times New Roman" pitchFamily="18" charset="0"/>
              </a:rPr>
              <a:t>  </a:t>
            </a:r>
            <a:r>
              <a:rPr lang="tr-TR" altLang="ko-KR" b="1" dirty="0" err="1" smtClean="0">
                <a:latin typeface="Times New Roman" pitchFamily="18" charset="0"/>
                <a:cs typeface="Times New Roman" pitchFamily="18" charset="0"/>
              </a:rPr>
              <a:t>Vaginal</a:t>
            </a:r>
            <a:r>
              <a:rPr lang="tr-TR" altLang="ko-KR" b="1" dirty="0" smtClean="0">
                <a:latin typeface="Times New Roman" pitchFamily="18" charset="0"/>
                <a:cs typeface="Times New Roman" pitchFamily="18" charset="0"/>
              </a:rPr>
              <a:t> </a:t>
            </a:r>
            <a:r>
              <a:rPr lang="tr-TR" altLang="ko-KR" b="1" dirty="0" smtClean="0">
                <a:latin typeface="Times New Roman" pitchFamily="18" charset="0"/>
                <a:cs typeface="Times New Roman" pitchFamily="18" charset="0"/>
              </a:rPr>
              <a:t>İlaç </a:t>
            </a:r>
            <a:r>
              <a:rPr lang="tr-TR" altLang="ko-KR" b="1" dirty="0" smtClean="0">
                <a:latin typeface="Times New Roman" pitchFamily="18" charset="0"/>
                <a:cs typeface="Times New Roman" pitchFamily="18" charset="0"/>
              </a:rPr>
              <a:t>Uygulama Basamakları</a:t>
            </a:r>
            <a:endParaRPr lang="tr-TR" b="1" dirty="0">
              <a:latin typeface="Times New Roman" pitchFamily="18" charset="0"/>
              <a:cs typeface="Times New Roman" pitchFamily="18" charset="0"/>
            </a:endParaRPr>
          </a:p>
        </p:txBody>
      </p:sp>
      <p:graphicFrame>
        <p:nvGraphicFramePr>
          <p:cNvPr id="5" name="4 İçerik Yer Tutucusu"/>
          <p:cNvGraphicFramePr>
            <a:graphicFrameLocks noGrp="1"/>
          </p:cNvGraphicFramePr>
          <p:nvPr>
            <p:ph idx="1"/>
          </p:nvPr>
        </p:nvGraphicFramePr>
        <p:xfrm>
          <a:off x="457200" y="1600200"/>
          <a:ext cx="8229600" cy="4382961"/>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a:t>
                      </a:r>
                      <a:endParaRPr lang="tr-TR" sz="1400" b="1" dirty="0">
                        <a:latin typeface="Times New Roman" pitchFamily="18" charset="0"/>
                        <a:cs typeface="Times New Roman" pitchFamily="18" charset="0"/>
                      </a:endParaRPr>
                    </a:p>
                  </a:txBody>
                  <a:tcPr/>
                </a:tc>
              </a:tr>
              <a:tr h="370840">
                <a:tc>
                  <a:txBody>
                    <a:bodyPr/>
                    <a:lstStyle/>
                    <a:p>
                      <a:pPr>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uygulamadan önce hastanın alerji durumu kontrol edilir, yapılacak işlem, neden yapıldığı, gelişebilecek komplikasyonlar hakkında hastaya bilgi verilir.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Alerji durumunun kontrolü, ilaç uygulama öncesi istenmeyen olayların yaşanmasını önleme açısından önemlidir. Hastaya bilgi verme, hastanın anksiyetesinin azaltılması ve işbirliğinin sağlanması için gereklidir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a:latin typeface="Times New Roman"/>
                          <a:ea typeface="Calibri"/>
                          <a:cs typeface="Times New Roman"/>
                        </a:rPr>
                        <a:t>El hijyeni sağlanır, eldiven giyilir.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a:latin typeface="Times New Roman"/>
                          <a:ea typeface="Calibri"/>
                          <a:cs typeface="Times New Roman"/>
                        </a:rPr>
                        <a:t>Hastaya tuvalete gitmek isteyip istemediği sorulur.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Mesaneyi boşaltır ve uygulama sırasında hastanın daha az rahatsızlık duymasını sağlar.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a:latin typeface="Times New Roman"/>
                          <a:ea typeface="Calibri"/>
                          <a:cs typeface="Times New Roman"/>
                        </a:rPr>
                        <a:t>Hastaya dorsal rekümbent pozisyonu verilir. Sadece perine bölgesi açık kalacak şekilde hasta banyo battaniyesiyle örtülür.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pozisyon vaginal kanala ulaşımı sağlar ve ilacın vaginada kalmasına yardımcı olur. Hastanın üzerinin örtülmesi, mahremiyeti sağlar ve hastanın sıcak ve korunmuş hissetmesine yardım eder.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err="1">
                          <a:latin typeface="Times New Roman"/>
                          <a:ea typeface="Calibri"/>
                          <a:cs typeface="Times New Roman"/>
                        </a:rPr>
                        <a:t>Vaginanın</a:t>
                      </a:r>
                      <a:r>
                        <a:rPr lang="tr-TR" sz="1400" dirty="0">
                          <a:latin typeface="Times New Roman"/>
                          <a:ea typeface="Calibri"/>
                          <a:cs typeface="Times New Roman"/>
                        </a:rPr>
                        <a:t> etrafı gözlemlenir, değerlendirilir ve perine bakımına uygun olarak temizlenir. </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err="1">
                          <a:latin typeface="Times New Roman"/>
                          <a:ea typeface="Calibri"/>
                          <a:cs typeface="Times New Roman"/>
                        </a:rPr>
                        <a:t>Vaginanın</a:t>
                      </a:r>
                      <a:r>
                        <a:rPr lang="tr-TR" sz="1400" dirty="0">
                          <a:latin typeface="Times New Roman"/>
                          <a:ea typeface="Calibri"/>
                          <a:cs typeface="Times New Roman"/>
                        </a:rPr>
                        <a:t> gözlemlenmesi, </a:t>
                      </a:r>
                      <a:r>
                        <a:rPr lang="tr-TR" sz="1400" dirty="0" err="1">
                          <a:latin typeface="Times New Roman"/>
                          <a:ea typeface="Calibri"/>
                          <a:cs typeface="Times New Roman"/>
                        </a:rPr>
                        <a:t>vagina</a:t>
                      </a:r>
                      <a:r>
                        <a:rPr lang="tr-TR" sz="1400" dirty="0">
                          <a:latin typeface="Times New Roman"/>
                          <a:ea typeface="Calibri"/>
                          <a:cs typeface="Times New Roman"/>
                        </a:rPr>
                        <a:t> hakkındaki normal olmayan durumların saptanmasını sağlar. Temizleme </a:t>
                      </a:r>
                      <a:r>
                        <a:rPr lang="tr-TR" sz="1400" dirty="0" err="1">
                          <a:latin typeface="Times New Roman"/>
                          <a:ea typeface="Calibri"/>
                          <a:cs typeface="Times New Roman"/>
                        </a:rPr>
                        <a:t>vaginanın</a:t>
                      </a:r>
                      <a:r>
                        <a:rPr lang="tr-TR" sz="1400" dirty="0">
                          <a:latin typeface="Times New Roman"/>
                          <a:ea typeface="Calibri"/>
                          <a:cs typeface="Times New Roman"/>
                        </a:rPr>
                        <a:t> anüs çevresindeki kalıntılarla kirlenmesini önler.</a:t>
                      </a:r>
                      <a:endParaRPr lang="tr-TR" sz="1400" dirty="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a:latin typeface="Times New Roman"/>
                          <a:ea typeface="Calibri"/>
                          <a:cs typeface="Times New Roman"/>
                        </a:rPr>
                        <a:t>Eldivenler çıkartılır, el hijyeni sağlanır ve yeni eldivenler giyilir.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Mikroorganizmaların yayılmasını önler.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188640"/>
            <a:ext cx="8291264" cy="792088"/>
          </a:xfrm>
        </p:spPr>
        <p:txBody>
          <a:bodyPr>
            <a:normAutofit fontScale="90000"/>
          </a:bodyPr>
          <a:lstStyle/>
          <a:p>
            <a:r>
              <a:rPr lang="tr-TR" altLang="ko-KR" b="1" dirty="0" smtClean="0">
                <a:latin typeface="Times New Roman" pitchFamily="18" charset="0"/>
                <a:cs typeface="Times New Roman" pitchFamily="18" charset="0"/>
              </a:rPr>
              <a:t>  </a:t>
            </a:r>
            <a:r>
              <a:rPr lang="tr-TR" altLang="ko-KR" b="1" dirty="0" err="1" smtClean="0">
                <a:latin typeface="Times New Roman" pitchFamily="18" charset="0"/>
                <a:cs typeface="Times New Roman" pitchFamily="18" charset="0"/>
              </a:rPr>
              <a:t>Vaginal</a:t>
            </a:r>
            <a:r>
              <a:rPr lang="tr-TR" altLang="ko-KR" b="1" dirty="0" smtClean="0">
                <a:latin typeface="Times New Roman" pitchFamily="18" charset="0"/>
                <a:cs typeface="Times New Roman" pitchFamily="18" charset="0"/>
              </a:rPr>
              <a:t> </a:t>
            </a:r>
            <a:r>
              <a:rPr lang="tr-TR" altLang="ko-KR" b="1" dirty="0" smtClean="0">
                <a:latin typeface="Times New Roman" pitchFamily="18" charset="0"/>
                <a:cs typeface="Times New Roman" pitchFamily="18" charset="0"/>
              </a:rPr>
              <a:t>İlaç </a:t>
            </a:r>
            <a:r>
              <a:rPr lang="tr-TR" altLang="ko-KR" b="1" dirty="0" smtClean="0">
                <a:latin typeface="Times New Roman" pitchFamily="18" charset="0"/>
                <a:cs typeface="Times New Roman" pitchFamily="18" charset="0"/>
              </a:rPr>
              <a:t>Uygulama Basamakları</a:t>
            </a:r>
            <a:endParaRPr lang="tr-TR" b="1" dirty="0">
              <a:latin typeface="Times New Roman" pitchFamily="18" charset="0"/>
              <a:cs typeface="Times New Roman" pitchFamily="18" charset="0"/>
            </a:endParaRPr>
          </a:p>
        </p:txBody>
      </p:sp>
      <p:graphicFrame>
        <p:nvGraphicFramePr>
          <p:cNvPr id="5" name="4 İçerik Yer Tutucusu"/>
          <p:cNvGraphicFramePr>
            <a:graphicFrameLocks noGrp="1"/>
          </p:cNvGraphicFramePr>
          <p:nvPr>
            <p:ph idx="1"/>
          </p:nvPr>
        </p:nvGraphicFramePr>
        <p:xfrm>
          <a:off x="467544" y="1268760"/>
          <a:ext cx="8229600" cy="5239894"/>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a:t>
                      </a:r>
                      <a:endParaRPr lang="tr-TR" sz="1400" b="1" dirty="0">
                        <a:latin typeface="Times New Roman" pitchFamily="18" charset="0"/>
                        <a:cs typeface="Times New Roman" pitchFamily="18" charset="0"/>
                      </a:endParaRPr>
                    </a:p>
                  </a:txBody>
                  <a:tcPr/>
                </a:tc>
              </a:tr>
              <a:tr h="370840">
                <a:tc>
                  <a:txBody>
                    <a:bodyPr/>
                    <a:lstStyle/>
                    <a:p>
                      <a:pPr>
                        <a:lnSpc>
                          <a:spcPct val="107000"/>
                        </a:lnSpc>
                        <a:spcAft>
                          <a:spcPts val="0"/>
                        </a:spcAft>
                      </a:pPr>
                      <a:r>
                        <a:rPr lang="tr-TR" sz="1400" dirty="0">
                          <a:latin typeface="Times New Roman"/>
                          <a:ea typeface="Calibri"/>
                          <a:cs typeface="Times New Roman"/>
                        </a:rPr>
                        <a:t>İlaç paketi açılır, </a:t>
                      </a:r>
                      <a:r>
                        <a:rPr lang="tr-TR" sz="1400" dirty="0" err="1">
                          <a:latin typeface="Times New Roman"/>
                          <a:ea typeface="Calibri"/>
                          <a:cs typeface="Times New Roman"/>
                        </a:rPr>
                        <a:t>vaginal</a:t>
                      </a:r>
                      <a:r>
                        <a:rPr lang="tr-TR" sz="1400" dirty="0">
                          <a:latin typeface="Times New Roman"/>
                          <a:ea typeface="Calibri"/>
                          <a:cs typeface="Times New Roman"/>
                        </a:rPr>
                        <a:t> </a:t>
                      </a:r>
                      <a:r>
                        <a:rPr lang="tr-TR" sz="1400" dirty="0" err="1">
                          <a:latin typeface="Times New Roman"/>
                          <a:ea typeface="Calibri"/>
                          <a:cs typeface="Times New Roman"/>
                        </a:rPr>
                        <a:t>aplikatör</a:t>
                      </a:r>
                      <a:r>
                        <a:rPr lang="tr-TR" sz="1400" dirty="0">
                          <a:latin typeface="Times New Roman"/>
                          <a:ea typeface="Calibri"/>
                          <a:cs typeface="Times New Roman"/>
                        </a:rPr>
                        <a:t> uygun dozda ilaç ile doldurulur.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Uygulanacak ilacın doğru dozda olmasını sağlar.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a:latin typeface="Times New Roman"/>
                          <a:ea typeface="Calibri"/>
                          <a:cs typeface="Times New Roman"/>
                        </a:rPr>
                        <a:t>Vaginal aplikatör yeteri kadar kayganlaştırıcı ile yağlanır.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Vaginal aplikatörün kayganlaştırılması, işlem sırasında sürtünmeyi azaltarak hastanın daha az rahatsızlık duymasını sağlar.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a:latin typeface="Times New Roman"/>
                          <a:ea typeface="Calibri"/>
                          <a:cs typeface="Times New Roman"/>
                        </a:rPr>
                        <a:t>Baskın olmayan el ile labiyalar ayrılır. Aplikatör posterior vajinal duvar boyunca mümkün olduğunca ileriye yerleştirilir (yaklaşık 8 cm). İlacı vaginaya boşaltmak için pistona basılır. İlaç vagina içerisine boşlatıldıktan sonra, aplikatörün pistonu basılı konumda tutularak yavaşça çıkarılır.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Pistonu itmek ilacın vagina içine yavaşça dolmasını sağlar.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a:latin typeface="Times New Roman"/>
                          <a:ea typeface="Calibri"/>
                          <a:cs typeface="Times New Roman"/>
                        </a:rPr>
                        <a:t>Hastadan 5-15 dakika daha supine pozisyonunda kalması istenir. Taşan ilacın temizlenmesi için hastaya ped verilir.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Hastanın supine pozisyonunda kalması, ilacın vaginal boşlukta emilmesi için gereken zamanı sağlar. İlaç verilirlen bir miktar ilaç vagina dışına çıkabilir.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a:latin typeface="Times New Roman"/>
                          <a:ea typeface="Calibri"/>
                          <a:cs typeface="Times New Roman"/>
                        </a:rPr>
                        <a:t>Apiliaktör tek kullanımlık ise, atık kutusuna atılır. Çoklu kullanıma uygun se üreticinin önerileri doğrultusunda temizlenir.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Aplikatörü atmak/uygun şekilde temizlemek, kontaminasyonu önler.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a:latin typeface="Times New Roman"/>
                          <a:ea typeface="Calibri"/>
                          <a:cs typeface="Times New Roman"/>
                        </a:rPr>
                        <a:t>Eldivenler çıkartılır, el hijyeni sağlanır.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Mikroorganizmaların yayılmasını önler.</a:t>
                      </a:r>
                      <a:endParaRPr lang="tr-TR" sz="1400" dirty="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smtClean="0">
                          <a:latin typeface="Times New Roman"/>
                          <a:ea typeface="Calibri"/>
                          <a:cs typeface="Times New Roman"/>
                        </a:rPr>
                        <a:t>Hasta </a:t>
                      </a:r>
                      <a:r>
                        <a:rPr lang="tr-TR" sz="1400" dirty="0">
                          <a:latin typeface="Times New Roman"/>
                          <a:ea typeface="Calibri"/>
                          <a:cs typeface="Times New Roman"/>
                        </a:rPr>
                        <a:t>gözlemine kayıt yapılır / hastane bilgi sistemine hastanın ilacın uygulandığı kaydedilir ve hastanın uygulanan ilaca cevabı gözlemlenir.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Düzenli kayıt hasta güvenliğini sağlar ve hemşirenin yasal sorumluluğudur.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altLang="ko-KR" dirty="0" smtClean="0">
                <a:latin typeface="Times New Roman" pitchFamily="18" charset="0"/>
                <a:cs typeface="Times New Roman" pitchFamily="18" charset="0"/>
              </a:rPr>
              <a:t>  </a:t>
            </a:r>
            <a:r>
              <a:rPr lang="tr-TR" altLang="ko-KR" dirty="0" err="1" smtClean="0">
                <a:latin typeface="Times New Roman" pitchFamily="18" charset="0"/>
                <a:cs typeface="Times New Roman" pitchFamily="18" charset="0"/>
              </a:rPr>
              <a:t>Rektal</a:t>
            </a:r>
            <a:r>
              <a:rPr lang="tr-TR" altLang="ko-KR" dirty="0" smtClean="0">
                <a:latin typeface="Times New Roman" pitchFamily="18" charset="0"/>
                <a:cs typeface="Times New Roman" pitchFamily="18" charset="0"/>
              </a:rPr>
              <a:t> İlaç Uygulama</a:t>
            </a:r>
            <a:endParaRPr lang="tr-TR" dirty="0">
              <a:latin typeface="Times New Roman" pitchFamily="18" charset="0"/>
              <a:cs typeface="Times New Roman" pitchFamily="18" charset="0"/>
            </a:endParaRPr>
          </a:p>
        </p:txBody>
      </p:sp>
      <p:sp>
        <p:nvSpPr>
          <p:cNvPr id="4" name="3 İçerik Yer Tutucusu"/>
          <p:cNvSpPr>
            <a:spLocks noGrp="1"/>
          </p:cNvSpPr>
          <p:nvPr>
            <p:ph idx="10"/>
          </p:nvPr>
        </p:nvSpPr>
        <p:spPr>
          <a:xfrm>
            <a:off x="1187624" y="1124744"/>
            <a:ext cx="7956376" cy="4867945"/>
          </a:xfrm>
        </p:spPr>
        <p:txBody>
          <a:bodyPr/>
          <a:lstStyle/>
          <a:p>
            <a:pPr algn="just">
              <a:lnSpc>
                <a:spcPct val="150000"/>
              </a:lnSpc>
              <a:buFont typeface="Arial" pitchFamily="34" charset="0"/>
              <a:buChar char="•"/>
            </a:pPr>
            <a:r>
              <a:rPr lang="tr-TR" sz="2800" dirty="0" smtClean="0">
                <a:solidFill>
                  <a:schemeClr val="tx1"/>
                </a:solidFill>
                <a:latin typeface="Times New Roman" pitchFamily="18" charset="0"/>
                <a:cs typeface="Times New Roman" pitchFamily="18" charset="0"/>
              </a:rPr>
              <a:t>Genellikle</a:t>
            </a:r>
            <a:r>
              <a:rPr lang="tr-TR" sz="2800" dirty="0" smtClean="0">
                <a:solidFill>
                  <a:schemeClr val="tx1"/>
                </a:solidFill>
                <a:latin typeface="Times New Roman" pitchFamily="18" charset="0"/>
                <a:cs typeface="Times New Roman" pitchFamily="18" charset="0"/>
              </a:rPr>
              <a:t>, lokal etkilerinden yararlanmak </a:t>
            </a:r>
          </a:p>
          <a:p>
            <a:pPr algn="just">
              <a:lnSpc>
                <a:spcPct val="150000"/>
              </a:lnSpc>
            </a:pPr>
            <a:r>
              <a:rPr lang="tr-TR" sz="2800" dirty="0" smtClean="0">
                <a:solidFill>
                  <a:schemeClr val="tx1"/>
                </a:solidFill>
                <a:latin typeface="Times New Roman" pitchFamily="18" charset="0"/>
                <a:cs typeface="Times New Roman" pitchFamily="18" charset="0"/>
              </a:rPr>
              <a:t>amacıyla </a:t>
            </a:r>
            <a:r>
              <a:rPr lang="tr-TR" sz="2800" dirty="0" err="1" smtClean="0">
                <a:solidFill>
                  <a:schemeClr val="tx1"/>
                </a:solidFill>
                <a:latin typeface="Times New Roman" pitchFamily="18" charset="0"/>
                <a:cs typeface="Times New Roman" pitchFamily="18" charset="0"/>
              </a:rPr>
              <a:t>laksatif</a:t>
            </a:r>
            <a:r>
              <a:rPr lang="tr-TR" sz="2800" dirty="0" smtClean="0">
                <a:solidFill>
                  <a:schemeClr val="tx1"/>
                </a:solidFill>
                <a:latin typeface="Times New Roman" pitchFamily="18" charset="0"/>
                <a:cs typeface="Times New Roman" pitchFamily="18" charset="0"/>
              </a:rPr>
              <a:t> </a:t>
            </a:r>
            <a:r>
              <a:rPr lang="tr-TR" sz="2800" dirty="0" err="1" smtClean="0">
                <a:solidFill>
                  <a:schemeClr val="tx1"/>
                </a:solidFill>
                <a:latin typeface="Times New Roman" pitchFamily="18" charset="0"/>
                <a:cs typeface="Times New Roman" pitchFamily="18" charset="0"/>
              </a:rPr>
              <a:t>supozituvar</a:t>
            </a:r>
            <a:r>
              <a:rPr lang="tr-TR" sz="2800" dirty="0" smtClean="0">
                <a:solidFill>
                  <a:schemeClr val="tx1"/>
                </a:solidFill>
                <a:latin typeface="Times New Roman" pitchFamily="18" charset="0"/>
                <a:cs typeface="Times New Roman" pitchFamily="18" charset="0"/>
              </a:rPr>
              <a:t> türü ilaçlar </a:t>
            </a:r>
          </a:p>
          <a:p>
            <a:pPr algn="just">
              <a:lnSpc>
                <a:spcPct val="150000"/>
              </a:lnSpc>
            </a:pPr>
            <a:r>
              <a:rPr lang="tr-TR" sz="2800" dirty="0" smtClean="0">
                <a:solidFill>
                  <a:schemeClr val="tx1"/>
                </a:solidFill>
                <a:latin typeface="Times New Roman" pitchFamily="18" charset="0"/>
                <a:cs typeface="Times New Roman" pitchFamily="18" charset="0"/>
              </a:rPr>
              <a:t>uygulanır. </a:t>
            </a:r>
          </a:p>
          <a:p>
            <a:pPr algn="just">
              <a:lnSpc>
                <a:spcPct val="150000"/>
              </a:lnSpc>
              <a:buFont typeface="Arial" pitchFamily="34" charset="0"/>
              <a:buChar char="•"/>
            </a:pPr>
            <a:r>
              <a:rPr lang="tr-TR" sz="2800" dirty="0" smtClean="0">
                <a:solidFill>
                  <a:schemeClr val="tx1"/>
                </a:solidFill>
                <a:latin typeface="Times New Roman" pitchFamily="18" charset="0"/>
                <a:cs typeface="Times New Roman" pitchFamily="18" charset="0"/>
              </a:rPr>
              <a:t>B</a:t>
            </a:r>
            <a:r>
              <a:rPr lang="tr-TR" sz="2800" dirty="0" smtClean="0">
                <a:solidFill>
                  <a:schemeClr val="tx1"/>
                </a:solidFill>
                <a:latin typeface="Times New Roman" pitchFamily="18" charset="0"/>
                <a:cs typeface="Times New Roman" pitchFamily="18" charset="0"/>
              </a:rPr>
              <a:t>ebeklerde</a:t>
            </a:r>
            <a:r>
              <a:rPr lang="tr-TR" sz="2800" dirty="0" smtClean="0">
                <a:solidFill>
                  <a:schemeClr val="tx1"/>
                </a:solidFill>
                <a:latin typeface="Times New Roman" pitchFamily="18" charset="0"/>
                <a:cs typeface="Times New Roman" pitchFamily="18" charset="0"/>
              </a:rPr>
              <a:t>, sistematik etkilerinden yararlanılan </a:t>
            </a:r>
            <a:endParaRPr lang="tr-TR" sz="2800" dirty="0" smtClean="0">
              <a:solidFill>
                <a:schemeClr val="tx1"/>
              </a:solidFill>
              <a:latin typeface="Times New Roman" pitchFamily="18" charset="0"/>
              <a:cs typeface="Times New Roman" pitchFamily="18" charset="0"/>
            </a:endParaRPr>
          </a:p>
          <a:p>
            <a:pPr algn="just">
              <a:lnSpc>
                <a:spcPct val="150000"/>
              </a:lnSpc>
            </a:pPr>
            <a:r>
              <a:rPr lang="tr-TR" sz="2800" dirty="0" err="1" smtClean="0">
                <a:solidFill>
                  <a:schemeClr val="tx1"/>
                </a:solidFill>
                <a:latin typeface="Times New Roman" pitchFamily="18" charset="0"/>
                <a:cs typeface="Times New Roman" pitchFamily="18" charset="0"/>
              </a:rPr>
              <a:t>antipretik</a:t>
            </a:r>
            <a:r>
              <a:rPr lang="tr-TR" sz="2800" dirty="0" smtClean="0">
                <a:solidFill>
                  <a:schemeClr val="tx1"/>
                </a:solidFill>
                <a:latin typeface="Times New Roman" pitchFamily="18" charset="0"/>
                <a:cs typeface="Times New Roman" pitchFamily="18" charset="0"/>
              </a:rPr>
              <a:t> </a:t>
            </a:r>
            <a:r>
              <a:rPr lang="tr-TR" sz="2800" dirty="0" smtClean="0">
                <a:solidFill>
                  <a:schemeClr val="tx1"/>
                </a:solidFill>
                <a:latin typeface="Times New Roman" pitchFamily="18" charset="0"/>
                <a:cs typeface="Times New Roman" pitchFamily="18" charset="0"/>
              </a:rPr>
              <a:t>ilaçlar </a:t>
            </a:r>
            <a:r>
              <a:rPr lang="tr-TR" sz="2800" dirty="0" err="1" smtClean="0">
                <a:solidFill>
                  <a:schemeClr val="tx1"/>
                </a:solidFill>
                <a:latin typeface="Times New Roman" pitchFamily="18" charset="0"/>
                <a:cs typeface="Times New Roman" pitchFamily="18" charset="0"/>
              </a:rPr>
              <a:t>supozituvar</a:t>
            </a:r>
            <a:r>
              <a:rPr lang="tr-TR" sz="2800" dirty="0" smtClean="0">
                <a:solidFill>
                  <a:schemeClr val="tx1"/>
                </a:solidFill>
                <a:latin typeface="Times New Roman" pitchFamily="18" charset="0"/>
                <a:cs typeface="Times New Roman" pitchFamily="18" charset="0"/>
              </a:rPr>
              <a:t> </a:t>
            </a:r>
            <a:r>
              <a:rPr lang="tr-TR" sz="2800" dirty="0" smtClean="0">
                <a:solidFill>
                  <a:schemeClr val="tx1"/>
                </a:solidFill>
                <a:latin typeface="Times New Roman" pitchFamily="18" charset="0"/>
                <a:cs typeface="Times New Roman" pitchFamily="18" charset="0"/>
              </a:rPr>
              <a:t> tarzındadır</a:t>
            </a:r>
            <a:r>
              <a:rPr lang="tr-TR" sz="2800" dirty="0" smtClean="0">
                <a:solidFill>
                  <a:schemeClr val="tx1"/>
                </a:solidFill>
                <a:latin typeface="Times New Roman" pitchFamily="18" charset="0"/>
                <a:cs typeface="Times New Roman" pitchFamily="18" charset="0"/>
              </a:rPr>
              <a:t>. </a:t>
            </a:r>
          </a:p>
        </p:txBody>
      </p:sp>
      <p:pic>
        <p:nvPicPr>
          <p:cNvPr id="5" name="5 İçerik Yer Tutucusu" descr="images (1).jpg"/>
          <p:cNvPicPr>
            <a:picLocks noGrp="1" noChangeAspect="1"/>
          </p:cNvPicPr>
          <p:nvPr>
            <p:ph idx="10"/>
          </p:nvPr>
        </p:nvPicPr>
        <p:blipFill>
          <a:blip r:embed="rId2" cstate="print"/>
          <a:stretch>
            <a:fillRect/>
          </a:stretch>
        </p:blipFill>
        <p:spPr>
          <a:xfrm>
            <a:off x="0" y="5010150"/>
            <a:ext cx="1619672" cy="1847850"/>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0" y="16778"/>
            <a:ext cx="7956376" cy="1069514"/>
          </a:xfrm>
        </p:spPr>
        <p:txBody>
          <a:bodyPr/>
          <a:lstStyle/>
          <a:p>
            <a:pPr algn="ctr"/>
            <a:r>
              <a:rPr lang="tr-TR" sz="4400" dirty="0">
                <a:solidFill>
                  <a:schemeClr val="tx1"/>
                </a:solidFill>
                <a:latin typeface="Times New Roman" pitchFamily="18" charset="0"/>
                <a:cs typeface="Times New Roman" pitchFamily="18" charset="0"/>
              </a:rPr>
              <a:t>İlaçların Adlandırılması</a:t>
            </a:r>
          </a:p>
        </p:txBody>
      </p:sp>
      <p:sp>
        <p:nvSpPr>
          <p:cNvPr id="6" name="İçerik Yer Tutucusu 5"/>
          <p:cNvSpPr>
            <a:spLocks noGrp="1"/>
          </p:cNvSpPr>
          <p:nvPr>
            <p:ph idx="10"/>
          </p:nvPr>
        </p:nvSpPr>
        <p:spPr>
          <a:xfrm>
            <a:off x="323528" y="1412776"/>
            <a:ext cx="8496944" cy="4968552"/>
          </a:xfrm>
        </p:spPr>
        <p:txBody>
          <a:bodyPr/>
          <a:lstStyle/>
          <a:p>
            <a:pPr>
              <a:lnSpc>
                <a:spcPct val="150000"/>
              </a:lnSpc>
            </a:pPr>
            <a:r>
              <a:rPr lang="tr-TR" sz="2800" u="sng" dirty="0">
                <a:latin typeface="Times New Roman" panose="02020603050405020304" pitchFamily="18" charset="0"/>
                <a:cs typeface="Times New Roman" panose="02020603050405020304" pitchFamily="18" charset="0"/>
              </a:rPr>
              <a:t>İlaçların birden fazla adı </a:t>
            </a:r>
            <a:r>
              <a:rPr lang="tr-TR" sz="2800" u="sng" dirty="0" smtClean="0">
                <a:latin typeface="Times New Roman" panose="02020603050405020304" pitchFamily="18" charset="0"/>
                <a:cs typeface="Times New Roman" panose="02020603050405020304" pitchFamily="18" charset="0"/>
              </a:rPr>
              <a:t>bulunur:</a:t>
            </a:r>
            <a:endParaRPr lang="tr-TR" sz="2800" u="sng" dirty="0">
              <a:latin typeface="Times New Roman" panose="02020603050405020304" pitchFamily="18" charset="0"/>
              <a:cs typeface="Times New Roman" panose="02020603050405020304" pitchFamily="18" charset="0"/>
            </a:endParaRPr>
          </a:p>
          <a:p>
            <a:pPr>
              <a:lnSpc>
                <a:spcPct val="150000"/>
              </a:lnSpc>
            </a:pPr>
            <a:r>
              <a:rPr lang="tr-TR" sz="2800" b="1" dirty="0">
                <a:solidFill>
                  <a:srgbClr val="FF0000"/>
                </a:solidFill>
                <a:latin typeface="Times New Roman" panose="02020603050405020304" pitchFamily="18" charset="0"/>
                <a:cs typeface="Times New Roman" panose="02020603050405020304" pitchFamily="18" charset="0"/>
              </a:rPr>
              <a:t>Kimyasal ad: </a:t>
            </a:r>
            <a:r>
              <a:rPr lang="tr-TR" sz="2800" dirty="0">
                <a:latin typeface="Times New Roman" panose="02020603050405020304" pitchFamily="18" charset="0"/>
                <a:cs typeface="Times New Roman" panose="02020603050405020304" pitchFamily="18" charset="0"/>
              </a:rPr>
              <a:t>İlacın kimyasal bileşimini gösterir. İlacın moleküler yapısını anlatır. </a:t>
            </a:r>
          </a:p>
          <a:p>
            <a:pPr>
              <a:lnSpc>
                <a:spcPct val="150000"/>
              </a:lnSpc>
            </a:pPr>
            <a:r>
              <a:rPr lang="tr-TR" sz="2800" b="1" dirty="0" err="1">
                <a:solidFill>
                  <a:srgbClr val="FF0000"/>
                </a:solidFill>
                <a:latin typeface="Times New Roman" panose="02020603050405020304" pitchFamily="18" charset="0"/>
                <a:cs typeface="Times New Roman" panose="02020603050405020304" pitchFamily="18" charset="0"/>
              </a:rPr>
              <a:t>Generik</a:t>
            </a:r>
            <a:r>
              <a:rPr lang="tr-TR" sz="2800" b="1" dirty="0">
                <a:solidFill>
                  <a:srgbClr val="FF0000"/>
                </a:solidFill>
                <a:latin typeface="Times New Roman" panose="02020603050405020304" pitchFamily="18" charset="0"/>
                <a:cs typeface="Times New Roman" panose="02020603050405020304" pitchFamily="18" charset="0"/>
              </a:rPr>
              <a:t> ad: </a:t>
            </a:r>
            <a:r>
              <a:rPr lang="tr-TR" sz="2800" dirty="0">
                <a:latin typeface="Times New Roman" panose="02020603050405020304" pitchFamily="18" charset="0"/>
                <a:cs typeface="Times New Roman" panose="02020603050405020304" pitchFamily="18" charset="0"/>
              </a:rPr>
              <a:t>İlacı ilk defa üreten fabrikanın verdiği </a:t>
            </a:r>
            <a:endParaRPr lang="tr-TR" sz="2800" dirty="0" smtClean="0">
              <a:latin typeface="Times New Roman" panose="02020603050405020304" pitchFamily="18" charset="0"/>
              <a:cs typeface="Times New Roman" panose="02020603050405020304" pitchFamily="18" charset="0"/>
            </a:endParaRPr>
          </a:p>
          <a:p>
            <a:pPr>
              <a:lnSpc>
                <a:spcPct val="150000"/>
              </a:lnSpc>
            </a:pPr>
            <a:r>
              <a:rPr lang="tr-TR" sz="2800" dirty="0" smtClean="0">
                <a:latin typeface="Times New Roman" panose="02020603050405020304" pitchFamily="18" charset="0"/>
                <a:cs typeface="Times New Roman" panose="02020603050405020304" pitchFamily="18" charset="0"/>
              </a:rPr>
              <a:t>isimdir</a:t>
            </a:r>
            <a:r>
              <a:rPr lang="tr-TR" sz="2800" dirty="0">
                <a:latin typeface="Times New Roman" panose="02020603050405020304" pitchFamily="18" charset="0"/>
                <a:cs typeface="Times New Roman" panose="02020603050405020304" pitchFamily="18" charset="0"/>
              </a:rPr>
              <a:t>. Bu ad kimyasal addan yararlanılarak verilir. </a:t>
            </a:r>
            <a:endParaRPr lang="tr-TR" sz="2800" dirty="0" smtClean="0">
              <a:latin typeface="Times New Roman" panose="02020603050405020304" pitchFamily="18" charset="0"/>
              <a:cs typeface="Times New Roman" panose="02020603050405020304" pitchFamily="18" charset="0"/>
            </a:endParaRPr>
          </a:p>
          <a:p>
            <a:pPr>
              <a:lnSpc>
                <a:spcPct val="150000"/>
              </a:lnSpc>
            </a:pPr>
            <a:r>
              <a:rPr lang="tr-TR" sz="2800" dirty="0" smtClean="0">
                <a:latin typeface="Times New Roman" panose="02020603050405020304" pitchFamily="18" charset="0"/>
                <a:cs typeface="Times New Roman" panose="02020603050405020304" pitchFamily="18" charset="0"/>
              </a:rPr>
              <a:t>Örnek</a:t>
            </a:r>
            <a:r>
              <a:rPr lang="tr-TR" sz="2800" dirty="0">
                <a:latin typeface="Times New Roman" panose="02020603050405020304" pitchFamily="18" charset="0"/>
                <a:cs typeface="Times New Roman" panose="02020603050405020304" pitchFamily="18" charset="0"/>
              </a:rPr>
              <a:t>: </a:t>
            </a:r>
            <a:r>
              <a:rPr lang="tr-TR" sz="2800" dirty="0" err="1" smtClean="0">
                <a:latin typeface="Times New Roman" panose="02020603050405020304" pitchFamily="18" charset="0"/>
                <a:cs typeface="Times New Roman" panose="02020603050405020304" pitchFamily="18" charset="0"/>
              </a:rPr>
              <a:t>Acetylcystein</a:t>
            </a: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01337786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altLang="ko-KR" b="1" dirty="0" smtClean="0">
                <a:latin typeface="Times New Roman" pitchFamily="18" charset="0"/>
                <a:cs typeface="Times New Roman" pitchFamily="18" charset="0"/>
              </a:rPr>
              <a:t>  Rektal İlaç </a:t>
            </a:r>
            <a:r>
              <a:rPr lang="tr-TR" altLang="ko-KR" b="1" dirty="0" smtClean="0">
                <a:latin typeface="Times New Roman" pitchFamily="18" charset="0"/>
                <a:cs typeface="Times New Roman" pitchFamily="18" charset="0"/>
              </a:rPr>
              <a:t>Uygulama Basamakları</a:t>
            </a:r>
            <a:endParaRPr lang="tr-TR" b="1" dirty="0">
              <a:latin typeface="Times New Roman" pitchFamily="18" charset="0"/>
              <a:cs typeface="Times New Roman" pitchFamily="18" charset="0"/>
            </a:endParaRPr>
          </a:p>
        </p:txBody>
      </p:sp>
      <p:graphicFrame>
        <p:nvGraphicFramePr>
          <p:cNvPr id="5" name="4 İçerik Yer Tutucusu"/>
          <p:cNvGraphicFramePr>
            <a:graphicFrameLocks noGrp="1"/>
          </p:cNvGraphicFramePr>
          <p:nvPr>
            <p:ph idx="1"/>
          </p:nvPr>
        </p:nvGraphicFramePr>
        <p:xfrm>
          <a:off x="467544" y="1340768"/>
          <a:ext cx="8229600" cy="5165408"/>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a:t>
                      </a:r>
                      <a:endParaRPr lang="tr-TR" sz="1400" b="1" dirty="0">
                        <a:latin typeface="Times New Roman" pitchFamily="18" charset="0"/>
                        <a:cs typeface="Times New Roman" pitchFamily="18" charset="0"/>
                      </a:endParaRPr>
                    </a:p>
                  </a:txBody>
                  <a:tcPr/>
                </a:tc>
              </a:tr>
              <a:tr h="370840">
                <a:tc>
                  <a:txBody>
                    <a:bodyPr/>
                    <a:lstStyle/>
                    <a:p>
                      <a:pPr algn="just">
                        <a:lnSpc>
                          <a:spcPct val="107000"/>
                        </a:lnSpc>
                        <a:spcAft>
                          <a:spcPts val="0"/>
                        </a:spcAft>
                      </a:pPr>
                      <a:r>
                        <a:rPr lang="tr-TR" sz="1400" dirty="0" smtClean="0">
                          <a:latin typeface="Times New Roman"/>
                          <a:ea typeface="Calibri"/>
                          <a:cs typeface="Times New Roman"/>
                        </a:rPr>
                        <a:t>İstem </a:t>
                      </a:r>
                      <a:r>
                        <a:rPr lang="tr-TR" sz="1400" dirty="0">
                          <a:latin typeface="Times New Roman"/>
                          <a:ea typeface="Calibri"/>
                          <a:cs typeface="Times New Roman"/>
                        </a:rPr>
                        <a:t>yapılan ilaçlar kontrol edilerek hazırlanır. Doktor isteminde belirgin olmayan noktalar açığa kavuşturulur. Hasta dosyasından hastanın alerjileri kontrol edilir.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karşılaştırma ilaç uygulandığında ortaya çıkabilecek hataları önleme açısından önemlidir. </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Malzemeler </a:t>
                      </a:r>
                      <a:r>
                        <a:rPr lang="tr-TR" sz="1400" dirty="0">
                          <a:latin typeface="Times New Roman"/>
                          <a:ea typeface="Calibri"/>
                          <a:cs typeface="Times New Roman"/>
                        </a:rPr>
                        <a:t>hazırlanır: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-İstem edilen ilaç          </a:t>
                      </a:r>
                      <a:endParaRPr lang="tr-TR" sz="1400" dirty="0" smtClean="0">
                        <a:latin typeface="Times New Roman"/>
                        <a:ea typeface="Calibri"/>
                        <a:cs typeface="Times New Roman"/>
                      </a:endParaRPr>
                    </a:p>
                    <a:p>
                      <a:pPr algn="just">
                        <a:lnSpc>
                          <a:spcPct val="107000"/>
                        </a:lnSpc>
                        <a:spcAft>
                          <a:spcPts val="0"/>
                        </a:spcAft>
                      </a:pPr>
                      <a:r>
                        <a:rPr lang="tr-TR" sz="1400" dirty="0" smtClean="0">
                          <a:latin typeface="Times New Roman"/>
                          <a:ea typeface="Calibri"/>
                          <a:cs typeface="Times New Roman"/>
                        </a:rPr>
                        <a:t>-</a:t>
                      </a:r>
                      <a:r>
                        <a:rPr lang="tr-TR" sz="1400" dirty="0">
                          <a:latin typeface="Times New Roman"/>
                          <a:ea typeface="Calibri"/>
                          <a:cs typeface="Times New Roman"/>
                        </a:rPr>
                        <a:t>Tek kullanımlık eldiven                 </a:t>
                      </a:r>
                      <a:endParaRPr lang="tr-TR" sz="1400" dirty="0" smtClean="0">
                        <a:latin typeface="Times New Roman"/>
                        <a:ea typeface="Calibri"/>
                        <a:cs typeface="Times New Roman"/>
                      </a:endParaRPr>
                    </a:p>
                    <a:p>
                      <a:pPr algn="just">
                        <a:lnSpc>
                          <a:spcPct val="107000"/>
                        </a:lnSpc>
                        <a:spcAft>
                          <a:spcPts val="0"/>
                        </a:spcAft>
                      </a:pPr>
                      <a:r>
                        <a:rPr lang="tr-TR" sz="1400" dirty="0" smtClean="0">
                          <a:latin typeface="Times New Roman"/>
                          <a:ea typeface="Calibri"/>
                          <a:cs typeface="Times New Roman"/>
                        </a:rPr>
                        <a:t>-</a:t>
                      </a:r>
                      <a:r>
                        <a:rPr lang="tr-TR" sz="1400" dirty="0">
                          <a:latin typeface="Times New Roman"/>
                          <a:ea typeface="Calibri"/>
                          <a:cs typeface="Times New Roman"/>
                        </a:rPr>
                        <a:t>Kayganlaştırıcı</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-Gazlı bez/pamuk         </a:t>
                      </a:r>
                      <a:endParaRPr lang="tr-TR" sz="1400" dirty="0" smtClean="0">
                        <a:latin typeface="Times New Roman"/>
                        <a:ea typeface="Calibri"/>
                        <a:cs typeface="Times New Roman"/>
                      </a:endParaRPr>
                    </a:p>
                    <a:p>
                      <a:pPr algn="just">
                        <a:lnSpc>
                          <a:spcPct val="107000"/>
                        </a:lnSpc>
                        <a:spcAft>
                          <a:spcPts val="0"/>
                        </a:spcAft>
                      </a:pPr>
                      <a:r>
                        <a:rPr lang="tr-TR" sz="1400" dirty="0" smtClean="0">
                          <a:latin typeface="Times New Roman"/>
                          <a:ea typeface="Calibri"/>
                          <a:cs typeface="Times New Roman"/>
                        </a:rPr>
                        <a:t>-</a:t>
                      </a:r>
                      <a:r>
                        <a:rPr lang="tr-TR" sz="1400" dirty="0">
                          <a:latin typeface="Times New Roman"/>
                          <a:ea typeface="Calibri"/>
                          <a:cs typeface="Times New Roman"/>
                        </a:rPr>
                        <a:t>Bilgisayarlı/Standart İlaç Kaydı      </a:t>
                      </a:r>
                      <a:endParaRPr lang="tr-TR" sz="1400" dirty="0" smtClean="0">
                        <a:latin typeface="Times New Roman"/>
                        <a:ea typeface="Calibri"/>
                        <a:cs typeface="Times New Roman"/>
                      </a:endParaRPr>
                    </a:p>
                    <a:p>
                      <a:pPr algn="just">
                        <a:lnSpc>
                          <a:spcPct val="107000"/>
                        </a:lnSpc>
                        <a:spcAft>
                          <a:spcPts val="0"/>
                        </a:spcAft>
                      </a:pPr>
                      <a:r>
                        <a:rPr lang="tr-TR" sz="1400" dirty="0" smtClean="0">
                          <a:latin typeface="Times New Roman"/>
                          <a:ea typeface="Calibri"/>
                          <a:cs typeface="Times New Roman"/>
                        </a:rPr>
                        <a:t>-</a:t>
                      </a:r>
                      <a:r>
                        <a:rPr lang="tr-TR" sz="1400" baseline="0" dirty="0" smtClean="0">
                          <a:latin typeface="Times New Roman"/>
                          <a:ea typeface="Calibri"/>
                          <a:cs typeface="Times New Roman"/>
                        </a:rPr>
                        <a:t> Tuvalet</a:t>
                      </a:r>
                      <a:r>
                        <a:rPr lang="tr-TR" sz="1400" dirty="0" smtClean="0">
                          <a:latin typeface="Times New Roman"/>
                          <a:ea typeface="Calibri"/>
                          <a:cs typeface="Times New Roman"/>
                        </a:rPr>
                        <a:t> </a:t>
                      </a:r>
                      <a:r>
                        <a:rPr lang="tr-TR" sz="1400" dirty="0">
                          <a:latin typeface="Times New Roman"/>
                          <a:ea typeface="Calibri"/>
                          <a:cs typeface="Times New Roman"/>
                        </a:rPr>
                        <a:t>kağıdı</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Zaman ve enerji tasarrufu sağlar </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İlacın </a:t>
                      </a:r>
                      <a:r>
                        <a:rPr lang="tr-TR" sz="1400" dirty="0">
                          <a:latin typeface="Times New Roman"/>
                          <a:ea typeface="Calibri"/>
                          <a:cs typeface="Times New Roman"/>
                        </a:rPr>
                        <a:t>ne olduğu, hasta için uygunluğu, güvenli doz aralığı, ilacın beklenen yan etkileri değerlendirilir. El hijyeni sağlanır.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Hataları önler.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El </a:t>
                      </a:r>
                      <a:r>
                        <a:rPr lang="tr-TR" sz="1400" dirty="0">
                          <a:latin typeface="Times New Roman"/>
                          <a:ea typeface="Calibri"/>
                          <a:cs typeface="Times New Roman"/>
                        </a:rPr>
                        <a:t>hijyeni sağlanır.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arabası, dolabı ya da çekmecesi açılır, bilgisayar destekli bir ilaç yönetim sistemi varsa şifre ile giriş yapılır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İlaç güvenliği için ilaç arabasının, dolabının ya da çekmecesinin kilitli olması önemlidir.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Her </a:t>
                      </a:r>
                      <a:r>
                        <a:rPr lang="tr-TR" sz="1400" dirty="0">
                          <a:latin typeface="Times New Roman"/>
                          <a:ea typeface="Calibri"/>
                          <a:cs typeface="Times New Roman"/>
                        </a:rPr>
                        <a:t>seferde tek bir hastanın ilacı hazırlanır.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Uygulama hatalarını önler.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Hasta </a:t>
                      </a:r>
                      <a:r>
                        <a:rPr lang="tr-TR" sz="1400" dirty="0">
                          <a:latin typeface="Times New Roman"/>
                          <a:ea typeface="Calibri"/>
                          <a:cs typeface="Times New Roman"/>
                        </a:rPr>
                        <a:t>ilaç istemi kontrol edilir, uygun ilaçlar hasta ilaç çekmecesinden ya da birim doz dolabından alınır.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Bu ilk kontrol aşamasıdır.</a:t>
                      </a:r>
                      <a:endParaRPr lang="tr-TR" sz="1400" dirty="0">
                        <a:latin typeface="Calibri"/>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altLang="ko-KR" b="1" dirty="0" smtClean="0">
                <a:latin typeface="Times New Roman" pitchFamily="18" charset="0"/>
                <a:cs typeface="Times New Roman" pitchFamily="18" charset="0"/>
              </a:rPr>
              <a:t>  Rektal İlaç </a:t>
            </a:r>
            <a:r>
              <a:rPr lang="tr-TR" altLang="ko-KR" b="1" dirty="0" smtClean="0">
                <a:latin typeface="Times New Roman" pitchFamily="18" charset="0"/>
                <a:cs typeface="Times New Roman" pitchFamily="18" charset="0"/>
              </a:rPr>
              <a:t>Uygulama Basamakları</a:t>
            </a:r>
            <a:endParaRPr lang="tr-TR" b="1" dirty="0">
              <a:latin typeface="Times New Roman" pitchFamily="18" charset="0"/>
              <a:cs typeface="Times New Roman" pitchFamily="18" charset="0"/>
            </a:endParaRPr>
          </a:p>
        </p:txBody>
      </p:sp>
      <p:graphicFrame>
        <p:nvGraphicFramePr>
          <p:cNvPr id="5" name="4 İçerik Yer Tutucusu"/>
          <p:cNvGraphicFramePr>
            <a:graphicFrameLocks noGrp="1"/>
          </p:cNvGraphicFramePr>
          <p:nvPr>
            <p:ph idx="1"/>
          </p:nvPr>
        </p:nvGraphicFramePr>
        <p:xfrm>
          <a:off x="457200" y="1600200"/>
          <a:ext cx="8229600" cy="4817047"/>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a:t>
                      </a:r>
                      <a:endParaRPr lang="tr-TR" sz="1400" b="1" dirty="0">
                        <a:latin typeface="Times New Roman" pitchFamily="18" charset="0"/>
                        <a:cs typeface="Times New Roman" pitchFamily="18" charset="0"/>
                      </a:endParaRPr>
                    </a:p>
                  </a:txBody>
                  <a:tcPr/>
                </a:tc>
              </a:tr>
              <a:tr h="370840">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ile doktor istemindeki ilaç kontrol edilir, ilacın son kullanma tarihine bakılır, gerekli ise tekrar doz hesabı yapılır.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ikinci kontrol aşamasıdır.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hazırlama bittikten sonra ilaç etiketleri ve doktor istemi son bir kez daha kontrol edilir. </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üçüncü kontrol aşamasıdır. Bazı kurumlarda son kontrol yatak başında hastanın yanında yapılmaktadır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a:latin typeface="Times New Roman"/>
                          <a:ea typeface="Calibri"/>
                          <a:cs typeface="Times New Roman"/>
                        </a:rPr>
                        <a:t>El hijyeni sağlanır.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Tedavi </a:t>
                      </a:r>
                      <a:r>
                        <a:rPr lang="tr-TR" sz="1400" dirty="0">
                          <a:latin typeface="Times New Roman"/>
                          <a:ea typeface="Calibri"/>
                          <a:cs typeface="Times New Roman"/>
                        </a:rPr>
                        <a:t>odasından ayrılmadan önce ilaçların bulunduğu dolap/çekmece kilitlenir.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İlaçların güvenliğinin sağlanması için gereklidir.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Hasta </a:t>
                      </a:r>
                      <a:r>
                        <a:rPr lang="tr-TR" sz="1400" dirty="0">
                          <a:latin typeface="Times New Roman"/>
                          <a:ea typeface="Calibri"/>
                          <a:cs typeface="Times New Roman"/>
                        </a:rPr>
                        <a:t>odasına ilaç tepsisiyle gidilir, tepsi görme alanında olacak şekilde yerleştirilir, el hijyeni sağlanır, eldiven giyilir.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İlaç tepsisinin görme alanına yerleştirilmesi, kazara ya da kasti olarak ilaçların karıştırılmasını önler. El hijyeninin sağlanması mikroorganizmaların yayılmasını önler.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Hastanın </a:t>
                      </a:r>
                      <a:r>
                        <a:rPr lang="tr-TR" sz="1400" dirty="0">
                          <a:latin typeface="Times New Roman"/>
                          <a:ea typeface="Calibri"/>
                          <a:cs typeface="Times New Roman"/>
                        </a:rPr>
                        <a:t>kimliği doğrulanır, istem ve hasta kayıtları karşılaştırılır.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-Hastanın adı soyadı, protokol numarası kol bandından kontrol edilir.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-Hastadan adı soyadı, doğum tarihi söylenmesi istenir.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-Hasta kendini ifade edemiyor ise ikinci bir sağlık personelinden yardım istenir.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Hastanın kimliğinin doğrulanması, doğru hastaya doğru ilaç uygulaması için gereklidir.</a:t>
                      </a:r>
                      <a:endParaRPr lang="tr-TR" sz="1400" dirty="0">
                        <a:latin typeface="Calibri"/>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altLang="ko-KR" b="1" dirty="0" smtClean="0">
                <a:latin typeface="Times New Roman" pitchFamily="18" charset="0"/>
                <a:cs typeface="Times New Roman" pitchFamily="18" charset="0"/>
              </a:rPr>
              <a:t>  Rektal İlaç </a:t>
            </a:r>
            <a:r>
              <a:rPr lang="tr-TR" altLang="ko-KR" b="1" dirty="0" smtClean="0">
                <a:latin typeface="Times New Roman" pitchFamily="18" charset="0"/>
                <a:cs typeface="Times New Roman" pitchFamily="18" charset="0"/>
              </a:rPr>
              <a:t>Uygulama Basamakları</a:t>
            </a:r>
            <a:endParaRPr lang="tr-TR" b="1" dirty="0">
              <a:latin typeface="Times New Roman" pitchFamily="18" charset="0"/>
              <a:cs typeface="Times New Roman" pitchFamily="18" charset="0"/>
            </a:endParaRPr>
          </a:p>
        </p:txBody>
      </p:sp>
      <p:graphicFrame>
        <p:nvGraphicFramePr>
          <p:cNvPr id="5" name="4 İçerik Yer Tutucusu"/>
          <p:cNvGraphicFramePr>
            <a:graphicFrameLocks noGrp="1"/>
          </p:cNvGraphicFramePr>
          <p:nvPr>
            <p:ph idx="1"/>
          </p:nvPr>
        </p:nvGraphicFramePr>
        <p:xfrm>
          <a:off x="457200" y="1600200"/>
          <a:ext cx="8229600" cy="4622483"/>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a:t>
                      </a:r>
                      <a:endParaRPr lang="tr-TR" sz="1400" b="1" dirty="0">
                        <a:latin typeface="Times New Roman" pitchFamily="18" charset="0"/>
                        <a:cs typeface="Times New Roman" pitchFamily="18" charset="0"/>
                      </a:endParaRPr>
                    </a:p>
                  </a:txBody>
                  <a:tcPr/>
                </a:tc>
              </a:tr>
              <a:tr h="370840">
                <a:tc>
                  <a:txBody>
                    <a:bodyPr/>
                    <a:lstStyle/>
                    <a:p>
                      <a:pPr algn="just">
                        <a:lnSpc>
                          <a:spcPct val="107000"/>
                        </a:lnSpc>
                        <a:spcAft>
                          <a:spcPts val="0"/>
                        </a:spcAft>
                      </a:pPr>
                      <a:r>
                        <a:rPr lang="tr-TR" sz="1400" dirty="0">
                          <a:latin typeface="Times New Roman"/>
                          <a:ea typeface="Calibri"/>
                          <a:cs typeface="Times New Roman"/>
                        </a:rPr>
                        <a:t>Hasta odasının yapısı kapatılır ya da paravan/perde çekilir.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Hasta mahremiyeti sağlanır.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uygulamadan önce hastanın alerji durumu kontrol edilir, yapılacak işlem, neden yapıldığı, gelişebilecek komplikasyonlar hakkında hastaya bilgi verilir. </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Alerji durumunun kontrolü, ilaç uygulama öncesi istenmeyen olayların yaşanmasını önleme açısından önemlidir. Hastaya bilgi verme, hastanın anksiyetesinin azaltılması ve işbirliğinin sağlanması için gereklidir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a:latin typeface="Times New Roman"/>
                          <a:ea typeface="Calibri"/>
                          <a:cs typeface="Times New Roman"/>
                        </a:rPr>
                        <a:t>El hijyeni sağlanır, eldiven giyilir.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Mikroorganizmaların yayılmasını önler.</a:t>
                      </a:r>
                      <a:endParaRPr lang="tr-TR" sz="1400" dirty="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a:latin typeface="Times New Roman"/>
                          <a:ea typeface="Calibri"/>
                          <a:cs typeface="Times New Roman"/>
                        </a:rPr>
                        <a:t>Hastaya tuvalete gitmek isteyip istemediği sorulur.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Mesaneyi / bağırsakları boşaltır ve uygulama sırasında hastanın daha az rahatsızlık duymasını sağlar.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a:latin typeface="Times New Roman"/>
                          <a:ea typeface="Calibri"/>
                          <a:cs typeface="Times New Roman"/>
                        </a:rPr>
                        <a:t>Hastaya Sim’s pozisyonu verilir, mahremiyeti sağlanır, sadece rektal alan açıkta kalacak şekilde üzeri örtülür.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pozisyon uygulamanın daha rahat gerçekleştirilmesini sağlar ve ilacın rektumda kalmasına yardımcı olur. Hastanın üzerinin örtülmesi, mahremiyeti sağlar ve hastanın sıcak ve korunmuş hissetmesine yardım eder.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a:latin typeface="Times New Roman"/>
                          <a:ea typeface="Calibri"/>
                          <a:cs typeface="Times New Roman"/>
                        </a:rPr>
                        <a:t> </a:t>
                      </a:r>
                      <a:r>
                        <a:rPr lang="tr-TR" sz="1400" dirty="0" err="1" smtClean="0">
                          <a:latin typeface="Times New Roman"/>
                          <a:ea typeface="Calibri"/>
                          <a:cs typeface="Times New Roman"/>
                        </a:rPr>
                        <a:t>Supozituvarın</a:t>
                      </a:r>
                      <a:r>
                        <a:rPr lang="tr-TR" sz="1400" dirty="0" smtClean="0">
                          <a:latin typeface="Times New Roman"/>
                          <a:ea typeface="Calibri"/>
                          <a:cs typeface="Times New Roman"/>
                        </a:rPr>
                        <a:t> </a:t>
                      </a:r>
                      <a:r>
                        <a:rPr lang="tr-TR" sz="1400" dirty="0">
                          <a:latin typeface="Times New Roman"/>
                          <a:ea typeface="Calibri"/>
                          <a:cs typeface="Times New Roman"/>
                        </a:rPr>
                        <a:t>ambalajı çıkartılır ve pürüzsüz ucu ve eldivenli elin işaret parmağının ucu yağlanır.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Fitilin kayganlaştırılması, işlem sırasında sürtünmeyi azaltarak hastanın daha az rahatsızlık duymasını sağlar. Yağlayıcıdan serin bir his geleceği ve uygulama sırasında bir basınç hissi olacağı açıklanır. </a:t>
                      </a:r>
                      <a:endParaRPr lang="tr-TR" sz="1400" dirty="0">
                        <a:latin typeface="Calibri"/>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altLang="ko-KR" b="1" dirty="0" smtClean="0">
                <a:latin typeface="Times New Roman" pitchFamily="18" charset="0"/>
                <a:cs typeface="Times New Roman" pitchFamily="18" charset="0"/>
              </a:rPr>
              <a:t>  Rektal İlaç </a:t>
            </a:r>
            <a:r>
              <a:rPr lang="tr-TR" altLang="ko-KR" b="1" dirty="0" smtClean="0">
                <a:latin typeface="Times New Roman" pitchFamily="18" charset="0"/>
                <a:cs typeface="Times New Roman" pitchFamily="18" charset="0"/>
              </a:rPr>
              <a:t>Uygulama Basamakları</a:t>
            </a:r>
            <a:endParaRPr lang="tr-TR" b="1" dirty="0">
              <a:latin typeface="Times New Roman" pitchFamily="18" charset="0"/>
              <a:cs typeface="Times New Roman" pitchFamily="18" charset="0"/>
            </a:endParaRPr>
          </a:p>
        </p:txBody>
      </p:sp>
      <p:graphicFrame>
        <p:nvGraphicFramePr>
          <p:cNvPr id="5" name="4 İçerik Yer Tutucusu"/>
          <p:cNvGraphicFramePr>
            <a:graphicFrameLocks noGrp="1"/>
          </p:cNvGraphicFramePr>
          <p:nvPr>
            <p:ph idx="1"/>
          </p:nvPr>
        </p:nvGraphicFramePr>
        <p:xfrm>
          <a:off x="467543" y="1600200"/>
          <a:ext cx="8219256" cy="4708209"/>
        </p:xfrm>
        <a:graphic>
          <a:graphicData uri="http://schemas.openxmlformats.org/drawingml/2006/table">
            <a:tbl>
              <a:tblPr firstRow="1" bandRow="1">
                <a:tableStyleId>{5940675A-B579-460E-94D1-54222C63F5DA}</a:tableStyleId>
              </a:tblPr>
              <a:tblGrid>
                <a:gridCol w="4104456"/>
                <a:gridCol w="4114800"/>
              </a:tblGrid>
              <a:tr h="370840">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a:t>
                      </a:r>
                      <a:endParaRPr lang="tr-TR" sz="1400" b="1" dirty="0">
                        <a:latin typeface="Times New Roman" pitchFamily="18" charset="0"/>
                        <a:cs typeface="Times New Roman" pitchFamily="18" charset="0"/>
                      </a:endParaRPr>
                    </a:p>
                  </a:txBody>
                  <a:tcPr/>
                </a:tc>
              </a:tr>
              <a:tr h="370840">
                <a:tc>
                  <a:txBody>
                    <a:bodyPr/>
                    <a:lstStyle/>
                    <a:p>
                      <a:pPr>
                        <a:lnSpc>
                          <a:spcPct val="107000"/>
                        </a:lnSpc>
                        <a:spcAft>
                          <a:spcPts val="0"/>
                        </a:spcAft>
                      </a:pPr>
                      <a:r>
                        <a:rPr lang="tr-TR" sz="1400" dirty="0">
                          <a:latin typeface="Times New Roman"/>
                          <a:ea typeface="Calibri"/>
                          <a:cs typeface="Times New Roman"/>
                        </a:rPr>
                        <a:t>Kalçayı ayırmak için baskın olmayan el kullanılır. Hastadan derin bir nefes alması ve ağzından vermesi istenir.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Ağızdan yavaş ve derin nefes almak anal sfinkteri gevşetir ve rahatsızlık hissini azaltır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a:latin typeface="Times New Roman"/>
                          <a:ea typeface="Calibri"/>
                          <a:cs typeface="Times New Roman"/>
                        </a:rPr>
                        <a:t>Baskın elin işaret parmağı kullanılarak supozituvar yuvarlak ucu önde olacak şekilde rektal duvar boyunca  7.5- 10 cm kadar içeri yerleştirilir. Mümkünse hastadan supozituvarı tutması istenir. Supozituvarı tutmada zorluk çekiliyorsa, parmak anüsten çıkarıldıktan sonra birkaç saniye boyunca kalçalar bir arada tutulur.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İlacın emiliminin olması için supozituvar rektal mukoza ile tam temas etmelidir. Supozituvar  yerleştirirken zorlanmaz.</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a:latin typeface="Times New Roman"/>
                          <a:ea typeface="Calibri"/>
                          <a:cs typeface="Times New Roman"/>
                        </a:rPr>
                        <a:t>Tuvalet kağıdı ile anüs temizlenir. Hastadan yan yatar pozisyonda 5-10 dakika kalması istenir.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Anüs çevresini temizlemek deri irritasyonunu önler. Yeterli süre yatmak supozituvarın dışarı çıkmasını önler ve ilacın emilimini sağlar.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a:latin typeface="Times New Roman"/>
                          <a:ea typeface="Calibri"/>
                          <a:cs typeface="Times New Roman"/>
                        </a:rPr>
                        <a:t>Atıklar uygun şekilde ortamdan uzaklaştırılır, el hijyeni sağlanır.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Kontaminasyonu ve mikroorganizmaların yayılmasını önler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a:latin typeface="Times New Roman"/>
                          <a:ea typeface="Calibri"/>
                          <a:cs typeface="Times New Roman"/>
                        </a:rPr>
                        <a:t>Supozituvar laksatif ise çağrı zili ve sürgü hastanın ulaşabileceği bir yerde bırakılır.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Defekasyon olduğunda hemşire ile hastanın rahatça iletişme geçmesini sağlar.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smtClean="0">
                          <a:latin typeface="Times New Roman"/>
                          <a:ea typeface="Calibri"/>
                          <a:cs typeface="Times New Roman"/>
                        </a:rPr>
                        <a:t>Hasta </a:t>
                      </a:r>
                      <a:r>
                        <a:rPr lang="tr-TR" sz="1400" dirty="0">
                          <a:latin typeface="Times New Roman"/>
                          <a:ea typeface="Calibri"/>
                          <a:cs typeface="Times New Roman"/>
                        </a:rPr>
                        <a:t>gözlemine kayıt yapılır, hastane bilgi sistemine hastanın ilacın uygulandığı kaydedilir ve hastanın uygulanan ilaca cevabı gözlemlenir.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Düzenli kayıt hasta güvenliğini sağlar ve hemşirenin yasal sorumluluğudur.</a:t>
                      </a:r>
                      <a:endParaRPr lang="tr-TR" sz="1400" dirty="0">
                        <a:latin typeface="Calibri"/>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27584" y="0"/>
            <a:ext cx="8316416" cy="1069514"/>
          </a:xfrm>
        </p:spPr>
        <p:txBody>
          <a:bodyPr/>
          <a:lstStyle/>
          <a:p>
            <a:pPr algn="ctr"/>
            <a:r>
              <a:rPr lang="tr-TR" dirty="0">
                <a:solidFill>
                  <a:schemeClr val="tx1"/>
                </a:solidFill>
                <a:latin typeface="Times New Roman" pitchFamily="18" charset="0"/>
                <a:cs typeface="Times New Roman" pitchFamily="18" charset="0"/>
              </a:rPr>
              <a:t>İnhalasyon Yolu İle İlaç Uygulama</a:t>
            </a:r>
          </a:p>
        </p:txBody>
      </p:sp>
      <p:sp>
        <p:nvSpPr>
          <p:cNvPr id="4" name="İçerik Yer Tutucusu 3"/>
          <p:cNvSpPr>
            <a:spLocks noGrp="1"/>
          </p:cNvSpPr>
          <p:nvPr>
            <p:ph idx="10"/>
          </p:nvPr>
        </p:nvSpPr>
        <p:spPr>
          <a:xfrm>
            <a:off x="1619672" y="1268760"/>
            <a:ext cx="7200800" cy="4147865"/>
          </a:xfrm>
        </p:spPr>
        <p:txBody>
          <a:bodyPr/>
          <a:lstStyle/>
          <a:p>
            <a:pPr algn="just">
              <a:lnSpc>
                <a:spcPct val="150000"/>
              </a:lnSpc>
            </a:pPr>
            <a:r>
              <a:rPr lang="tr-TR" sz="2800" dirty="0">
                <a:latin typeface="Times New Roman" panose="02020603050405020304" pitchFamily="18" charset="0"/>
                <a:cs typeface="Times New Roman" panose="02020603050405020304" pitchFamily="18" charset="0"/>
              </a:rPr>
              <a:t>Akciğerler, kan damarlarından zengin bir yüzeye sahip olduklarından solunum yoluyla alınan ilaçlar kolayca </a:t>
            </a:r>
            <a:r>
              <a:rPr lang="tr-TR" sz="2800" dirty="0" err="1">
                <a:latin typeface="Times New Roman" panose="02020603050405020304" pitchFamily="18" charset="0"/>
                <a:cs typeface="Times New Roman" panose="02020603050405020304" pitchFamily="18" charset="0"/>
              </a:rPr>
              <a:t>absorbe</a:t>
            </a:r>
            <a:r>
              <a:rPr lang="tr-TR" sz="2800" dirty="0">
                <a:latin typeface="Times New Roman" panose="02020603050405020304" pitchFamily="18" charset="0"/>
                <a:cs typeface="Times New Roman" panose="02020603050405020304" pitchFamily="18" charset="0"/>
              </a:rPr>
              <a:t> </a:t>
            </a:r>
            <a:r>
              <a:rPr lang="tr-TR" sz="2800" dirty="0" smtClean="0">
                <a:latin typeface="Times New Roman" panose="02020603050405020304" pitchFamily="18" charset="0"/>
                <a:cs typeface="Times New Roman" panose="02020603050405020304" pitchFamily="18" charset="0"/>
              </a:rPr>
              <a:t>edilir. </a:t>
            </a:r>
          </a:p>
          <a:p>
            <a:pPr algn="just">
              <a:lnSpc>
                <a:spcPct val="150000"/>
              </a:lnSpc>
            </a:pPr>
            <a:r>
              <a:rPr lang="tr-TR" sz="2800" dirty="0" smtClean="0">
                <a:latin typeface="Times New Roman" panose="02020603050405020304" pitchFamily="18" charset="0"/>
                <a:cs typeface="Times New Roman" panose="02020603050405020304" pitchFamily="18" charset="0"/>
              </a:rPr>
              <a:t>Genellikle </a:t>
            </a:r>
            <a:r>
              <a:rPr lang="tr-TR" sz="2800" dirty="0" err="1">
                <a:latin typeface="Times New Roman" panose="02020603050405020304" pitchFamily="18" charset="0"/>
                <a:cs typeface="Times New Roman" panose="02020603050405020304" pitchFamily="18" charset="0"/>
              </a:rPr>
              <a:t>bronkodilatör</a:t>
            </a:r>
            <a:r>
              <a:rPr lang="tr-TR" sz="2800" dirty="0">
                <a:latin typeface="Times New Roman" panose="02020603050405020304" pitchFamily="18" charset="0"/>
                <a:cs typeface="Times New Roman" panose="02020603050405020304" pitchFamily="18" charset="0"/>
              </a:rPr>
              <a:t> ve </a:t>
            </a:r>
            <a:r>
              <a:rPr lang="tr-TR" sz="2800" dirty="0" err="1">
                <a:latin typeface="Times New Roman" panose="02020603050405020304" pitchFamily="18" charset="0"/>
                <a:cs typeface="Times New Roman" panose="02020603050405020304" pitchFamily="18" charset="0"/>
              </a:rPr>
              <a:t>dekonjestan</a:t>
            </a:r>
            <a:r>
              <a:rPr lang="tr-TR" sz="2800" dirty="0">
                <a:latin typeface="Times New Roman" panose="02020603050405020304" pitchFamily="18" charset="0"/>
                <a:cs typeface="Times New Roman" panose="02020603050405020304" pitchFamily="18" charset="0"/>
              </a:rPr>
              <a:t> ilaçlar </a:t>
            </a:r>
            <a:r>
              <a:rPr lang="tr-TR" sz="2800" dirty="0" err="1">
                <a:latin typeface="Times New Roman" panose="02020603050405020304" pitchFamily="18" charset="0"/>
                <a:cs typeface="Times New Roman" panose="02020603050405020304" pitchFamily="18" charset="0"/>
              </a:rPr>
              <a:t>inhalasyon</a:t>
            </a:r>
            <a:r>
              <a:rPr lang="tr-TR" sz="2800" dirty="0">
                <a:latin typeface="Times New Roman" panose="02020603050405020304" pitchFamily="18" charset="0"/>
                <a:cs typeface="Times New Roman" panose="02020603050405020304" pitchFamily="18" charset="0"/>
              </a:rPr>
              <a:t> yolu ile uygulanır. </a:t>
            </a:r>
            <a:endParaRPr lang="tr-TR" sz="2800" dirty="0" smtClean="0">
              <a:latin typeface="Times New Roman" panose="02020603050405020304" pitchFamily="18" charset="0"/>
              <a:cs typeface="Times New Roman" panose="02020603050405020304" pitchFamily="18" charset="0"/>
            </a:endParaRPr>
          </a:p>
          <a:p>
            <a:endParaRPr lang="tr-TR" dirty="0"/>
          </a:p>
        </p:txBody>
      </p:sp>
      <p:pic>
        <p:nvPicPr>
          <p:cNvPr id="5" name="Resim 4"/>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8256" y="5034955"/>
            <a:ext cx="1691680" cy="1823045"/>
          </a:xfrm>
          <a:prstGeom prst="rect">
            <a:avLst/>
          </a:prstGeom>
        </p:spPr>
      </p:pic>
    </p:spTree>
    <p:extLst>
      <p:ext uri="{BB962C8B-B14F-4D97-AF65-F5344CB8AC3E}">
        <p14:creationId xmlns="" xmlns:p14="http://schemas.microsoft.com/office/powerpoint/2010/main" val="60918832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solidFill>
                  <a:schemeClr val="tx1"/>
                </a:solidFill>
                <a:latin typeface="Times New Roman" pitchFamily="18" charset="0"/>
                <a:cs typeface="Times New Roman" pitchFamily="18" charset="0"/>
              </a:rPr>
              <a:t>İnhalasyon Yolu İle İlaç Uygulama</a:t>
            </a:r>
          </a:p>
        </p:txBody>
      </p:sp>
      <p:graphicFrame>
        <p:nvGraphicFramePr>
          <p:cNvPr id="6" name="5 İçerik Yer Tutucusu"/>
          <p:cNvGraphicFramePr>
            <a:graphicFrameLocks noGrp="1"/>
          </p:cNvGraphicFramePr>
          <p:nvPr>
            <p:ph idx="1"/>
          </p:nvPr>
        </p:nvGraphicFramePr>
        <p:xfrm>
          <a:off x="467544" y="1268760"/>
          <a:ext cx="8229600" cy="4753802"/>
        </p:xfrm>
        <a:graphic>
          <a:graphicData uri="http://schemas.openxmlformats.org/drawingml/2006/table">
            <a:tbl>
              <a:tblPr firstRow="1" bandRow="1">
                <a:tableStyleId>{5940675A-B579-460E-94D1-54222C63F5DA}</a:tableStyleId>
              </a:tblPr>
              <a:tblGrid>
                <a:gridCol w="4114800"/>
                <a:gridCol w="4114800"/>
              </a:tblGrid>
              <a:tr h="370840">
                <a:tc>
                  <a:txBody>
                    <a:bodyPr/>
                    <a:lstStyle/>
                    <a:p>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r>
                        <a:rPr lang="tr-TR" sz="1400" b="1" dirty="0" smtClean="0">
                          <a:latin typeface="Times New Roman" pitchFamily="18" charset="0"/>
                          <a:cs typeface="Times New Roman" pitchFamily="18" charset="0"/>
                        </a:rPr>
                        <a:t>Gerekçe </a:t>
                      </a:r>
                      <a:endParaRPr lang="tr-TR" sz="1400" b="1" dirty="0">
                        <a:latin typeface="Times New Roman" pitchFamily="18" charset="0"/>
                        <a:cs typeface="Times New Roman" pitchFamily="18" charset="0"/>
                      </a:endParaRPr>
                    </a:p>
                  </a:txBody>
                  <a:tcPr/>
                </a:tc>
              </a:tr>
              <a:tr h="370840">
                <a:tc>
                  <a:txBody>
                    <a:bodyPr/>
                    <a:lstStyle/>
                    <a:p>
                      <a:pPr algn="just">
                        <a:lnSpc>
                          <a:spcPct val="107000"/>
                        </a:lnSpc>
                        <a:spcAft>
                          <a:spcPts val="0"/>
                        </a:spcAft>
                      </a:pPr>
                      <a:r>
                        <a:rPr lang="tr-TR" sz="1400" dirty="0" smtClean="0">
                          <a:latin typeface="Times New Roman"/>
                          <a:ea typeface="Calibri"/>
                          <a:cs typeface="Times New Roman"/>
                        </a:rPr>
                        <a:t>İstem </a:t>
                      </a:r>
                      <a:r>
                        <a:rPr lang="tr-TR" sz="1400" dirty="0">
                          <a:latin typeface="Times New Roman"/>
                          <a:ea typeface="Calibri"/>
                          <a:cs typeface="Times New Roman"/>
                        </a:rPr>
                        <a:t>yapılan ilaçlar kontrol edilerek hazırlanır. Doktor isteminde belirgin olmayan noktalar açığa kavuşturulur. Hasta dosyasından hastanın alerjileri kontrol edilir.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karşılaştırma ilaç uygulandığında ortaya çıkabilecek hataları önleme açısından önemlidir. </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Malzemeler </a:t>
                      </a:r>
                      <a:r>
                        <a:rPr lang="tr-TR" sz="1400" dirty="0">
                          <a:latin typeface="Times New Roman"/>
                          <a:ea typeface="Calibri"/>
                          <a:cs typeface="Times New Roman"/>
                        </a:rPr>
                        <a:t>hazırlanır: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-İstem </a:t>
                      </a:r>
                      <a:r>
                        <a:rPr lang="tr-TR" sz="1400" dirty="0" smtClean="0">
                          <a:latin typeface="Times New Roman"/>
                          <a:ea typeface="Calibri"/>
                          <a:cs typeface="Times New Roman"/>
                        </a:rPr>
                        <a:t>yapılan </a:t>
                      </a:r>
                      <a:r>
                        <a:rPr lang="tr-TR" sz="1400" dirty="0">
                          <a:latin typeface="Times New Roman"/>
                          <a:ea typeface="Calibri"/>
                          <a:cs typeface="Times New Roman"/>
                        </a:rPr>
                        <a:t>ilaç          </a:t>
                      </a:r>
                      <a:endParaRPr lang="tr-TR" sz="1400" dirty="0" smtClean="0">
                        <a:latin typeface="Times New Roman"/>
                        <a:ea typeface="Calibri"/>
                        <a:cs typeface="Times New Roman"/>
                      </a:endParaRPr>
                    </a:p>
                    <a:p>
                      <a:pPr algn="just">
                        <a:lnSpc>
                          <a:spcPct val="107000"/>
                        </a:lnSpc>
                        <a:spcAft>
                          <a:spcPts val="0"/>
                        </a:spcAft>
                      </a:pPr>
                      <a:r>
                        <a:rPr lang="tr-TR" sz="1400" dirty="0" smtClean="0">
                          <a:latin typeface="Times New Roman"/>
                          <a:ea typeface="Calibri"/>
                          <a:cs typeface="Times New Roman"/>
                        </a:rPr>
                        <a:t>-</a:t>
                      </a:r>
                      <a:r>
                        <a:rPr lang="tr-TR" sz="1400" dirty="0">
                          <a:latin typeface="Times New Roman"/>
                          <a:ea typeface="Calibri"/>
                          <a:cs typeface="Times New Roman"/>
                        </a:rPr>
                        <a:t>Tek kullanımlık eldiven                 </a:t>
                      </a:r>
                      <a:endParaRPr lang="tr-TR" sz="1400" dirty="0" smtClean="0">
                        <a:latin typeface="Times New Roman"/>
                        <a:ea typeface="Calibri"/>
                        <a:cs typeface="Times New Roman"/>
                      </a:endParaRPr>
                    </a:p>
                    <a:p>
                      <a:pPr algn="just">
                        <a:lnSpc>
                          <a:spcPct val="107000"/>
                        </a:lnSpc>
                        <a:spcAft>
                          <a:spcPts val="0"/>
                        </a:spcAft>
                      </a:pPr>
                      <a:r>
                        <a:rPr lang="tr-TR" sz="1400" dirty="0" smtClean="0">
                          <a:latin typeface="Times New Roman"/>
                          <a:ea typeface="Calibri"/>
                          <a:cs typeface="Times New Roman"/>
                        </a:rPr>
                        <a:t>-</a:t>
                      </a:r>
                      <a:r>
                        <a:rPr lang="tr-TR" sz="1400" dirty="0">
                          <a:latin typeface="Times New Roman"/>
                          <a:ea typeface="Calibri"/>
                          <a:cs typeface="Times New Roman"/>
                        </a:rPr>
                        <a:t>Bilgisayarlı/Standart İlaç Kaydı      </a:t>
                      </a:r>
                      <a:endParaRPr lang="tr-TR" sz="1400" dirty="0" smtClean="0">
                        <a:latin typeface="Times New Roman"/>
                        <a:ea typeface="Calibri"/>
                        <a:cs typeface="Times New Roman"/>
                      </a:endParaRPr>
                    </a:p>
                    <a:p>
                      <a:pPr algn="just">
                        <a:lnSpc>
                          <a:spcPct val="107000"/>
                        </a:lnSpc>
                        <a:spcAft>
                          <a:spcPts val="0"/>
                        </a:spcAft>
                      </a:pPr>
                      <a:r>
                        <a:rPr lang="tr-TR" sz="1400" dirty="0" smtClean="0">
                          <a:latin typeface="Times New Roman"/>
                          <a:ea typeface="Calibri"/>
                          <a:cs typeface="Times New Roman"/>
                        </a:rPr>
                        <a:t>-</a:t>
                      </a:r>
                      <a:r>
                        <a:rPr lang="tr-TR" sz="1400" baseline="0" dirty="0" smtClean="0">
                          <a:latin typeface="Times New Roman"/>
                          <a:ea typeface="Calibri"/>
                          <a:cs typeface="Times New Roman"/>
                        </a:rPr>
                        <a:t> </a:t>
                      </a:r>
                      <a:r>
                        <a:rPr lang="tr-TR" sz="1400" baseline="0" dirty="0" err="1" smtClean="0">
                          <a:latin typeface="Times New Roman"/>
                          <a:ea typeface="Calibri"/>
                          <a:cs typeface="Times New Roman"/>
                        </a:rPr>
                        <a:t>Steteskop</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Zaman ve enerji tasarrufu sağlar </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İlacın </a:t>
                      </a:r>
                      <a:r>
                        <a:rPr lang="tr-TR" sz="1400" dirty="0">
                          <a:latin typeface="Times New Roman"/>
                          <a:ea typeface="Calibri"/>
                          <a:cs typeface="Times New Roman"/>
                        </a:rPr>
                        <a:t>ne olduğu, hasta için uygunluğu, güvenli doz aralığı, ilacın beklenen yan etkileri değerlendirilir. El hijyeni sağlanır.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Hataları önler.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El </a:t>
                      </a:r>
                      <a:r>
                        <a:rPr lang="tr-TR" sz="1400" dirty="0">
                          <a:latin typeface="Times New Roman"/>
                          <a:ea typeface="Calibri"/>
                          <a:cs typeface="Times New Roman"/>
                        </a:rPr>
                        <a:t>hijyeni sağlanır.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arabası, dolabı ya da çekmecesi açılır, bilgisayar destekli bir ilaç yönetim sistemi varsa şifre ile giriş yapılır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İlaç güvenliği için ilaç arabasının, dolabının ya da çekmecesinin kilitli olması önemlidir.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Her </a:t>
                      </a:r>
                      <a:r>
                        <a:rPr lang="tr-TR" sz="1400" dirty="0">
                          <a:latin typeface="Times New Roman"/>
                          <a:ea typeface="Calibri"/>
                          <a:cs typeface="Times New Roman"/>
                        </a:rPr>
                        <a:t>seferde tek bir hastanın ilacı hazırlanır.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Uygulama hatalarını önler.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Hasta </a:t>
                      </a:r>
                      <a:r>
                        <a:rPr lang="tr-TR" sz="1400" dirty="0">
                          <a:latin typeface="Times New Roman"/>
                          <a:ea typeface="Calibri"/>
                          <a:cs typeface="Times New Roman"/>
                        </a:rPr>
                        <a:t>ilaç istemi kontrol edilir, uygun ilaçlar hasta ilaç çekmecesinden ya da birim doz dolabından alınır.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Bu ilk kontrol aşamasıdır.</a:t>
                      </a:r>
                      <a:endParaRPr lang="tr-TR" sz="1400" dirty="0">
                        <a:latin typeface="Calibri"/>
                        <a:ea typeface="Calibri"/>
                        <a:cs typeface="Times New Roman"/>
                      </a:endParaRPr>
                    </a:p>
                  </a:txBody>
                  <a:tcPr marL="68580" marR="68580" marT="0" marB="0"/>
                </a:tc>
              </a:tr>
            </a:tbl>
          </a:graphicData>
        </a:graphic>
      </p:graphicFrame>
    </p:spTree>
    <p:extLst>
      <p:ext uri="{BB962C8B-B14F-4D97-AF65-F5344CB8AC3E}">
        <p14:creationId xmlns="" xmlns:p14="http://schemas.microsoft.com/office/powerpoint/2010/main" val="119670977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solidFill>
                  <a:schemeClr val="tx1"/>
                </a:solidFill>
                <a:latin typeface="Times New Roman" pitchFamily="18" charset="0"/>
                <a:cs typeface="Times New Roman" pitchFamily="18" charset="0"/>
              </a:rPr>
              <a:t>İnhalasyon Yolu İle İlaç Uygulama</a:t>
            </a:r>
          </a:p>
        </p:txBody>
      </p:sp>
      <p:graphicFrame>
        <p:nvGraphicFramePr>
          <p:cNvPr id="6" name="5 İçerik Yer Tutucusu"/>
          <p:cNvGraphicFramePr>
            <a:graphicFrameLocks noGrp="1"/>
          </p:cNvGraphicFramePr>
          <p:nvPr>
            <p:ph idx="1"/>
          </p:nvPr>
        </p:nvGraphicFramePr>
        <p:xfrm>
          <a:off x="457200" y="1600200"/>
          <a:ext cx="8229600" cy="4850766"/>
        </p:xfrm>
        <a:graphic>
          <a:graphicData uri="http://schemas.openxmlformats.org/drawingml/2006/table">
            <a:tbl>
              <a:tblPr firstRow="1" bandRow="1">
                <a:tableStyleId>{5940675A-B579-460E-94D1-54222C63F5DA}</a:tableStyleId>
              </a:tblPr>
              <a:tblGrid>
                <a:gridCol w="4114800"/>
                <a:gridCol w="4114800"/>
              </a:tblGrid>
              <a:tr h="370840">
                <a:tc>
                  <a:txBody>
                    <a:bodyPr/>
                    <a:lstStyle/>
                    <a:p>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r>
                        <a:rPr lang="tr-TR" sz="1400" b="1" dirty="0" smtClean="0">
                          <a:latin typeface="Times New Roman" pitchFamily="18" charset="0"/>
                          <a:cs typeface="Times New Roman" pitchFamily="18" charset="0"/>
                        </a:rPr>
                        <a:t>Gerekçe </a:t>
                      </a:r>
                      <a:endParaRPr lang="tr-TR" sz="1400" b="1" dirty="0">
                        <a:latin typeface="Times New Roman" pitchFamily="18" charset="0"/>
                        <a:cs typeface="Times New Roman" pitchFamily="18" charset="0"/>
                      </a:endParaRPr>
                    </a:p>
                  </a:txBody>
                  <a:tcPr/>
                </a:tc>
              </a:tr>
              <a:tr h="370840">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ile doktor istemindeki ilaç kontrol edilir, ilacın son kullanma tarihine bakılır, gerekli ise tekrar doz hesabı yapılır.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ikinci kontrol aşamasıdır.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hazırlama bittikten sonra ilaç etiketleri ve doktor istemi son bir kez daha kontrol edilir. </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üçüncü kontrol aşamasıdır. Bazı kurumlarda son kontrol yatak başında hastanın yanında yapılmaktadır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a:latin typeface="Times New Roman"/>
                          <a:ea typeface="Calibri"/>
                          <a:cs typeface="Times New Roman"/>
                        </a:rPr>
                        <a:t>El hijyeni sağlanır.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Tedavi </a:t>
                      </a:r>
                      <a:r>
                        <a:rPr lang="tr-TR" sz="1400" dirty="0">
                          <a:latin typeface="Times New Roman"/>
                          <a:ea typeface="Calibri"/>
                          <a:cs typeface="Times New Roman"/>
                        </a:rPr>
                        <a:t>odasından ayrılmadan önce ilaçların bulunduğu dolap/çekmece kilitlenir.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İlaçların güvenliğinin sağlanması için gereklidir.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Hasta </a:t>
                      </a:r>
                      <a:r>
                        <a:rPr lang="tr-TR" sz="1400" dirty="0">
                          <a:latin typeface="Times New Roman"/>
                          <a:ea typeface="Calibri"/>
                          <a:cs typeface="Times New Roman"/>
                        </a:rPr>
                        <a:t>odasına ilaç tepsisiyle gidilir, tepsi görme alanında olacak şekilde yerleştirilir, el hijyeni sağlanır, eldiven giyilir.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İlaç tepsisinin görme alanına yerleştirilmesi, kazara ya da kasti olarak ilaçların karıştırılmasını önler. El hijyeninin sağlanması mikroorganizmaların yayılmasını önler.</a:t>
                      </a:r>
                      <a:endParaRPr lang="tr-TR" sz="1400" dirty="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Hastanın </a:t>
                      </a:r>
                      <a:r>
                        <a:rPr lang="tr-TR" sz="1400" dirty="0">
                          <a:latin typeface="Times New Roman"/>
                          <a:ea typeface="Calibri"/>
                          <a:cs typeface="Times New Roman"/>
                        </a:rPr>
                        <a:t>kimliği doğrulanır, istem ve hasta kayıtları karşılaştırılır.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-Hastanın adı soyadı, protokol numarası kol bandından kontrol edilir.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-Hastadan adı soyadı, doğum tarihi söylenmesi istenir.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-Hasta kendini ifade edemiyor ise ikinci bir sağlık personelinden yardım istenir.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Hastanın kimliğinin doğrulanması, doğru hastaya doğru ilaç uygulaması için gereklidir.</a:t>
                      </a:r>
                      <a:endParaRPr lang="tr-TR" sz="1400" dirty="0">
                        <a:latin typeface="Calibri"/>
                        <a:ea typeface="Calibri"/>
                        <a:cs typeface="Times New Roman"/>
                      </a:endParaRPr>
                    </a:p>
                  </a:txBody>
                  <a:tcPr marL="68580" marR="68580" marT="0" marB="0"/>
                </a:tc>
              </a:tr>
            </a:tbl>
          </a:graphicData>
        </a:graphic>
      </p:graphicFrame>
    </p:spTree>
    <p:extLst>
      <p:ext uri="{BB962C8B-B14F-4D97-AF65-F5344CB8AC3E}">
        <p14:creationId xmlns="" xmlns:p14="http://schemas.microsoft.com/office/powerpoint/2010/main" val="119670977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solidFill>
                  <a:schemeClr val="tx1"/>
                </a:solidFill>
                <a:latin typeface="Times New Roman" pitchFamily="18" charset="0"/>
                <a:cs typeface="Times New Roman" pitchFamily="18" charset="0"/>
              </a:rPr>
              <a:t>İnhalasyon Yolu İle İlaç Uygulama</a:t>
            </a:r>
          </a:p>
        </p:txBody>
      </p:sp>
      <p:graphicFrame>
        <p:nvGraphicFramePr>
          <p:cNvPr id="6" name="5 İçerik Yer Tutucusu"/>
          <p:cNvGraphicFramePr>
            <a:graphicFrameLocks noGrp="1"/>
          </p:cNvGraphicFramePr>
          <p:nvPr>
            <p:ph idx="1"/>
          </p:nvPr>
        </p:nvGraphicFramePr>
        <p:xfrm>
          <a:off x="457200" y="1600200"/>
          <a:ext cx="8229600" cy="4184015"/>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 </a:t>
                      </a:r>
                      <a:endParaRPr lang="tr-TR" sz="1400" b="1" dirty="0">
                        <a:latin typeface="Times New Roman" pitchFamily="18" charset="0"/>
                        <a:cs typeface="Times New Roman" pitchFamily="18" charset="0"/>
                      </a:endParaRPr>
                    </a:p>
                  </a:txBody>
                  <a:tcPr/>
                </a:tc>
              </a:tr>
              <a:tr h="370840">
                <a:tc>
                  <a:txBody>
                    <a:bodyPr/>
                    <a:lstStyle/>
                    <a:p>
                      <a:pPr algn="just">
                        <a:lnSpc>
                          <a:spcPct val="107000"/>
                        </a:lnSpc>
                        <a:spcAft>
                          <a:spcPts val="0"/>
                        </a:spcAft>
                      </a:pPr>
                      <a:r>
                        <a:rPr lang="tr-TR" sz="1400" dirty="0">
                          <a:latin typeface="Times New Roman"/>
                          <a:ea typeface="Calibri"/>
                          <a:cs typeface="Times New Roman"/>
                        </a:rPr>
                        <a:t>Hasta odasının yapısı kapatılır ya da paravan/perde çekilir.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Hasta mahremiyeti sağlanır.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uygulamadan önce hastanın alerji durumu kontrol edilir, yapılacak işlem, neden yapıldığı, gelişebilecek komplikasyonlar hakkında hastaya bilgi verilir. </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Alerji durumunun kontrolü, ilaç uygulama öncesi istenmeyen olayların yaşanmasını önleme açısından önemlidir. Hastaya bilgi verme, hastanın anksiyetesinin azaltılması ve işbirliğinin sağlanması için gereklidir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a:latin typeface="Times New Roman"/>
                          <a:ea typeface="Calibri"/>
                          <a:cs typeface="Times New Roman"/>
                        </a:rPr>
                        <a:t>El hijyeni sağlanır, eldiven giyilir.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Mikroorganizmaların yayılmasını önler.</a:t>
                      </a:r>
                      <a:endParaRPr lang="tr-TR" sz="1400" dirty="0">
                        <a:latin typeface="Calibri"/>
                        <a:ea typeface="Calibri"/>
                        <a:cs typeface="Times New Roman"/>
                      </a:endParaRPr>
                    </a:p>
                  </a:txBody>
                  <a:tcPr marL="68580" marR="68580" marT="0" marB="0"/>
                </a:tc>
              </a:tr>
              <a:tr h="370840">
                <a:tc>
                  <a:txBody>
                    <a:bodyPr/>
                    <a:lstStyle/>
                    <a:p>
                      <a:r>
                        <a:rPr lang="tr-TR" sz="1400" dirty="0" smtClean="0">
                          <a:latin typeface="Times New Roman" pitchFamily="18" charset="0"/>
                          <a:cs typeface="Times New Roman" pitchFamily="18" charset="0"/>
                        </a:rPr>
                        <a:t>İlacın kapağı çıkartılır</a:t>
                      </a:r>
                      <a:r>
                        <a:rPr lang="tr-TR" sz="1400" baseline="0" dirty="0" smtClean="0">
                          <a:latin typeface="Times New Roman" pitchFamily="18" charset="0"/>
                          <a:cs typeface="Times New Roman" pitchFamily="18" charset="0"/>
                        </a:rPr>
                        <a:t> ve </a:t>
                      </a:r>
                      <a:r>
                        <a:rPr lang="tr-TR" sz="1400" baseline="0" dirty="0" err="1" smtClean="0">
                          <a:latin typeface="Times New Roman" pitchFamily="18" charset="0"/>
                          <a:cs typeface="Times New Roman" pitchFamily="18" charset="0"/>
                        </a:rPr>
                        <a:t>inhaler</a:t>
                      </a:r>
                      <a:r>
                        <a:rPr lang="tr-TR" sz="1400" baseline="0" dirty="0" smtClean="0">
                          <a:latin typeface="Times New Roman" pitchFamily="18" charset="0"/>
                          <a:cs typeface="Times New Roman" pitchFamily="18" charset="0"/>
                        </a:rPr>
                        <a:t> çalkalanır.</a:t>
                      </a:r>
                      <a:endParaRPr lang="tr-TR" sz="1400" dirty="0">
                        <a:latin typeface="Times New Roman" pitchFamily="18" charset="0"/>
                        <a:cs typeface="Times New Roman" pitchFamily="18" charset="0"/>
                      </a:endParaRPr>
                    </a:p>
                  </a:txBody>
                  <a:tcPr/>
                </a:tc>
                <a:tc>
                  <a:txBody>
                    <a:bodyPr/>
                    <a:lstStyle/>
                    <a:p>
                      <a:r>
                        <a:rPr lang="tr-TR" sz="1400" dirty="0" smtClean="0">
                          <a:latin typeface="Times New Roman" pitchFamily="18" charset="0"/>
                          <a:cs typeface="Times New Roman" pitchFamily="18" charset="0"/>
                        </a:rPr>
                        <a:t>İlacın</a:t>
                      </a:r>
                      <a:r>
                        <a:rPr lang="tr-TR" sz="1400" baseline="0" dirty="0" smtClean="0">
                          <a:latin typeface="Times New Roman" pitchFamily="18" charset="0"/>
                          <a:cs typeface="Times New Roman" pitchFamily="18" charset="0"/>
                        </a:rPr>
                        <a:t> sallanması</a:t>
                      </a:r>
                      <a:r>
                        <a:rPr lang="tr-TR" sz="1400" dirty="0" smtClean="0">
                          <a:latin typeface="Times New Roman" pitchFamily="18" charset="0"/>
                          <a:cs typeface="Times New Roman" pitchFamily="18" charset="0"/>
                        </a:rPr>
                        <a:t> etkin bir şekilde uygulanması ve doğru</a:t>
                      </a:r>
                      <a:r>
                        <a:rPr lang="tr-TR" sz="1400" baseline="0" dirty="0" smtClean="0">
                          <a:latin typeface="Times New Roman" pitchFamily="18" charset="0"/>
                          <a:cs typeface="Times New Roman" pitchFamily="18" charset="0"/>
                        </a:rPr>
                        <a:t> dozda ilaç uygulamak </a:t>
                      </a:r>
                      <a:r>
                        <a:rPr lang="tr-TR" sz="1400" dirty="0" smtClean="0">
                          <a:latin typeface="Times New Roman" pitchFamily="18" charset="0"/>
                          <a:cs typeface="Times New Roman" pitchFamily="18" charset="0"/>
                        </a:rPr>
                        <a:t>için gereklidir.</a:t>
                      </a:r>
                      <a:endParaRPr lang="tr-TR" sz="1400" dirty="0">
                        <a:latin typeface="Times New Roman" pitchFamily="18" charset="0"/>
                        <a:cs typeface="Times New Roman" pitchFamily="18" charset="0"/>
                      </a:endParaRPr>
                    </a:p>
                  </a:txBody>
                  <a:tcPr/>
                </a:tc>
              </a:tr>
              <a:tr h="370840">
                <a:tc>
                  <a:txBody>
                    <a:bodyPr/>
                    <a:lstStyle/>
                    <a:p>
                      <a:r>
                        <a:rPr lang="tr-TR" sz="1400" dirty="0" smtClean="0">
                          <a:latin typeface="Times New Roman" pitchFamily="18" charset="0"/>
                          <a:cs typeface="Times New Roman" pitchFamily="18" charset="0"/>
                        </a:rPr>
                        <a:t>Hastadan ilacı dişleri ve dudakları arasında tutması ve normal bir şekilde nefes</a:t>
                      </a:r>
                      <a:r>
                        <a:rPr lang="tr-TR" sz="1400" baseline="0" dirty="0" smtClean="0">
                          <a:latin typeface="Times New Roman" pitchFamily="18" charset="0"/>
                          <a:cs typeface="Times New Roman" pitchFamily="18" charset="0"/>
                        </a:rPr>
                        <a:t> alıp vermesi</a:t>
                      </a:r>
                      <a:r>
                        <a:rPr lang="tr-TR" sz="1400" dirty="0" smtClean="0">
                          <a:latin typeface="Times New Roman" pitchFamily="18" charset="0"/>
                          <a:cs typeface="Times New Roman" pitchFamily="18" charset="0"/>
                        </a:rPr>
                        <a:t> istenir. </a:t>
                      </a:r>
                      <a:endParaRPr lang="tr-TR" sz="1400" dirty="0">
                        <a:latin typeface="Times New Roman" pitchFamily="18" charset="0"/>
                        <a:cs typeface="Times New Roman" pitchFamily="18" charset="0"/>
                      </a:endParaRPr>
                    </a:p>
                  </a:txBody>
                  <a:tcPr/>
                </a:tc>
                <a:tc>
                  <a:txBody>
                    <a:bodyPr/>
                    <a:lstStyle/>
                    <a:p>
                      <a:r>
                        <a:rPr lang="tr-TR" sz="1400" dirty="0" smtClean="0">
                          <a:latin typeface="Times New Roman" pitchFamily="18" charset="0"/>
                          <a:cs typeface="Times New Roman" pitchFamily="18" charset="0"/>
                        </a:rPr>
                        <a:t>İlaç hastanın ağzından sızmamalıdır.</a:t>
                      </a:r>
                      <a:endParaRPr lang="tr-TR" sz="1400" dirty="0">
                        <a:latin typeface="Times New Roman" pitchFamily="18" charset="0"/>
                        <a:cs typeface="Times New Roman" pitchFamily="18" charset="0"/>
                      </a:endParaRPr>
                    </a:p>
                  </a:txBody>
                  <a:tcPr/>
                </a:tc>
              </a:tr>
              <a:tr h="370840">
                <a:tc>
                  <a:txBody>
                    <a:bodyPr/>
                    <a:lstStyle/>
                    <a:p>
                      <a:r>
                        <a:rPr lang="tr-TR" sz="1400" dirty="0" smtClean="0">
                          <a:latin typeface="Times New Roman" pitchFamily="18" charset="0"/>
                          <a:cs typeface="Times New Roman" pitchFamily="18" charset="0"/>
                        </a:rPr>
                        <a:t>Hastadan ilaca bastırması ve yavaş ve derin bir şekilde ağızdan</a:t>
                      </a:r>
                      <a:r>
                        <a:rPr lang="tr-TR" sz="1400" baseline="0" dirty="0" smtClean="0">
                          <a:latin typeface="Times New Roman" pitchFamily="18" charset="0"/>
                          <a:cs typeface="Times New Roman" pitchFamily="18" charset="0"/>
                        </a:rPr>
                        <a:t> nefes alması istenir.</a:t>
                      </a:r>
                      <a:endParaRPr lang="tr-TR" sz="1400" dirty="0">
                        <a:latin typeface="Times New Roman" pitchFamily="18" charset="0"/>
                        <a:cs typeface="Times New Roman" pitchFamily="18" charset="0"/>
                      </a:endParaRPr>
                    </a:p>
                  </a:txBody>
                  <a:tcPr/>
                </a:tc>
                <a:tc>
                  <a:txBody>
                    <a:bodyPr/>
                    <a:lstStyle/>
                    <a:p>
                      <a:r>
                        <a:rPr lang="tr-TR" sz="1400" dirty="0" smtClean="0">
                          <a:latin typeface="Times New Roman" pitchFamily="18" charset="0"/>
                          <a:cs typeface="Times New Roman" pitchFamily="18" charset="0"/>
                        </a:rPr>
                        <a:t>Derin ve yavaş nefes almak ilacın</a:t>
                      </a:r>
                      <a:r>
                        <a:rPr lang="tr-TR" sz="1400" baseline="0" dirty="0" smtClean="0">
                          <a:latin typeface="Times New Roman" pitchFamily="18" charset="0"/>
                          <a:cs typeface="Times New Roman" pitchFamily="18" charset="0"/>
                        </a:rPr>
                        <a:t> solunum yollarına dağılmasını sağlar.</a:t>
                      </a:r>
                      <a:r>
                        <a:rPr lang="tr-TR" sz="1400" dirty="0" smtClean="0">
                          <a:latin typeface="Times New Roman" pitchFamily="18" charset="0"/>
                          <a:cs typeface="Times New Roman" pitchFamily="18" charset="0"/>
                        </a:rPr>
                        <a:t> </a:t>
                      </a:r>
                      <a:endParaRPr lang="tr-TR" sz="1400" dirty="0">
                        <a:latin typeface="Times New Roman" pitchFamily="18" charset="0"/>
                        <a:cs typeface="Times New Roman" pitchFamily="18" charset="0"/>
                      </a:endParaRPr>
                    </a:p>
                  </a:txBody>
                  <a:tcPr/>
                </a:tc>
              </a:tr>
              <a:tr h="370840">
                <a:tc>
                  <a:txBody>
                    <a:bodyPr/>
                    <a:lstStyle/>
                    <a:p>
                      <a:r>
                        <a:rPr lang="tr-TR" sz="1400" dirty="0" smtClean="0">
                          <a:latin typeface="Times New Roman" pitchFamily="18" charset="0"/>
                          <a:cs typeface="Times New Roman" pitchFamily="18" charset="0"/>
                        </a:rPr>
                        <a:t>Hastadan</a:t>
                      </a:r>
                      <a:r>
                        <a:rPr lang="tr-TR" sz="1400" baseline="0" dirty="0" smtClean="0">
                          <a:latin typeface="Times New Roman" pitchFamily="18" charset="0"/>
                          <a:cs typeface="Times New Roman" pitchFamily="18" charset="0"/>
                        </a:rPr>
                        <a:t> 5-10 saniye nefesini tutması ve sonra yavaşça dudaklarını büzerek nefes vermesi istenir.</a:t>
                      </a:r>
                      <a:endParaRPr lang="tr-TR" sz="1400" dirty="0">
                        <a:latin typeface="Times New Roman" pitchFamily="18" charset="0"/>
                        <a:cs typeface="Times New Roman" pitchFamily="18" charset="0"/>
                      </a:endParaRPr>
                    </a:p>
                  </a:txBody>
                  <a:tcPr/>
                </a:tc>
                <a:tc>
                  <a:txBody>
                    <a:bodyPr/>
                    <a:lstStyle/>
                    <a:p>
                      <a:r>
                        <a:rPr lang="tr-TR" sz="1400" dirty="0" smtClean="0">
                          <a:latin typeface="Times New Roman" pitchFamily="18" charset="0"/>
                          <a:cs typeface="Times New Roman" pitchFamily="18" charset="0"/>
                        </a:rPr>
                        <a:t>İlacın daha</a:t>
                      </a:r>
                      <a:r>
                        <a:rPr lang="tr-TR" sz="1400" baseline="0" dirty="0" smtClean="0">
                          <a:latin typeface="Times New Roman" pitchFamily="18" charset="0"/>
                          <a:cs typeface="Times New Roman" pitchFamily="18" charset="0"/>
                        </a:rPr>
                        <a:t> iyi dağılmasını ve emilim için </a:t>
                      </a:r>
                      <a:r>
                        <a:rPr lang="tr-TR" sz="1400" baseline="0" dirty="0" smtClean="0">
                          <a:latin typeface="Times New Roman" pitchFamily="18" charset="0"/>
                          <a:cs typeface="Times New Roman" pitchFamily="18" charset="0"/>
                        </a:rPr>
                        <a:t>daha uzun süre sağlar </a:t>
                      </a:r>
                      <a:endParaRPr lang="tr-TR" sz="1400" dirty="0">
                        <a:latin typeface="Times New Roman" pitchFamily="18" charset="0"/>
                        <a:cs typeface="Times New Roman" pitchFamily="18" charset="0"/>
                      </a:endParaRPr>
                    </a:p>
                  </a:txBody>
                  <a:tcPr/>
                </a:tc>
              </a:tr>
            </a:tbl>
          </a:graphicData>
        </a:graphic>
      </p:graphicFrame>
    </p:spTree>
    <p:extLst>
      <p:ext uri="{BB962C8B-B14F-4D97-AF65-F5344CB8AC3E}">
        <p14:creationId xmlns="" xmlns:p14="http://schemas.microsoft.com/office/powerpoint/2010/main" val="119670977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solidFill>
                  <a:schemeClr val="tx1"/>
                </a:solidFill>
                <a:latin typeface="Times New Roman" pitchFamily="18" charset="0"/>
                <a:cs typeface="Times New Roman" pitchFamily="18" charset="0"/>
              </a:rPr>
              <a:t>İnhalasyon Yolu İle İlaç Uygulama</a:t>
            </a:r>
          </a:p>
        </p:txBody>
      </p:sp>
      <p:graphicFrame>
        <p:nvGraphicFramePr>
          <p:cNvPr id="6" name="5 İçerik Yer Tutucusu"/>
          <p:cNvGraphicFramePr>
            <a:graphicFrameLocks noGrp="1"/>
          </p:cNvGraphicFramePr>
          <p:nvPr>
            <p:ph idx="1"/>
          </p:nvPr>
        </p:nvGraphicFramePr>
        <p:xfrm>
          <a:off x="457200" y="1600200"/>
          <a:ext cx="8229600" cy="3845025"/>
        </p:xfrm>
        <a:graphic>
          <a:graphicData uri="http://schemas.openxmlformats.org/drawingml/2006/table">
            <a:tbl>
              <a:tblPr firstRow="1" bandRow="1">
                <a:tableStyleId>{5940675A-B579-460E-94D1-54222C63F5DA}</a:tableStyleId>
              </a:tblPr>
              <a:tblGrid>
                <a:gridCol w="4114800"/>
                <a:gridCol w="4114800"/>
              </a:tblGrid>
              <a:tr h="526062">
                <a:tc>
                  <a:txBody>
                    <a:bodyPr/>
                    <a:lstStyle/>
                    <a:p>
                      <a:pPr algn="ctr"/>
                      <a:r>
                        <a:rPr lang="tr-TR" sz="1400" b="1" dirty="0" smtClean="0">
                          <a:latin typeface="Times New Roman" pitchFamily="18" charset="0"/>
                          <a:cs typeface="Times New Roman" pitchFamily="18" charset="0"/>
                        </a:rPr>
                        <a:t>Uygulama Basamakları</a:t>
                      </a:r>
                      <a:endParaRPr lang="tr-TR" sz="1400" b="1" dirty="0">
                        <a:latin typeface="Times New Roman" pitchFamily="18" charset="0"/>
                        <a:cs typeface="Times New Roman" pitchFamily="18" charset="0"/>
                      </a:endParaRPr>
                    </a:p>
                  </a:txBody>
                  <a:tcPr/>
                </a:tc>
                <a:tc>
                  <a:txBody>
                    <a:bodyPr/>
                    <a:lstStyle/>
                    <a:p>
                      <a:pPr algn="ctr"/>
                      <a:r>
                        <a:rPr lang="tr-TR" sz="1400" b="1" dirty="0" smtClean="0">
                          <a:latin typeface="Times New Roman" pitchFamily="18" charset="0"/>
                          <a:cs typeface="Times New Roman" pitchFamily="18" charset="0"/>
                        </a:rPr>
                        <a:t>Gerekçe </a:t>
                      </a:r>
                      <a:endParaRPr lang="tr-TR" sz="1400" b="1" dirty="0">
                        <a:latin typeface="Times New Roman" pitchFamily="18" charset="0"/>
                        <a:cs typeface="Times New Roman" pitchFamily="18" charset="0"/>
                      </a:endParaRPr>
                    </a:p>
                  </a:txBody>
                  <a:tcPr/>
                </a:tc>
              </a:tr>
              <a:tr h="1295336">
                <a:tc>
                  <a:txBody>
                    <a:bodyPr/>
                    <a:lstStyle/>
                    <a:p>
                      <a:pPr algn="just">
                        <a:lnSpc>
                          <a:spcPct val="107000"/>
                        </a:lnSpc>
                        <a:spcAft>
                          <a:spcPts val="0"/>
                        </a:spcAft>
                      </a:pPr>
                      <a:r>
                        <a:rPr lang="tr-TR" sz="1400" dirty="0" smtClean="0">
                          <a:latin typeface="Times New Roman" pitchFamily="18" charset="0"/>
                          <a:ea typeface="Calibri"/>
                          <a:cs typeface="Times New Roman" pitchFamily="18" charset="0"/>
                        </a:rPr>
                        <a:t>Bir sonraki uygulamadan önce 1-5 dakika beklenir.</a:t>
                      </a:r>
                      <a:endParaRPr lang="tr-TR" sz="1400" dirty="0">
                        <a:latin typeface="Times New Roman" pitchFamily="18" charset="0"/>
                        <a:ea typeface="Calibri"/>
                        <a:cs typeface="Times New Roman" pitchFamily="18" charset="0"/>
                      </a:endParaRPr>
                    </a:p>
                  </a:txBody>
                  <a:tcPr marL="68580" marR="68580" marT="0" marB="0"/>
                </a:tc>
                <a:tc>
                  <a:txBody>
                    <a:bodyPr/>
                    <a:lstStyle/>
                    <a:p>
                      <a:pPr algn="just">
                        <a:lnSpc>
                          <a:spcPct val="107000"/>
                        </a:lnSpc>
                        <a:spcAft>
                          <a:spcPts val="0"/>
                        </a:spcAft>
                      </a:pPr>
                      <a:r>
                        <a:rPr lang="tr-TR" sz="1400" dirty="0" smtClean="0">
                          <a:latin typeface="Times New Roman" pitchFamily="18" charset="0"/>
                          <a:ea typeface="Calibri"/>
                          <a:cs typeface="Times New Roman" pitchFamily="18" charset="0"/>
                        </a:rPr>
                        <a:t>İki uygulama arasında zaman tanıma, ilacın mümkün olduğunca daha iyi emilimini sağlar. Bronşların </a:t>
                      </a:r>
                      <a:r>
                        <a:rPr lang="tr-TR" sz="1400" dirty="0" err="1" smtClean="0">
                          <a:latin typeface="Times New Roman" pitchFamily="18" charset="0"/>
                          <a:ea typeface="Calibri"/>
                          <a:cs typeface="Times New Roman" pitchFamily="18" charset="0"/>
                        </a:rPr>
                        <a:t>dilate</a:t>
                      </a:r>
                      <a:r>
                        <a:rPr lang="tr-TR" sz="1400" dirty="0" smtClean="0">
                          <a:latin typeface="Times New Roman" pitchFamily="18" charset="0"/>
                          <a:ea typeface="Calibri"/>
                          <a:cs typeface="Times New Roman" pitchFamily="18" charset="0"/>
                        </a:rPr>
                        <a:t> olması, ikinci uygulamanın daha etkili bir şekilde nüfuz etmesine olanak verir. </a:t>
                      </a:r>
                      <a:endParaRPr lang="tr-TR" sz="1400" dirty="0">
                        <a:latin typeface="Times New Roman" pitchFamily="18" charset="0"/>
                        <a:ea typeface="Calibri"/>
                        <a:cs typeface="Times New Roman" pitchFamily="18" charset="0"/>
                      </a:endParaRPr>
                    </a:p>
                  </a:txBody>
                  <a:tcPr marL="68580" marR="68580" marT="0" marB="0"/>
                </a:tc>
              </a:tr>
              <a:tr h="526062">
                <a:tc>
                  <a:txBody>
                    <a:bodyPr/>
                    <a:lstStyle/>
                    <a:p>
                      <a:pPr algn="just">
                        <a:lnSpc>
                          <a:spcPct val="107000"/>
                        </a:lnSpc>
                        <a:spcAft>
                          <a:spcPts val="0"/>
                        </a:spcAft>
                      </a:pPr>
                      <a:r>
                        <a:rPr lang="tr-TR" sz="1400" dirty="0" smtClean="0">
                          <a:latin typeface="Times New Roman" pitchFamily="18" charset="0"/>
                          <a:ea typeface="Calibri"/>
                          <a:cs typeface="Times New Roman" pitchFamily="18" charset="0"/>
                        </a:rPr>
                        <a:t>Gerekli ise ağız bakımı yapılır.</a:t>
                      </a:r>
                      <a:endParaRPr lang="tr-TR" sz="1400" dirty="0">
                        <a:latin typeface="Times New Roman" pitchFamily="18" charset="0"/>
                        <a:ea typeface="Calibri"/>
                        <a:cs typeface="Times New Roman" pitchFamily="18" charset="0"/>
                      </a:endParaRPr>
                    </a:p>
                  </a:txBody>
                  <a:tcPr marL="68580" marR="68580" marT="0" marB="0"/>
                </a:tc>
                <a:tc>
                  <a:txBody>
                    <a:bodyPr/>
                    <a:lstStyle/>
                    <a:p>
                      <a:pPr algn="just">
                        <a:lnSpc>
                          <a:spcPct val="107000"/>
                        </a:lnSpc>
                        <a:spcAft>
                          <a:spcPts val="0"/>
                        </a:spcAft>
                      </a:pPr>
                      <a:r>
                        <a:rPr lang="tr-TR" sz="1400" dirty="0" smtClean="0">
                          <a:latin typeface="Times New Roman" pitchFamily="18" charset="0"/>
                          <a:ea typeface="Calibri"/>
                          <a:cs typeface="Times New Roman" pitchFamily="18" charset="0"/>
                        </a:rPr>
                        <a:t>Hastanın konforunun sağlanması için gereklidir.</a:t>
                      </a:r>
                      <a:endParaRPr lang="tr-TR" sz="1400" dirty="0">
                        <a:latin typeface="Times New Roman" pitchFamily="18" charset="0"/>
                        <a:ea typeface="Calibri"/>
                        <a:cs typeface="Times New Roman" pitchFamily="18" charset="0"/>
                      </a:endParaRPr>
                    </a:p>
                  </a:txBody>
                  <a:tcPr marL="68580" marR="68580" marT="0" marB="0"/>
                </a:tc>
              </a:tr>
              <a:tr h="526062">
                <a:tc>
                  <a:txBody>
                    <a:bodyPr/>
                    <a:lstStyle/>
                    <a:p>
                      <a:pPr algn="just">
                        <a:lnSpc>
                          <a:spcPct val="107000"/>
                        </a:lnSpc>
                        <a:spcAft>
                          <a:spcPts val="0"/>
                        </a:spcAft>
                      </a:pPr>
                      <a:r>
                        <a:rPr lang="tr-TR" sz="1400" dirty="0">
                          <a:latin typeface="Times New Roman" pitchFamily="18" charset="0"/>
                          <a:ea typeface="Calibri"/>
                          <a:cs typeface="Times New Roman" pitchFamily="18" charset="0"/>
                        </a:rPr>
                        <a:t>Eldivenler çıkartılır, el hijyeni sağlanır.</a:t>
                      </a:r>
                    </a:p>
                  </a:txBody>
                  <a:tcPr marL="68580" marR="68580" marT="0" marB="0"/>
                </a:tc>
                <a:tc>
                  <a:txBody>
                    <a:bodyPr/>
                    <a:lstStyle/>
                    <a:p>
                      <a:pPr algn="just">
                        <a:lnSpc>
                          <a:spcPct val="107000"/>
                        </a:lnSpc>
                        <a:spcAft>
                          <a:spcPts val="0"/>
                        </a:spcAft>
                      </a:pPr>
                      <a:r>
                        <a:rPr lang="tr-TR" sz="1400" dirty="0">
                          <a:latin typeface="Times New Roman" pitchFamily="18" charset="0"/>
                          <a:ea typeface="Calibri"/>
                          <a:cs typeface="Times New Roman" pitchFamily="18" charset="0"/>
                        </a:rPr>
                        <a:t>Mikroorganizmaların yayılmasını önler.</a:t>
                      </a:r>
                    </a:p>
                  </a:txBody>
                  <a:tcPr marL="68580" marR="68580" marT="0" marB="0"/>
                </a:tc>
              </a:tr>
              <a:tr h="971503">
                <a:tc>
                  <a:txBody>
                    <a:bodyPr/>
                    <a:lstStyle/>
                    <a:p>
                      <a:pPr algn="just">
                        <a:lnSpc>
                          <a:spcPct val="107000"/>
                        </a:lnSpc>
                        <a:spcAft>
                          <a:spcPts val="0"/>
                        </a:spcAft>
                      </a:pPr>
                      <a:r>
                        <a:rPr lang="tr-TR" sz="1400" dirty="0" smtClean="0">
                          <a:latin typeface="Times New Roman" pitchFamily="18" charset="0"/>
                          <a:ea typeface="Calibri"/>
                          <a:cs typeface="Times New Roman" pitchFamily="18" charset="0"/>
                        </a:rPr>
                        <a:t>Hasta </a:t>
                      </a:r>
                      <a:r>
                        <a:rPr lang="tr-TR" sz="1400" dirty="0">
                          <a:latin typeface="Times New Roman" pitchFamily="18" charset="0"/>
                          <a:ea typeface="Calibri"/>
                          <a:cs typeface="Times New Roman" pitchFamily="18" charset="0"/>
                        </a:rPr>
                        <a:t>gözlemine kayıt yapılır / hastane bilgi sistemine hastanın ilacın uygulandığı kaydedilir ve hastanın uygulanan ilaca cevabı gözlemlenir.</a:t>
                      </a:r>
                    </a:p>
                  </a:txBody>
                  <a:tcPr marL="68580" marR="68580" marT="0" marB="0"/>
                </a:tc>
                <a:tc>
                  <a:txBody>
                    <a:bodyPr/>
                    <a:lstStyle/>
                    <a:p>
                      <a:pPr algn="just">
                        <a:lnSpc>
                          <a:spcPct val="107000"/>
                        </a:lnSpc>
                        <a:spcAft>
                          <a:spcPts val="0"/>
                        </a:spcAft>
                      </a:pPr>
                      <a:r>
                        <a:rPr lang="tr-TR" sz="1400" dirty="0">
                          <a:latin typeface="Times New Roman" pitchFamily="18" charset="0"/>
                          <a:ea typeface="Calibri"/>
                          <a:cs typeface="Times New Roman" pitchFamily="18" charset="0"/>
                        </a:rPr>
                        <a:t>Düzenli kayıt hasta güvenliğini sağlar ve hemşirenin yasal sorumluluğudur.</a:t>
                      </a:r>
                    </a:p>
                  </a:txBody>
                  <a:tcPr marL="68580" marR="68580" marT="0" marB="0"/>
                </a:tc>
              </a:tr>
            </a:tbl>
          </a:graphicData>
        </a:graphic>
      </p:graphicFrame>
    </p:spTree>
    <p:extLst>
      <p:ext uri="{BB962C8B-B14F-4D97-AF65-F5344CB8AC3E}">
        <p14:creationId xmlns="" xmlns:p14="http://schemas.microsoft.com/office/powerpoint/2010/main" val="119670977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sp>
        <p:nvSpPr>
          <p:cNvPr id="4" name="3 İçerik Yer Tutucusu"/>
          <p:cNvSpPr>
            <a:spLocks noGrp="1"/>
          </p:cNvSpPr>
          <p:nvPr>
            <p:ph idx="10"/>
          </p:nvPr>
        </p:nvSpPr>
        <p:spPr/>
        <p:txBody>
          <a:bodyPr/>
          <a:lstStyle/>
          <a:p>
            <a:endParaRPr lang="tr-TR" sz="4400" dirty="0" smtClean="0">
              <a:latin typeface="Arial" pitchFamily="34" charset="0"/>
              <a:cs typeface="Arial" pitchFamily="34" charset="0"/>
            </a:endParaRPr>
          </a:p>
          <a:p>
            <a:endParaRPr lang="tr-TR" sz="4400" dirty="0" smtClean="0">
              <a:latin typeface="Arial" pitchFamily="34" charset="0"/>
              <a:cs typeface="Arial" pitchFamily="34" charset="0"/>
            </a:endParaRPr>
          </a:p>
          <a:p>
            <a:r>
              <a:rPr lang="tr-TR" sz="4400" dirty="0" smtClean="0">
                <a:latin typeface="Arial" pitchFamily="34" charset="0"/>
                <a:cs typeface="Arial" pitchFamily="34" charset="0"/>
              </a:rPr>
              <a:t>Sorular ve Katkılar…</a:t>
            </a:r>
            <a:endParaRPr lang="tr-TR" sz="4400" dirty="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0" y="16778"/>
            <a:ext cx="8532440" cy="1069514"/>
          </a:xfrm>
        </p:spPr>
        <p:txBody>
          <a:bodyPr/>
          <a:lstStyle/>
          <a:p>
            <a:pPr algn="ctr"/>
            <a:r>
              <a:rPr lang="tr-TR" sz="4400" dirty="0">
                <a:solidFill>
                  <a:schemeClr val="tx1"/>
                </a:solidFill>
                <a:latin typeface="Times New Roman" pitchFamily="18" charset="0"/>
                <a:cs typeface="Times New Roman" pitchFamily="18" charset="0"/>
              </a:rPr>
              <a:t>İlaçların Adlandırılması</a:t>
            </a:r>
          </a:p>
        </p:txBody>
      </p:sp>
      <p:sp>
        <p:nvSpPr>
          <p:cNvPr id="6" name="İçerik Yer Tutucusu 5"/>
          <p:cNvSpPr>
            <a:spLocks noGrp="1"/>
          </p:cNvSpPr>
          <p:nvPr>
            <p:ph idx="10"/>
          </p:nvPr>
        </p:nvSpPr>
        <p:spPr>
          <a:xfrm>
            <a:off x="395536" y="1412776"/>
            <a:ext cx="8496944" cy="4968552"/>
          </a:xfrm>
        </p:spPr>
        <p:txBody>
          <a:bodyPr/>
          <a:lstStyle/>
          <a:p>
            <a:pPr>
              <a:lnSpc>
                <a:spcPct val="150000"/>
              </a:lnSpc>
            </a:pPr>
            <a:r>
              <a:rPr lang="tr-TR" sz="2800" b="1" dirty="0" smtClean="0">
                <a:solidFill>
                  <a:srgbClr val="FF0000"/>
                </a:solidFill>
                <a:latin typeface="Times New Roman" panose="02020603050405020304" pitchFamily="18" charset="0"/>
                <a:cs typeface="Times New Roman" panose="02020603050405020304" pitchFamily="18" charset="0"/>
              </a:rPr>
              <a:t>Ticari </a:t>
            </a:r>
            <a:r>
              <a:rPr lang="tr-TR" sz="2800" b="1" dirty="0">
                <a:solidFill>
                  <a:srgbClr val="FF0000"/>
                </a:solidFill>
                <a:latin typeface="Times New Roman" panose="02020603050405020304" pitchFamily="18" charset="0"/>
                <a:cs typeface="Times New Roman" panose="02020603050405020304" pitchFamily="18" charset="0"/>
              </a:rPr>
              <a:t>ad: </a:t>
            </a:r>
            <a:r>
              <a:rPr lang="tr-TR" sz="2800" dirty="0">
                <a:latin typeface="Times New Roman" panose="02020603050405020304" pitchFamily="18" charset="0"/>
                <a:cs typeface="Times New Roman" panose="02020603050405020304" pitchFamily="18" charset="0"/>
              </a:rPr>
              <a:t>İlacı yapma iznini alan ve satan firmanın </a:t>
            </a:r>
            <a:endParaRPr lang="tr-TR" sz="2800" dirty="0" smtClean="0">
              <a:latin typeface="Times New Roman" panose="02020603050405020304" pitchFamily="18" charset="0"/>
              <a:cs typeface="Times New Roman" panose="02020603050405020304" pitchFamily="18" charset="0"/>
            </a:endParaRPr>
          </a:p>
          <a:p>
            <a:pPr>
              <a:lnSpc>
                <a:spcPct val="150000"/>
              </a:lnSpc>
            </a:pPr>
            <a:r>
              <a:rPr lang="tr-TR" sz="2800" dirty="0" smtClean="0">
                <a:latin typeface="Times New Roman" panose="02020603050405020304" pitchFamily="18" charset="0"/>
                <a:cs typeface="Times New Roman" panose="02020603050405020304" pitchFamily="18" charset="0"/>
              </a:rPr>
              <a:t>verdiği </a:t>
            </a:r>
            <a:r>
              <a:rPr lang="tr-TR" sz="2800" dirty="0">
                <a:latin typeface="Times New Roman" panose="02020603050405020304" pitchFamily="18" charset="0"/>
                <a:cs typeface="Times New Roman" panose="02020603050405020304" pitchFamily="18" charset="0"/>
              </a:rPr>
              <a:t>addır. Örnek: </a:t>
            </a:r>
            <a:r>
              <a:rPr lang="tr-TR" sz="2800" dirty="0" err="1" smtClean="0">
                <a:latin typeface="Times New Roman" panose="02020603050405020304" pitchFamily="18" charset="0"/>
                <a:cs typeface="Times New Roman" panose="02020603050405020304" pitchFamily="18" charset="0"/>
              </a:rPr>
              <a:t>Lasix</a:t>
            </a:r>
            <a:r>
              <a:rPr lang="tr-TR" sz="2800" dirty="0" smtClean="0">
                <a:latin typeface="Times New Roman" panose="02020603050405020304" pitchFamily="18" charset="0"/>
                <a:cs typeface="Times New Roman" panose="02020603050405020304" pitchFamily="18" charset="0"/>
              </a:rPr>
              <a:t>, </a:t>
            </a:r>
            <a:r>
              <a:rPr lang="tr-TR" sz="2800" dirty="0" err="1" smtClean="0">
                <a:latin typeface="Times New Roman" panose="02020603050405020304" pitchFamily="18" charset="0"/>
                <a:cs typeface="Times New Roman" panose="02020603050405020304" pitchFamily="18" charset="0"/>
              </a:rPr>
              <a:t>cordorone</a:t>
            </a:r>
            <a:r>
              <a:rPr lang="tr-TR" sz="2800" dirty="0" smtClean="0">
                <a:latin typeface="Times New Roman" panose="02020603050405020304" pitchFamily="18" charset="0"/>
                <a:cs typeface="Times New Roman" panose="02020603050405020304" pitchFamily="18" charset="0"/>
              </a:rPr>
              <a:t>….</a:t>
            </a:r>
          </a:p>
          <a:p>
            <a:pPr>
              <a:lnSpc>
                <a:spcPct val="150000"/>
              </a:lnSpc>
            </a:pPr>
            <a:endParaRPr lang="tr-TR" sz="2800" dirty="0">
              <a:latin typeface="Times New Roman" panose="02020603050405020304" pitchFamily="18" charset="0"/>
              <a:cs typeface="Times New Roman" panose="02020603050405020304" pitchFamily="18" charset="0"/>
            </a:endParaRPr>
          </a:p>
          <a:p>
            <a:pPr>
              <a:lnSpc>
                <a:spcPct val="150000"/>
              </a:lnSpc>
            </a:pPr>
            <a:r>
              <a:rPr lang="tr-TR" sz="2800" b="1" dirty="0">
                <a:solidFill>
                  <a:srgbClr val="FF0000"/>
                </a:solidFill>
                <a:latin typeface="Times New Roman" panose="02020603050405020304" pitchFamily="18" charset="0"/>
                <a:cs typeface="Times New Roman" panose="02020603050405020304" pitchFamily="18" charset="0"/>
              </a:rPr>
              <a:t>Resmi ad: </a:t>
            </a:r>
            <a:r>
              <a:rPr lang="tr-TR" sz="2800" dirty="0">
                <a:latin typeface="Times New Roman" panose="02020603050405020304" pitchFamily="18" charset="0"/>
                <a:cs typeface="Times New Roman" panose="02020603050405020304" pitchFamily="18" charset="0"/>
              </a:rPr>
              <a:t>İlacın içeriğini gösteren genel ad.</a:t>
            </a:r>
          </a:p>
          <a:p>
            <a:endParaRPr lang="tr-TR" dirty="0"/>
          </a:p>
        </p:txBody>
      </p:sp>
    </p:spTree>
    <p:extLst>
      <p:ext uri="{BB962C8B-B14F-4D97-AF65-F5344CB8AC3E}">
        <p14:creationId xmlns="" xmlns:p14="http://schemas.microsoft.com/office/powerpoint/2010/main" val="1695523832"/>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5" name="4 İçerik Yer Tutucusu" descr="indir.png"/>
          <p:cNvPicPr>
            <a:picLocks noGrp="1" noChangeAspect="1"/>
          </p:cNvPicPr>
          <p:nvPr>
            <p:ph idx="1"/>
          </p:nvPr>
        </p:nvPicPr>
        <p:blipFill>
          <a:blip r:embed="rId2" cstate="print"/>
          <a:stretch>
            <a:fillRect/>
          </a:stretch>
        </p:blipFill>
        <p:spPr>
          <a:xfrm>
            <a:off x="0" y="188641"/>
            <a:ext cx="9144000" cy="6669360"/>
          </a:xfrm>
        </p:spPr>
      </p:pic>
      <p:sp>
        <p:nvSpPr>
          <p:cNvPr id="4" name="3 İçerik Yer Tutucusu"/>
          <p:cNvSpPr>
            <a:spLocks noGrp="1"/>
          </p:cNvSpPr>
          <p:nvPr>
            <p:ph idx="10"/>
          </p:nvPr>
        </p:nvSpPr>
        <p:spPr/>
        <p:txBody>
          <a:bodyPr/>
          <a:lstStyle/>
          <a:p>
            <a:endParaRPr lang="tr-T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 </a:t>
            </a:r>
            <a:endParaRPr lang="tr-TR" dirty="0"/>
          </a:p>
        </p:txBody>
      </p:sp>
      <p:sp>
        <p:nvSpPr>
          <p:cNvPr id="3" name="İçerik Yer Tutucusu 2"/>
          <p:cNvSpPr>
            <a:spLocks noGrp="1"/>
          </p:cNvSpPr>
          <p:nvPr>
            <p:ph idx="1"/>
          </p:nvPr>
        </p:nvSpPr>
        <p:spPr/>
        <p:txBody>
          <a:bodyPr/>
          <a:lstStyle/>
          <a:p>
            <a:endParaRPr lang="tr-TR"/>
          </a:p>
        </p:txBody>
      </p:sp>
      <p:sp>
        <p:nvSpPr>
          <p:cNvPr id="4" name="İçerik Yer Tutucusu 3"/>
          <p:cNvSpPr>
            <a:spLocks noGrp="1"/>
          </p:cNvSpPr>
          <p:nvPr>
            <p:ph idx="10"/>
          </p:nvPr>
        </p:nvSpPr>
        <p:spPr/>
        <p:txBody>
          <a:bodyPr/>
          <a:lstStyle/>
          <a:p>
            <a:pPr marL="285750" indent="-285750" algn="just">
              <a:buFont typeface="Arial" panose="020B0604020202020204" pitchFamily="34" charset="0"/>
              <a:buChar char="•"/>
            </a:pPr>
            <a:r>
              <a:rPr lang="tr-TR" sz="2000" dirty="0" err="1" smtClean="0">
                <a:latin typeface="Times New Roman" pitchFamily="18" charset="0"/>
                <a:cs typeface="Times New Roman" pitchFamily="18" charset="0"/>
              </a:rPr>
              <a:t>Berman</a:t>
            </a:r>
            <a:r>
              <a:rPr lang="tr-TR" sz="2000" dirty="0" smtClean="0">
                <a:latin typeface="Times New Roman" pitchFamily="18" charset="0"/>
                <a:cs typeface="Times New Roman" pitchFamily="18" charset="0"/>
              </a:rPr>
              <a:t>, A., </a:t>
            </a:r>
            <a:r>
              <a:rPr lang="tr-TR" sz="2000" dirty="0" err="1" smtClean="0">
                <a:latin typeface="Times New Roman" pitchFamily="18" charset="0"/>
                <a:cs typeface="Times New Roman" pitchFamily="18" charset="0"/>
              </a:rPr>
              <a:t>Snyder</a:t>
            </a:r>
            <a:r>
              <a:rPr lang="tr-TR" sz="2000" dirty="0" smtClean="0">
                <a:latin typeface="Times New Roman" pitchFamily="18" charset="0"/>
                <a:cs typeface="Times New Roman" pitchFamily="18" charset="0"/>
              </a:rPr>
              <a:t>, S. J., </a:t>
            </a:r>
            <a:r>
              <a:rPr lang="tr-TR" sz="2000" dirty="0" err="1" smtClean="0">
                <a:latin typeface="Times New Roman" pitchFamily="18" charset="0"/>
                <a:cs typeface="Times New Roman" pitchFamily="18" charset="0"/>
              </a:rPr>
              <a:t>Kozier</a:t>
            </a:r>
            <a:r>
              <a:rPr lang="tr-TR" sz="2000" dirty="0" smtClean="0">
                <a:latin typeface="Times New Roman" pitchFamily="18" charset="0"/>
                <a:cs typeface="Times New Roman" pitchFamily="18" charset="0"/>
              </a:rPr>
              <a:t>, B., </a:t>
            </a:r>
            <a:r>
              <a:rPr lang="tr-TR" sz="2000" dirty="0" err="1" smtClean="0">
                <a:latin typeface="Times New Roman" pitchFamily="18" charset="0"/>
                <a:cs typeface="Times New Roman" pitchFamily="18" charset="0"/>
              </a:rPr>
              <a:t>Erb</a:t>
            </a:r>
            <a:r>
              <a:rPr lang="tr-TR" sz="2000" dirty="0" smtClean="0">
                <a:latin typeface="Times New Roman" pitchFamily="18" charset="0"/>
                <a:cs typeface="Times New Roman" pitchFamily="18" charset="0"/>
              </a:rPr>
              <a:t>, G., </a:t>
            </a:r>
            <a:r>
              <a:rPr lang="tr-TR" sz="2000" dirty="0" err="1" smtClean="0">
                <a:latin typeface="Times New Roman" pitchFamily="18" charset="0"/>
                <a:cs typeface="Times New Roman" pitchFamily="18" charset="0"/>
              </a:rPr>
              <a:t>Levett</a:t>
            </a:r>
            <a:r>
              <a:rPr lang="tr-TR" sz="2000" dirty="0" smtClean="0">
                <a:latin typeface="Times New Roman" pitchFamily="18" charset="0"/>
                <a:cs typeface="Times New Roman" pitchFamily="18" charset="0"/>
              </a:rPr>
              <a:t>-</a:t>
            </a:r>
            <a:r>
              <a:rPr lang="tr-TR" sz="2000" dirty="0" err="1" smtClean="0">
                <a:latin typeface="Times New Roman" pitchFamily="18" charset="0"/>
                <a:cs typeface="Times New Roman" pitchFamily="18" charset="0"/>
              </a:rPr>
              <a:t>Jones</a:t>
            </a:r>
            <a:r>
              <a:rPr lang="tr-TR" sz="2000" dirty="0" smtClean="0">
                <a:latin typeface="Times New Roman" pitchFamily="18" charset="0"/>
                <a:cs typeface="Times New Roman" pitchFamily="18" charset="0"/>
              </a:rPr>
              <a:t>, T., </a:t>
            </a:r>
            <a:r>
              <a:rPr lang="tr-TR" sz="2000" dirty="0" err="1" smtClean="0">
                <a:latin typeface="Times New Roman" pitchFamily="18" charset="0"/>
                <a:cs typeface="Times New Roman" pitchFamily="18" charset="0"/>
              </a:rPr>
              <a:t>Dwyer</a:t>
            </a:r>
            <a:r>
              <a:rPr lang="tr-TR" sz="2000" dirty="0" smtClean="0">
                <a:latin typeface="Times New Roman" pitchFamily="18" charset="0"/>
                <a:cs typeface="Times New Roman" pitchFamily="18" charset="0"/>
              </a:rPr>
              <a:t>, T., ... &amp; Park, T. (2010). </a:t>
            </a:r>
            <a:r>
              <a:rPr lang="tr-TR" sz="2000" i="1" dirty="0" err="1" smtClean="0">
                <a:latin typeface="Times New Roman" pitchFamily="18" charset="0"/>
                <a:cs typeface="Times New Roman" pitchFamily="18" charset="0"/>
              </a:rPr>
              <a:t>Kozier</a:t>
            </a:r>
            <a:r>
              <a:rPr lang="tr-TR" sz="2000" i="1" dirty="0" smtClean="0">
                <a:latin typeface="Times New Roman" pitchFamily="18" charset="0"/>
                <a:cs typeface="Times New Roman" pitchFamily="18" charset="0"/>
              </a:rPr>
              <a:t> </a:t>
            </a:r>
            <a:r>
              <a:rPr lang="tr-TR" sz="2000" i="1" dirty="0" err="1" smtClean="0">
                <a:latin typeface="Times New Roman" pitchFamily="18" charset="0"/>
                <a:cs typeface="Times New Roman" pitchFamily="18" charset="0"/>
              </a:rPr>
              <a:t>and</a:t>
            </a:r>
            <a:r>
              <a:rPr lang="tr-TR" sz="2000" i="1" dirty="0" smtClean="0">
                <a:latin typeface="Times New Roman" pitchFamily="18" charset="0"/>
                <a:cs typeface="Times New Roman" pitchFamily="18" charset="0"/>
              </a:rPr>
              <a:t> </a:t>
            </a:r>
            <a:r>
              <a:rPr lang="tr-TR" sz="2000" i="1" dirty="0" err="1" smtClean="0">
                <a:latin typeface="Times New Roman" pitchFamily="18" charset="0"/>
                <a:cs typeface="Times New Roman" pitchFamily="18" charset="0"/>
              </a:rPr>
              <a:t>Erb's</a:t>
            </a:r>
            <a:r>
              <a:rPr lang="tr-TR" sz="2000" i="1" dirty="0" smtClean="0">
                <a:latin typeface="Times New Roman" pitchFamily="18" charset="0"/>
                <a:cs typeface="Times New Roman" pitchFamily="18" charset="0"/>
              </a:rPr>
              <a:t> </a:t>
            </a:r>
            <a:r>
              <a:rPr lang="tr-TR" sz="2000" i="1" dirty="0" err="1" smtClean="0">
                <a:latin typeface="Times New Roman" pitchFamily="18" charset="0"/>
                <a:cs typeface="Times New Roman" pitchFamily="18" charset="0"/>
              </a:rPr>
              <a:t>fundamentals</a:t>
            </a:r>
            <a:r>
              <a:rPr lang="tr-TR" sz="2000" i="1" dirty="0" smtClean="0">
                <a:latin typeface="Times New Roman" pitchFamily="18" charset="0"/>
                <a:cs typeface="Times New Roman" pitchFamily="18" charset="0"/>
              </a:rPr>
              <a:t> of </a:t>
            </a:r>
            <a:r>
              <a:rPr lang="tr-TR" sz="2000" i="1" dirty="0" err="1" smtClean="0">
                <a:latin typeface="Times New Roman" pitchFamily="18" charset="0"/>
                <a:cs typeface="Times New Roman" pitchFamily="18" charset="0"/>
              </a:rPr>
              <a:t>nursing</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Vol</a:t>
            </a:r>
            <a:r>
              <a:rPr lang="tr-TR" sz="2000" dirty="0" smtClean="0">
                <a:latin typeface="Times New Roman" pitchFamily="18" charset="0"/>
                <a:cs typeface="Times New Roman" pitchFamily="18" charset="0"/>
              </a:rPr>
              <a:t>. 1). </a:t>
            </a:r>
            <a:r>
              <a:rPr lang="tr-TR" sz="2000" dirty="0" err="1" smtClean="0">
                <a:latin typeface="Times New Roman" pitchFamily="18" charset="0"/>
                <a:cs typeface="Times New Roman" pitchFamily="18" charset="0"/>
              </a:rPr>
              <a:t>Pearson</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Australia</a:t>
            </a:r>
            <a:r>
              <a:rPr lang="tr-TR" sz="2000" dirty="0" smtClean="0">
                <a:latin typeface="Times New Roman" pitchFamily="18" charset="0"/>
                <a:cs typeface="Times New Roman" pitchFamily="18" charset="0"/>
              </a:rPr>
              <a:t>. </a:t>
            </a:r>
          </a:p>
          <a:p>
            <a:pPr marL="285750" indent="-285750" algn="just">
              <a:buFont typeface="Arial" panose="020B0604020202020204" pitchFamily="34" charset="0"/>
              <a:buChar char="•"/>
            </a:pPr>
            <a:r>
              <a:rPr lang="tr-TR" sz="2000" dirty="0" smtClean="0">
                <a:latin typeface="Times New Roman" pitchFamily="18" charset="0"/>
                <a:cs typeface="Times New Roman" pitchFamily="18" charset="0"/>
              </a:rPr>
              <a:t>Hemşirelik Yönetmeliği ( 08.03.2010). Resmi Gazete: 27515</a:t>
            </a:r>
          </a:p>
          <a:p>
            <a:pPr marL="285750" indent="-285750" algn="just">
              <a:buFont typeface="Arial" panose="020B0604020202020204" pitchFamily="34" charset="0"/>
              <a:buChar char="•"/>
            </a:pPr>
            <a:r>
              <a:rPr lang="en-US" sz="2000" dirty="0" smtClean="0">
                <a:latin typeface="Times New Roman" pitchFamily="18" charset="0"/>
                <a:cs typeface="Times New Roman" pitchFamily="18" charset="0"/>
              </a:rPr>
              <a:t>Lynn, P. (2018). </a:t>
            </a:r>
            <a:r>
              <a:rPr lang="en-US" sz="2000" i="1" dirty="0" smtClean="0">
                <a:latin typeface="Times New Roman" pitchFamily="18" charset="0"/>
                <a:cs typeface="Times New Roman" pitchFamily="18" charset="0"/>
              </a:rPr>
              <a:t>Taylor's clinical nursing skills: a nursing process approach</a:t>
            </a:r>
            <a:r>
              <a:rPr lang="en-US" sz="2000" dirty="0" smtClean="0">
                <a:latin typeface="Times New Roman" pitchFamily="18" charset="0"/>
                <a:cs typeface="Times New Roman" pitchFamily="18" charset="0"/>
              </a:rPr>
              <a:t>. Lippincott Williams &amp; Wilkins.</a:t>
            </a:r>
            <a:endParaRPr lang="tr-TR" sz="2000" dirty="0" smtClean="0">
              <a:latin typeface="Times New Roman" pitchFamily="18" charset="0"/>
              <a:cs typeface="Times New Roman" pitchFamily="18" charset="0"/>
            </a:endParaRPr>
          </a:p>
          <a:p>
            <a:pPr marL="285750" indent="-285750" algn="just">
              <a:buFont typeface="Arial" panose="020B0604020202020204" pitchFamily="34" charset="0"/>
              <a:buChar char="•"/>
            </a:pPr>
            <a:r>
              <a:rPr lang="tr-TR" sz="2000" dirty="0" err="1" smtClean="0">
                <a:latin typeface="Times New Roman" pitchFamily="18" charset="0"/>
                <a:cs typeface="Times New Roman" pitchFamily="18" charset="0"/>
              </a:rPr>
              <a:t>Wilkinson</a:t>
            </a:r>
            <a:r>
              <a:rPr lang="tr-TR" sz="2000" dirty="0" smtClean="0">
                <a:latin typeface="Times New Roman" pitchFamily="18" charset="0"/>
                <a:cs typeface="Times New Roman" pitchFamily="18" charset="0"/>
              </a:rPr>
              <a:t>, J.M., </a:t>
            </a:r>
            <a:r>
              <a:rPr lang="tr-TR" sz="2000" dirty="0" err="1" smtClean="0">
                <a:latin typeface="Times New Roman" pitchFamily="18" charset="0"/>
                <a:cs typeface="Times New Roman" pitchFamily="18" charset="0"/>
              </a:rPr>
              <a:t>Treas</a:t>
            </a:r>
            <a:r>
              <a:rPr lang="tr-TR" sz="2000" dirty="0" smtClean="0">
                <a:latin typeface="Times New Roman" pitchFamily="18" charset="0"/>
                <a:cs typeface="Times New Roman" pitchFamily="18" charset="0"/>
              </a:rPr>
              <a:t>, L.S., </a:t>
            </a:r>
            <a:r>
              <a:rPr lang="tr-TR" sz="2000" dirty="0" err="1" smtClean="0">
                <a:latin typeface="Times New Roman" pitchFamily="18" charset="0"/>
                <a:cs typeface="Times New Roman" pitchFamily="18" charset="0"/>
              </a:rPr>
              <a:t>Barnett</a:t>
            </a:r>
            <a:r>
              <a:rPr lang="tr-TR" sz="2000" dirty="0" smtClean="0">
                <a:latin typeface="Times New Roman" pitchFamily="18" charset="0"/>
                <a:cs typeface="Times New Roman" pitchFamily="18" charset="0"/>
              </a:rPr>
              <a:t> , K.L. </a:t>
            </a:r>
            <a:r>
              <a:rPr lang="tr-TR" sz="2000" dirty="0" err="1" smtClean="0">
                <a:latin typeface="Times New Roman" pitchFamily="18" charset="0"/>
                <a:cs typeface="Times New Roman" pitchFamily="18" charset="0"/>
              </a:rPr>
              <a:t>and</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Smith</a:t>
            </a:r>
            <a:r>
              <a:rPr lang="tr-TR" sz="2000" dirty="0" smtClean="0">
                <a:latin typeface="Times New Roman" pitchFamily="18" charset="0"/>
                <a:cs typeface="Times New Roman" pitchFamily="18" charset="0"/>
              </a:rPr>
              <a:t>, M.H. (2016). </a:t>
            </a:r>
            <a:r>
              <a:rPr lang="tr-TR" sz="2000" i="1" dirty="0" err="1" smtClean="0">
                <a:latin typeface="Times New Roman" pitchFamily="18" charset="0"/>
                <a:cs typeface="Times New Roman" pitchFamily="18" charset="0"/>
              </a:rPr>
              <a:t>Prosedure</a:t>
            </a:r>
            <a:r>
              <a:rPr lang="tr-TR" sz="2000" i="1" dirty="0" smtClean="0">
                <a:latin typeface="Times New Roman" pitchFamily="18" charset="0"/>
                <a:cs typeface="Times New Roman" pitchFamily="18" charset="0"/>
              </a:rPr>
              <a:t> </a:t>
            </a:r>
            <a:r>
              <a:rPr lang="tr-TR" sz="2000" i="1" dirty="0" err="1" smtClean="0">
                <a:latin typeface="Times New Roman" pitchFamily="18" charset="0"/>
                <a:cs typeface="Times New Roman" pitchFamily="18" charset="0"/>
              </a:rPr>
              <a:t>Checklists</a:t>
            </a:r>
            <a:r>
              <a:rPr lang="tr-TR" sz="2000" i="1" dirty="0" smtClean="0">
                <a:latin typeface="Times New Roman" pitchFamily="18" charset="0"/>
                <a:cs typeface="Times New Roman" pitchFamily="18" charset="0"/>
              </a:rPr>
              <a:t> </a:t>
            </a:r>
            <a:r>
              <a:rPr lang="tr-TR" sz="2000" i="1" dirty="0" err="1" smtClean="0">
                <a:latin typeface="Times New Roman" pitchFamily="18" charset="0"/>
                <a:cs typeface="Times New Roman" pitchFamily="18" charset="0"/>
              </a:rPr>
              <a:t>for</a:t>
            </a:r>
            <a:r>
              <a:rPr lang="tr-TR" sz="2000" i="1" dirty="0" smtClean="0">
                <a:latin typeface="Times New Roman" pitchFamily="18" charset="0"/>
                <a:cs typeface="Times New Roman" pitchFamily="18" charset="0"/>
              </a:rPr>
              <a:t> </a:t>
            </a:r>
            <a:r>
              <a:rPr lang="tr-TR" sz="2000" i="1" dirty="0" err="1" smtClean="0">
                <a:latin typeface="Times New Roman" pitchFamily="18" charset="0"/>
                <a:cs typeface="Times New Roman" pitchFamily="18" charset="0"/>
              </a:rPr>
              <a:t>Fundamental</a:t>
            </a:r>
            <a:r>
              <a:rPr lang="tr-TR" sz="2000" i="1" dirty="0" smtClean="0">
                <a:latin typeface="Times New Roman" pitchFamily="18" charset="0"/>
                <a:cs typeface="Times New Roman" pitchFamily="18" charset="0"/>
              </a:rPr>
              <a:t> of </a:t>
            </a:r>
            <a:r>
              <a:rPr lang="tr-TR" sz="2000" i="1" dirty="0" err="1" smtClean="0">
                <a:latin typeface="Times New Roman" pitchFamily="18" charset="0"/>
                <a:cs typeface="Times New Roman" pitchFamily="18" charset="0"/>
              </a:rPr>
              <a:t>Nursing</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Philederpia</a:t>
            </a:r>
            <a:r>
              <a:rPr lang="tr-TR" sz="2000" dirty="0" smtClean="0">
                <a:latin typeface="Times New Roman" pitchFamily="18" charset="0"/>
                <a:cs typeface="Times New Roman" pitchFamily="18" charset="0"/>
              </a:rPr>
              <a:t> : </a:t>
            </a:r>
            <a:r>
              <a:rPr lang="tr-TR" sz="2000" dirty="0" err="1" smtClean="0">
                <a:latin typeface="Times New Roman" pitchFamily="18" charset="0"/>
                <a:cs typeface="Times New Roman" pitchFamily="18" charset="0"/>
              </a:rPr>
              <a:t>Davis</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Company</a:t>
            </a:r>
            <a:r>
              <a:rPr lang="tr-TR" sz="2000" dirty="0" smtClean="0">
                <a:latin typeface="Times New Roman" pitchFamily="18" charset="0"/>
                <a:cs typeface="Times New Roman" pitchFamily="18" charset="0"/>
              </a:rPr>
              <a:t> .</a:t>
            </a:r>
          </a:p>
          <a:p>
            <a:pPr algn="just"/>
            <a:endParaRPr lang="tr-TR" dirty="0">
              <a:latin typeface="Times New Roman" pitchFamily="18" charset="0"/>
              <a:cs typeface="Times New Roman" pitchFamily="18" charset="0"/>
            </a:endParaRPr>
          </a:p>
        </p:txBody>
      </p:sp>
    </p:spTree>
    <p:extLst>
      <p:ext uri="{BB962C8B-B14F-4D97-AF65-F5344CB8AC3E}">
        <p14:creationId xmlns="" xmlns:p14="http://schemas.microsoft.com/office/powerpoint/2010/main" val="419577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1154</TotalTime>
  <Words>7548</Words>
  <Application>Microsoft Office PowerPoint</Application>
  <PresentationFormat>Ekran Gösterisi (4:3)</PresentationFormat>
  <Paragraphs>837</Paragraphs>
  <Slides>91</Slides>
  <Notes>0</Notes>
  <HiddenSlides>0</HiddenSlides>
  <MMClips>0</MMClips>
  <ScaleCrop>false</ScaleCrop>
  <HeadingPairs>
    <vt:vector size="4" baseType="variant">
      <vt:variant>
        <vt:lpstr>Tema</vt:lpstr>
      </vt:variant>
      <vt:variant>
        <vt:i4>2</vt:i4>
      </vt:variant>
      <vt:variant>
        <vt:lpstr>Slayt Başlıkları</vt:lpstr>
      </vt:variant>
      <vt:variant>
        <vt:i4>91</vt:i4>
      </vt:variant>
    </vt:vector>
  </HeadingPairs>
  <TitlesOfParts>
    <vt:vector size="93" baseType="lpstr">
      <vt:lpstr>Office Theme</vt:lpstr>
      <vt:lpstr>Custom Design</vt:lpstr>
      <vt:lpstr>Slayt 1</vt:lpstr>
      <vt:lpstr>İlaç</vt:lpstr>
      <vt:lpstr>İlaç?</vt:lpstr>
      <vt:lpstr>Temel Kavramlar</vt:lpstr>
      <vt:lpstr>Temel Kavramlar</vt:lpstr>
      <vt:lpstr>Temel Kavramlar</vt:lpstr>
      <vt:lpstr>Temel Kavramlar</vt:lpstr>
      <vt:lpstr>İlaçların Adlandırılması</vt:lpstr>
      <vt:lpstr>İlaçların Adlandırılması</vt:lpstr>
      <vt:lpstr>İlaç Etkinliği İlkeleri</vt:lpstr>
      <vt:lpstr>İlaç Etkinliği İlkeleri</vt:lpstr>
      <vt:lpstr>İlaç Etkinliği İlkeleri</vt:lpstr>
      <vt:lpstr>İlaç Emilimini Etkileyen Faktörler</vt:lpstr>
      <vt:lpstr>İlaç Emilimini Etkileyen Faktörler</vt:lpstr>
      <vt:lpstr>İlaç Etkinliği İlkeleri</vt:lpstr>
      <vt:lpstr>İlaç Etkinliği İlkeleri</vt:lpstr>
      <vt:lpstr>İlaç Etkinliği İlkeleri</vt:lpstr>
      <vt:lpstr>İlaçların Etkilerini Değiştiren Faktörler</vt:lpstr>
      <vt:lpstr>İlaç Formları</vt:lpstr>
      <vt:lpstr>İlaç Formları</vt:lpstr>
      <vt:lpstr>İlaç Formları</vt:lpstr>
      <vt:lpstr>İlaç Formları</vt:lpstr>
      <vt:lpstr>İlaç Formları</vt:lpstr>
      <vt:lpstr>İlaç Formları</vt:lpstr>
      <vt:lpstr>İlaç Formları</vt:lpstr>
      <vt:lpstr>İlaç Formları</vt:lpstr>
      <vt:lpstr>İlaç İstemi</vt:lpstr>
      <vt:lpstr>İlaç İstemi</vt:lpstr>
      <vt:lpstr>İlaç İstemi</vt:lpstr>
      <vt:lpstr>İlaç İstemi</vt:lpstr>
      <vt:lpstr>İlaç İstemi</vt:lpstr>
      <vt:lpstr>İlaç İstemi</vt:lpstr>
      <vt:lpstr>İlaç İstemi</vt:lpstr>
      <vt:lpstr>İlaç İstemi</vt:lpstr>
      <vt:lpstr>İlaç İstemi</vt:lpstr>
      <vt:lpstr>İlaç Uygulamalarında 10 Doğru</vt:lpstr>
      <vt:lpstr>Doz Hesaplamaları-örnek</vt:lpstr>
      <vt:lpstr>Slayt 38</vt:lpstr>
      <vt:lpstr>Hemşirelik Yönetmeliği  (Madde 6) Hemşirenin Görev, Yetki ve Sorumlulukları</vt:lpstr>
      <vt:lpstr>Hemşirelik Yönetmeliği (Madde 6) Hemşirenin Görev, Yetki ve Sorumlulukları</vt:lpstr>
      <vt:lpstr>Genel Olarak İlaçlar Hazırlanırken</vt:lpstr>
      <vt:lpstr>İlaç Uygulama Yolları</vt:lpstr>
      <vt:lpstr> Oral İlaç Uygulama</vt:lpstr>
      <vt:lpstr>Slayt 44</vt:lpstr>
      <vt:lpstr>  Oral İlaç Uygulama</vt:lpstr>
      <vt:lpstr>  Oral İlaç Uygulama</vt:lpstr>
      <vt:lpstr>  Oral İlaç Uygulama Basamakları</vt:lpstr>
      <vt:lpstr>  Oral İlaç Uygulama Basamakları</vt:lpstr>
      <vt:lpstr>  Oral İlaç Uygulama Basamakları</vt:lpstr>
      <vt:lpstr>  Oral İlaç Uygulama Basamakları</vt:lpstr>
      <vt:lpstr>  Oral İlaç Uygulama Basamakları</vt:lpstr>
      <vt:lpstr>Sublingual ve Bukkal İlaç Uygulama</vt:lpstr>
      <vt:lpstr>Sublingual ve Bukkal İlaç Uygulama</vt:lpstr>
      <vt:lpstr>Sublingual ve Bukkal İlaç Uygulama</vt:lpstr>
      <vt:lpstr>Topikal (Bölgesel) İlaçlar</vt:lpstr>
      <vt:lpstr>Transdermal İlaçlar</vt:lpstr>
      <vt:lpstr>  Transdermal İlaç Uygulama Basamakları</vt:lpstr>
      <vt:lpstr>Transdermal İlaç Uygulama Basamakları</vt:lpstr>
      <vt:lpstr>Transdermal İlaç Uygulama Basamakları</vt:lpstr>
      <vt:lpstr>Transdermal İlaç Uygulama Basamakları</vt:lpstr>
      <vt:lpstr>Slayt 61</vt:lpstr>
      <vt:lpstr>  Göze İlaç Uygulama</vt:lpstr>
      <vt:lpstr> Göze İlaç Uygulama Basamakları</vt:lpstr>
      <vt:lpstr> Göze İlaç Uygulama Basamakları</vt:lpstr>
      <vt:lpstr> Göze İlaç Uygulama Basamakları</vt:lpstr>
      <vt:lpstr> Göze İlaç Uygulama Basamakları</vt:lpstr>
      <vt:lpstr> Göze İlaç Uygulama Basamakları</vt:lpstr>
      <vt:lpstr> Göze İlaç Uygulama Basamakları</vt:lpstr>
      <vt:lpstr>  Kulağa İlaç Uygulama</vt:lpstr>
      <vt:lpstr>  Kulağa İlaç Uygulama Basamakları</vt:lpstr>
      <vt:lpstr>  Kulağa İlaç Uygulama Basamakları</vt:lpstr>
      <vt:lpstr>  Kulağa İlaç Uygulama Basamakları</vt:lpstr>
      <vt:lpstr>  Kulağa İlaç Uygulama Basamakları</vt:lpstr>
      <vt:lpstr>  Vaginal İlaç Uygulama</vt:lpstr>
      <vt:lpstr>  Vaginal İlaç Uygulama Basamakları</vt:lpstr>
      <vt:lpstr>  Vaginal İlaç Uygulama Basamakları</vt:lpstr>
      <vt:lpstr>  Vaginal İlaç Uygulama Basamakları</vt:lpstr>
      <vt:lpstr>  Vaginal İlaç Uygulama Basamakları</vt:lpstr>
      <vt:lpstr>  Rektal İlaç Uygulama</vt:lpstr>
      <vt:lpstr>  Rektal İlaç Uygulama Basamakları</vt:lpstr>
      <vt:lpstr>  Rektal İlaç Uygulama Basamakları</vt:lpstr>
      <vt:lpstr>  Rektal İlaç Uygulama Basamakları</vt:lpstr>
      <vt:lpstr>  Rektal İlaç Uygulama Basamakları</vt:lpstr>
      <vt:lpstr>İnhalasyon Yolu İle İlaç Uygulama</vt:lpstr>
      <vt:lpstr>İnhalasyon Yolu İle İlaç Uygulama</vt:lpstr>
      <vt:lpstr>İnhalasyon Yolu İle İlaç Uygulama</vt:lpstr>
      <vt:lpstr>İnhalasyon Yolu İle İlaç Uygulama</vt:lpstr>
      <vt:lpstr>İnhalasyon Yolu İle İlaç Uygulama</vt:lpstr>
      <vt:lpstr>Slayt 89</vt:lpstr>
      <vt:lpstr>Slayt 90</vt:lpstr>
      <vt:lpstr>Kaynaklar </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Allppt.com</dc:creator>
  <cp:lastModifiedBy>Kemal Toprak KILIÇ</cp:lastModifiedBy>
  <cp:revision>68</cp:revision>
  <dcterms:created xsi:type="dcterms:W3CDTF">2014-04-01T16:35:38Z</dcterms:created>
  <dcterms:modified xsi:type="dcterms:W3CDTF">2020-03-18T13:33:28Z</dcterms:modified>
</cp:coreProperties>
</file>