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363" r:id="rId3"/>
    <p:sldId id="364" r:id="rId4"/>
    <p:sldId id="365" r:id="rId5"/>
    <p:sldId id="366" r:id="rId6"/>
    <p:sldId id="367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0FBD76-7101-2AEC-D577-C43F615DD3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3A48B12-91F0-0FF3-236E-7C26FC27B5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873BB83-9851-E954-1FA3-8A95CFAB6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AABC6-05FD-4093-AC22-9C83903D7ACF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8E18203-65A6-DC95-D5AF-90B954810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CCDD93A-0E3D-CA70-7C2A-D9B5C8744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B2F46-ECCC-45DD-AB5D-4E3B40C4E6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6208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9A93AFD-A518-6A82-49D4-B0A1E8536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FE267AC-5C28-B8CF-94E3-B92AF580D4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240241B-93AC-04F7-87A2-CD9BEF58D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AABC6-05FD-4093-AC22-9C83903D7ACF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328C6B8-4ECA-5F6A-D36A-B81992822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B5F3E20-9426-2918-7AD0-C023B83D0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B2F46-ECCC-45DD-AB5D-4E3B40C4E6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0909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7765FC60-FB32-8BBD-9FDD-DB3E1A7036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5B6889C-F43B-901F-7C5B-B6971F86ED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3D0D961-1E2F-99A7-D9FA-C493D489E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AABC6-05FD-4093-AC22-9C83903D7ACF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81EE5CE-E52D-3D74-4936-642C4AD0C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29EB9C3-EFDE-3BC7-B9F1-678E224D2A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B2F46-ECCC-45DD-AB5D-4E3B40C4E6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39015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948287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4638733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1985715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1989515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328885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191368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954099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659550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D240CE-6290-6B6C-E60C-CB4A6A728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FBD1969-B6EE-62C0-3927-D0CD4AE8F0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EB7AD72-8EE7-7A33-F6C1-7635B6CFF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AABC6-05FD-4093-AC22-9C83903D7ACF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1D9C45C-84A8-73E7-25A5-AE3B6A3E5A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0D7B97-B522-F7B1-2690-4FA3ACA88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B2F46-ECCC-45DD-AB5D-4E3B40C4E6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16942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207533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313034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69320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 + 2 column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4806533" y="1323000"/>
            <a:ext cx="3288800" cy="524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2"/>
          </p:nvPr>
        </p:nvSpPr>
        <p:spPr>
          <a:xfrm>
            <a:off x="8293467" y="1323000"/>
            <a:ext cx="3288800" cy="5244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57189">
              <a:spcBef>
                <a:spcPts val="800"/>
              </a:spcBef>
              <a:spcAft>
                <a:spcPts val="0"/>
              </a:spcAft>
              <a:buSzPts val="1800"/>
              <a:buChar char="▫"/>
              <a:defRPr sz="2400"/>
            </a:lvl1pPr>
            <a:lvl2pPr marL="1219170" lvl="1" indent="-457189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2400"/>
            </a:lvl2pPr>
            <a:lvl3pPr marL="1828754" lvl="2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3pPr>
            <a:lvl4pPr marL="2438339" lvl="3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4pPr>
            <a:lvl5pPr marL="3047924" lvl="4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5pPr>
            <a:lvl6pPr marL="3657509" lvl="5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6pPr>
            <a:lvl7pPr marL="4267093" lvl="6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400"/>
            </a:lvl7pPr>
            <a:lvl8pPr marL="4876678" lvl="7" indent="-457189">
              <a:spcBef>
                <a:spcPts val="0"/>
              </a:spcBef>
              <a:spcAft>
                <a:spcPts val="0"/>
              </a:spcAft>
              <a:buSzPts val="1800"/>
              <a:buChar char="○"/>
              <a:defRPr sz="2400"/>
            </a:lvl8pPr>
            <a:lvl9pPr marL="5486263" lvl="8" indent="-457189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734294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1785367" y="1131767"/>
            <a:ext cx="77848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897209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ctrTitle"/>
          </p:nvPr>
        </p:nvSpPr>
        <p:spPr>
          <a:xfrm>
            <a:off x="1801467" y="1029200"/>
            <a:ext cx="7776800" cy="15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ubTitle" idx="1"/>
          </p:nvPr>
        </p:nvSpPr>
        <p:spPr>
          <a:xfrm>
            <a:off x="1801467" y="3314401"/>
            <a:ext cx="7776800" cy="104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 sz="2400">
                <a:solidFill>
                  <a:srgbClr val="FFFFFF"/>
                </a:solidFill>
                <a:highlight>
                  <a:srgbClr val="000000"/>
                </a:highlight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622597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body" idx="1"/>
          </p:nvPr>
        </p:nvSpPr>
        <p:spPr>
          <a:xfrm>
            <a:off x="2547233" y="1402600"/>
            <a:ext cx="7095200" cy="1093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592652" rtl="0">
              <a:spcBef>
                <a:spcPts val="800"/>
              </a:spcBef>
              <a:spcAft>
                <a:spcPts val="0"/>
              </a:spcAft>
              <a:buSzPts val="3400"/>
              <a:buFont typeface="Abril Fatface"/>
              <a:buChar char="▫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1pPr>
            <a:lvl2pPr marL="1219170" lvl="1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◦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2pPr>
            <a:lvl3pPr marL="1828754" lvl="2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3pPr>
            <a:lvl4pPr marL="2438339" lvl="3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●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4pPr>
            <a:lvl5pPr marL="3047924" lvl="4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○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5pPr>
            <a:lvl6pPr marL="3657509" lvl="5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6pPr>
            <a:lvl7pPr marL="4267093" lvl="6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●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7pPr>
            <a:lvl8pPr marL="4876678" lvl="7" indent="-592652" rtl="0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○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8pPr>
            <a:lvl9pPr marL="5486263" lvl="8" indent="-592652">
              <a:spcBef>
                <a:spcPts val="0"/>
              </a:spcBef>
              <a:spcAft>
                <a:spcPts val="0"/>
              </a:spcAft>
              <a:buSzPts val="3400"/>
              <a:buFont typeface="Abril Fatface"/>
              <a:buChar char="■"/>
              <a:defRPr sz="4533"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913694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 + 1 column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body" idx="1"/>
          </p:nvPr>
        </p:nvSpPr>
        <p:spPr>
          <a:xfrm>
            <a:off x="5483800" y="799933"/>
            <a:ext cx="5354800" cy="4767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91054">
              <a:spcBef>
                <a:spcPts val="800"/>
              </a:spcBef>
              <a:spcAft>
                <a:spcPts val="0"/>
              </a:spcAft>
              <a:buSzPts val="2200"/>
              <a:buChar char="▫"/>
              <a:defRPr/>
            </a:lvl1pPr>
            <a:lvl2pPr marL="1219170" lvl="1" indent="-491054">
              <a:spcBef>
                <a:spcPts val="0"/>
              </a:spcBef>
              <a:spcAft>
                <a:spcPts val="0"/>
              </a:spcAft>
              <a:buSzPts val="2200"/>
              <a:buChar char="◦"/>
              <a:defRPr/>
            </a:lvl2pPr>
            <a:lvl3pPr marL="1828754" lvl="2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3pPr>
            <a:lvl4pPr marL="2438339" lvl="3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4pPr>
            <a:lvl5pPr marL="3047924" lvl="4" indent="-491054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5pPr>
            <a:lvl6pPr marL="3657509" lvl="5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6pPr>
            <a:lvl7pPr marL="4267093" lvl="6" indent="-491054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7pPr>
            <a:lvl8pPr marL="4876678" lvl="7" indent="-491054">
              <a:spcBef>
                <a:spcPts val="0"/>
              </a:spcBef>
              <a:spcAft>
                <a:spcPts val="0"/>
              </a:spcAft>
              <a:buSzPts val="2200"/>
              <a:buChar char="○"/>
              <a:defRPr/>
            </a:lvl8pPr>
            <a:lvl9pPr marL="5486263" lvl="8" indent="-491054">
              <a:spcBef>
                <a:spcPts val="0"/>
              </a:spcBef>
              <a:spcAft>
                <a:spcPts val="0"/>
              </a:spcAft>
              <a:buSzPts val="22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152635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 + 3 column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title"/>
          </p:nvPr>
        </p:nvSpPr>
        <p:spPr>
          <a:xfrm>
            <a:off x="1468667" y="1397533"/>
            <a:ext cx="2448400" cy="2542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1"/>
          </p:nvPr>
        </p:nvSpPr>
        <p:spPr>
          <a:xfrm>
            <a:off x="4697533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2"/>
          </p:nvPr>
        </p:nvSpPr>
        <p:spPr>
          <a:xfrm>
            <a:off x="7088584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3"/>
          </p:nvPr>
        </p:nvSpPr>
        <p:spPr>
          <a:xfrm>
            <a:off x="9479633" y="1345800"/>
            <a:ext cx="2274000" cy="47592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609585" lvl="0" indent="-423323" rtl="0">
              <a:spcBef>
                <a:spcPts val="800"/>
              </a:spcBef>
              <a:spcAft>
                <a:spcPts val="0"/>
              </a:spcAft>
              <a:buSzPts val="1400"/>
              <a:buChar char="▫"/>
              <a:defRPr sz="1867"/>
            </a:lvl1pPr>
            <a:lvl2pPr marL="1219170" lvl="1" indent="-423323" rtl="0">
              <a:spcBef>
                <a:spcPts val="0"/>
              </a:spcBef>
              <a:spcAft>
                <a:spcPts val="0"/>
              </a:spcAft>
              <a:buSzPts val="1400"/>
              <a:buChar char="◦"/>
              <a:defRPr sz="1867"/>
            </a:lvl2pPr>
            <a:lvl3pPr marL="1828754" lvl="2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3pPr>
            <a:lvl4pPr marL="2438339" lvl="3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4pPr>
            <a:lvl5pPr marL="3047924" lvl="4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5pPr>
            <a:lvl6pPr marL="3657509" lvl="5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6pPr>
            <a:lvl7pPr marL="4267093" lvl="6" indent="-42332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7pPr>
            <a:lvl8pPr marL="4876678" lvl="7" indent="-423323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867"/>
            </a:lvl8pPr>
            <a:lvl9pPr marL="5486263" lvl="8" indent="-423323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867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27106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3A9D8A9-64C2-89CA-84B0-ADF2F0A60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665A678-FD22-BF3E-F128-88D0A2FFF6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570F73E-0319-E6D8-E2EC-050A74066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AABC6-05FD-4093-AC22-9C83903D7ACF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592FB3F-7868-5C44-F640-498A5AEC3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C686E50-3ACC-6197-27B5-D6BBF5DD1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B2F46-ECCC-45DD-AB5D-4E3B40C4E6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6308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75CBDBE-E8E9-1174-445C-6A810A94E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F52AE0-C6A0-8E67-A6E5-7C8BD67BED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95B0E45-BD27-CC4F-C6C4-CDCD110CDB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046290A9-594D-6B65-AA16-A420EE6CD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AABC6-05FD-4093-AC22-9C83903D7ACF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4252199-1EFF-F3B3-ABB2-FAE81177F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914F217-A6A5-906A-E538-280D71EB5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B2F46-ECCC-45DD-AB5D-4E3B40C4E6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4593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CB54AFB-B0AB-4D03-BA52-A5470E801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48F70EA-0E52-F9EC-64A8-08CFD66FA0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3DBC1EF-E324-12FF-24E6-57BD128D1C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B1AD4B8-2CF9-AEA3-6DB5-AC22F24F5D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F7878C8-DBB7-501E-9CCD-AE1B043CF5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5D60C525-A71C-A631-A1AA-244785F67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AABC6-05FD-4093-AC22-9C83903D7ACF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E44DEB1E-530F-0DF2-CE10-3DC04B864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5398477D-9EA3-F9CC-CFA8-895978C14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B2F46-ECCC-45DD-AB5D-4E3B40C4E6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9683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0035D87-7928-C137-8A28-20AE0A8C6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066D7CA-396F-DB7E-E0BF-6CA297799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AABC6-05FD-4093-AC22-9C83903D7ACF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13AB38C4-47DF-FE5C-1FC8-A8AF5F3AB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368060AB-3CF1-2AD2-12D9-4C5227737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B2F46-ECCC-45DD-AB5D-4E3B40C4E6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29774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EB8BFF08-E3C8-809A-E061-2172FDE9A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AABC6-05FD-4093-AC22-9C83903D7ACF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6A9259E-4C16-B5F3-C3E0-F8C0C9361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93AC7B9-A6E4-6092-632D-8236A5AC1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B2F46-ECCC-45DD-AB5D-4E3B40C4E6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4864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45014A1-D290-71C8-4504-122852C23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93E6F1C-1BCB-5405-DFA7-2885B4D7C9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FDE5E9F-B0B2-6D22-29AE-FB80B91499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88C063E-30A4-C370-CB02-BCF916771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AABC6-05FD-4093-AC22-9C83903D7ACF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B8920B1-1B53-16C0-D4CD-2B34BF3BE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9B80BC1-5DED-CA02-DBC0-6AC2235E3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B2F46-ECCC-45DD-AB5D-4E3B40C4E6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5030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089FABE-6553-7337-5AF4-60B4E1D552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F7616C5-229C-8D23-D07B-2E5C994D07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CAEB96E-72BF-81D8-4772-7A161B5A6D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EE31ABA-EF69-7E0C-1544-4EC51FD63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AABC6-05FD-4093-AC22-9C83903D7ACF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91C2D2E-54FE-F8D2-2B78-8BC0B0B25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F3F0D29-B2AF-50B1-B398-852769FA3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B2F46-ECCC-45DD-AB5D-4E3B40C4E6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418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23B0DD5D-E52C-2176-6C8E-11A75ED68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0576AD-C475-6F04-7A5E-5679FF25BC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CA1449-3ABA-92DD-39B4-C92FBAAA84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AABC6-05FD-4093-AC22-9C83903D7ACF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0B151B0-A9BA-55BC-2968-CE5233E50C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7409372-9946-CBF2-7003-4C1609DFD9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B2F46-ECCC-45DD-AB5D-4E3B40C4E6A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3294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043787-D3DC-45D5-B56C-69A6C1B79726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6254B-239C-4179-BDCB-5F38BC1EE8F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190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4044F06-F3D9-4BF5-89A0-B1B6635F1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SOCIALISATION PROBLEMS IN CATS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D475926-C7C0-44C0-AC83-9A617477DD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14565" cy="4667251"/>
          </a:xfrm>
        </p:spPr>
        <p:txBody>
          <a:bodyPr>
            <a:normAutofit/>
          </a:bodyPr>
          <a:lstStyle/>
          <a:p>
            <a:r>
              <a:rPr lang="en-US" dirty="0" err="1"/>
              <a:t>Socialisation</a:t>
            </a:r>
            <a:r>
              <a:rPr lang="en-US" dirty="0"/>
              <a:t> in cats is between 2-7 weeks.</a:t>
            </a:r>
            <a:endParaRPr lang="tr-TR" dirty="0"/>
          </a:p>
          <a:p>
            <a:pPr lvl="1"/>
            <a:r>
              <a:rPr lang="en-US" dirty="0"/>
              <a:t>Physical and social contact in the first years of life, </a:t>
            </a:r>
            <a:endParaRPr lang="tr-TR" dirty="0"/>
          </a:p>
          <a:p>
            <a:pPr lvl="1"/>
            <a:r>
              <a:rPr lang="en-US" dirty="0"/>
              <a:t>genetics, </a:t>
            </a:r>
            <a:endParaRPr lang="tr-TR" dirty="0"/>
          </a:p>
          <a:p>
            <a:pPr lvl="1"/>
            <a:r>
              <a:rPr lang="en-US" dirty="0"/>
              <a:t>Factors such as the presence of the mother cat during this period are important in </a:t>
            </a:r>
            <a:r>
              <a:rPr lang="en-US" dirty="0" err="1"/>
              <a:t>socialisation</a:t>
            </a:r>
            <a:r>
              <a:rPr lang="en-US" dirty="0"/>
              <a:t> with humans.</a:t>
            </a:r>
            <a:r>
              <a:rPr lang="tr-TR" dirty="0"/>
              <a:t>Bazı kedilerin sosyal ilişki ihtiyacı çok azdır. </a:t>
            </a:r>
          </a:p>
          <a:p>
            <a:r>
              <a:rPr lang="en-US" dirty="0"/>
              <a:t>Therefore, appropriate and adequate </a:t>
            </a:r>
            <a:r>
              <a:rPr lang="en-US" dirty="0" err="1"/>
              <a:t>socialisation</a:t>
            </a:r>
            <a:r>
              <a:rPr lang="en-US" dirty="0"/>
              <a:t> with people is important during this period.</a:t>
            </a:r>
            <a:endParaRPr lang="tr-TR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75648598-FD05-42DF-8BC3-15DE528DF1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5664" y="2076043"/>
            <a:ext cx="4058873" cy="2705915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550FB6AD-2F63-480D-A1BB-2CD3FBD3CC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55969" y="6027679"/>
            <a:ext cx="774259" cy="75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887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4044F06-F3D9-4BF5-89A0-B1B6635F1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TRICKS IN DEALING WITH CATS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D475926-C7C0-44C0-AC83-9A617477DD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614565" cy="4667251"/>
          </a:xfrm>
        </p:spPr>
        <p:txBody>
          <a:bodyPr>
            <a:normAutofit/>
          </a:bodyPr>
          <a:lstStyle/>
          <a:p>
            <a:r>
              <a:rPr lang="en-US" dirty="0"/>
              <a:t>Humans: Cats prefer very frequent and less intense relationships, while humans like less frequent but more intense relationships. </a:t>
            </a:r>
            <a:endParaRPr lang="tr-TR" dirty="0"/>
          </a:p>
          <a:p>
            <a:r>
              <a:rPr lang="en-US" sz="2133" dirty="0"/>
              <a:t>Humans like physical contact when communicating with cats. </a:t>
            </a:r>
            <a:endParaRPr lang="tr-TR" sz="2133" dirty="0"/>
          </a:p>
          <a:p>
            <a:r>
              <a:rPr lang="en-US" sz="2133" dirty="0"/>
              <a:t>Cats prefer to move away after greeting.</a:t>
            </a:r>
            <a:endParaRPr lang="tr-TR" sz="2133" dirty="0"/>
          </a:p>
          <a:p>
            <a:r>
              <a:rPr lang="en-US" sz="2133" dirty="0"/>
              <a:t>Cuddling is a difficult </a:t>
            </a:r>
            <a:r>
              <a:rPr lang="en-US" sz="2133" dirty="0" err="1"/>
              <a:t>behaviour</a:t>
            </a:r>
            <a:r>
              <a:rPr lang="en-US" sz="2133" dirty="0"/>
              <a:t> for cats to accept as it prevents them from using their most preferred strategy (avoidance).</a:t>
            </a:r>
            <a:endParaRPr lang="tr-TR" sz="2133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18BF4469-700F-4E8C-B94D-B6B50C28E7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4306" y="2128399"/>
            <a:ext cx="3901805" cy="2601203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76E40739-93AE-4187-A44B-7507CA22DE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46241" y="6008224"/>
            <a:ext cx="774259" cy="755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723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442D5C-8C67-4F0E-9EC1-0350C15F1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160" y="809109"/>
            <a:ext cx="9122584" cy="1325563"/>
          </a:xfrm>
        </p:spPr>
        <p:txBody>
          <a:bodyPr>
            <a:normAutofit/>
          </a:bodyPr>
          <a:lstStyle/>
          <a:p>
            <a:r>
              <a:rPr lang="tr-TR" b="1" dirty="0" err="1"/>
              <a:t>Social</a:t>
            </a:r>
            <a:r>
              <a:rPr lang="tr-TR" b="1" dirty="0"/>
              <a:t> </a:t>
            </a:r>
            <a:r>
              <a:rPr lang="tr-TR" b="1" dirty="0" err="1"/>
              <a:t>behaviour</a:t>
            </a:r>
            <a:r>
              <a:rPr lang="tr-TR" b="1" dirty="0"/>
              <a:t> of </a:t>
            </a:r>
            <a:r>
              <a:rPr lang="tr-TR" b="1" dirty="0" err="1"/>
              <a:t>cats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D5A28D-2728-4C78-8568-3274F244E7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9481" y="1909602"/>
            <a:ext cx="6140324" cy="2813729"/>
          </a:xfrm>
        </p:spPr>
        <p:txBody>
          <a:bodyPr>
            <a:noAutofit/>
          </a:bodyPr>
          <a:lstStyle/>
          <a:p>
            <a:r>
              <a:rPr lang="en-US" sz="2133" dirty="0" err="1"/>
              <a:t>Socialisation</a:t>
            </a:r>
            <a:r>
              <a:rPr lang="en-US" sz="2133" dirty="0"/>
              <a:t> is important for cats to adapt to a multi-cat environment - but BEWARE of cat ethology!</a:t>
            </a:r>
            <a:endParaRPr lang="tr-TR" sz="2133" dirty="0"/>
          </a:p>
          <a:p>
            <a:r>
              <a:rPr lang="en-US" sz="2133" dirty="0"/>
              <a:t>Cats are social creatures, they can establish and maintain social relationships, but they do not need social relationships to survive.</a:t>
            </a:r>
            <a:endParaRPr lang="tr-TR" sz="2133" dirty="0"/>
          </a:p>
          <a:p>
            <a:r>
              <a:rPr lang="en-US" sz="2133" dirty="0"/>
              <a:t>In the wild they prefer relatives (siblings, mother and kittens etc.) for social relationships. </a:t>
            </a:r>
            <a:endParaRPr lang="tr-TR" sz="2133" dirty="0"/>
          </a:p>
          <a:p>
            <a:r>
              <a:rPr lang="en-US" sz="2133" dirty="0"/>
              <a:t>They take care not to come into physical contact with foreign individuals.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28C2DABB-F119-4BA9-946C-AF3112EEAA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621" r="12471" b="1"/>
          <a:stretch/>
        </p:blipFill>
        <p:spPr>
          <a:xfrm>
            <a:off x="8374808" y="3191553"/>
            <a:ext cx="2096745" cy="2194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797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E6A526-40BF-4CAD-A7F7-C7AB72AF3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1811" y="1573587"/>
            <a:ext cx="9122584" cy="1325563"/>
          </a:xfrm>
        </p:spPr>
        <p:txBody>
          <a:bodyPr>
            <a:normAutofit/>
          </a:bodyPr>
          <a:lstStyle/>
          <a:p>
            <a:r>
              <a:rPr lang="tr-TR" b="1" dirty="0" err="1"/>
              <a:t>Social</a:t>
            </a:r>
            <a:r>
              <a:rPr lang="tr-TR" b="1" dirty="0"/>
              <a:t> </a:t>
            </a:r>
            <a:r>
              <a:rPr lang="tr-TR" b="1" dirty="0" err="1"/>
              <a:t>behaviour</a:t>
            </a:r>
            <a:r>
              <a:rPr lang="tr-TR" b="1" dirty="0"/>
              <a:t> of </a:t>
            </a:r>
            <a:r>
              <a:rPr lang="tr-TR" b="1" dirty="0" err="1"/>
              <a:t>cats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26B641F-9371-4C3A-B716-E78F9BB50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1811" y="3060017"/>
            <a:ext cx="6066119" cy="2438547"/>
          </a:xfrm>
        </p:spPr>
        <p:txBody>
          <a:bodyPr>
            <a:normAutofit/>
          </a:bodyPr>
          <a:lstStyle/>
          <a:p>
            <a:r>
              <a:rPr lang="en-US" sz="2400" dirty="0"/>
              <a:t>In cats it is important to keep everything under "control" (n plus 1 in terms of resource-</a:t>
            </a:r>
            <a:r>
              <a:rPr lang="en-US" sz="2400" dirty="0" err="1"/>
              <a:t>localisation</a:t>
            </a:r>
            <a:r>
              <a:rPr lang="en-US" sz="2400" dirty="0"/>
              <a:t>)!</a:t>
            </a:r>
            <a:endParaRPr lang="tr-TR" sz="2400" dirty="0"/>
          </a:p>
          <a:p>
            <a:r>
              <a:rPr lang="en-US" sz="2400" dirty="0"/>
              <a:t>Cooperative </a:t>
            </a:r>
            <a:r>
              <a:rPr lang="en-US" sz="2400" dirty="0" err="1"/>
              <a:t>behaviour</a:t>
            </a:r>
            <a:r>
              <a:rPr lang="en-US" sz="2400" dirty="0"/>
              <a:t> is very limited.</a:t>
            </a:r>
            <a:endParaRPr lang="tr-TR" sz="2400" dirty="0"/>
          </a:p>
          <a:p>
            <a:r>
              <a:rPr lang="en-US" sz="2400" dirty="0"/>
              <a:t>It is important to have a territory of their own.</a:t>
            </a:r>
            <a:endParaRPr lang="tr-TR" sz="2400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5C1A68D5-C91E-4F56-9A57-5979B55ABB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1964" y="3440293"/>
            <a:ext cx="2542433" cy="169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146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E6A526-40BF-4CAD-A7F7-C7AB72AF3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1159" y="451144"/>
            <a:ext cx="5244301" cy="1538131"/>
          </a:xfrm>
        </p:spPr>
        <p:txBody>
          <a:bodyPr>
            <a:normAutofit/>
          </a:bodyPr>
          <a:lstStyle/>
          <a:p>
            <a:r>
              <a:rPr lang="tr-TR" sz="3733" b="1" dirty="0" err="1"/>
              <a:t>Social</a:t>
            </a:r>
            <a:r>
              <a:rPr lang="tr-TR" sz="3733" b="1" dirty="0"/>
              <a:t> </a:t>
            </a:r>
            <a:r>
              <a:rPr lang="tr-TR" sz="3733" b="1" dirty="0" err="1"/>
              <a:t>behaviour</a:t>
            </a:r>
            <a:r>
              <a:rPr lang="tr-TR" sz="3733" b="1" dirty="0"/>
              <a:t> of </a:t>
            </a:r>
            <a:r>
              <a:rPr lang="tr-TR" sz="3733" b="1" dirty="0" err="1"/>
              <a:t>cats</a:t>
            </a:r>
            <a:endParaRPr lang="tr-TR" sz="34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26B641F-9371-4C3A-B716-E78F9BB50B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1482" y="1989275"/>
            <a:ext cx="5841437" cy="3983509"/>
          </a:xfrm>
        </p:spPr>
        <p:txBody>
          <a:bodyPr>
            <a:normAutofit/>
          </a:bodyPr>
          <a:lstStyle/>
          <a:p>
            <a:r>
              <a:rPr lang="en-US" sz="2133" dirty="0"/>
              <a:t>Avoidance is their most important </a:t>
            </a:r>
            <a:r>
              <a:rPr lang="en-US" sz="2133" dirty="0" err="1"/>
              <a:t>defence</a:t>
            </a:r>
            <a:r>
              <a:rPr lang="en-US" sz="2133" dirty="0"/>
              <a:t> strategy - in this case they prefer to hide or be on high ground. </a:t>
            </a:r>
            <a:endParaRPr lang="tr-TR" sz="2133" dirty="0"/>
          </a:p>
          <a:p>
            <a:r>
              <a:rPr lang="en-US" sz="2133" b="1" dirty="0"/>
              <a:t>Even if they are sociable, they like to spend time alone and enjoy privacy. </a:t>
            </a:r>
            <a:endParaRPr lang="tr-TR" sz="2133" b="1" dirty="0"/>
          </a:p>
          <a:p>
            <a:r>
              <a:rPr lang="en-US" sz="2133" dirty="0"/>
              <a:t>When these needs are not met, they are exposed to chronic stress.</a:t>
            </a:r>
            <a:endParaRPr lang="tr-TR" sz="2133" dirty="0"/>
          </a:p>
          <a:p>
            <a:r>
              <a:rPr lang="en-US" sz="2133" dirty="0"/>
              <a:t>Physiological stress in cats can cause physical ailments such as lower urinary tract diseases, skin problems and suppression of the immune system</a:t>
            </a:r>
            <a:r>
              <a:rPr lang="en-US" sz="2400" dirty="0"/>
              <a:t>.</a:t>
            </a:r>
            <a:endParaRPr lang="en-US" sz="1900" dirty="0"/>
          </a:p>
          <a:p>
            <a:pPr marL="0" indent="0">
              <a:buNone/>
            </a:pPr>
            <a:endParaRPr lang="tr-TR" sz="1900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3E42A7D9-20A9-4D7E-A376-7879F5E062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723" r="10249" b="2"/>
          <a:stretch/>
        </p:blipFill>
        <p:spPr>
          <a:xfrm>
            <a:off x="1480174" y="1714499"/>
            <a:ext cx="3267943" cy="3420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620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328</Words>
  <Application>Microsoft Office PowerPoint</Application>
  <PresentationFormat>Geniş ekran</PresentationFormat>
  <Paragraphs>25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5</vt:i4>
      </vt:variant>
    </vt:vector>
  </HeadingPairs>
  <TitlesOfParts>
    <vt:vector size="11" baseType="lpstr">
      <vt:lpstr>Abril Fatface</vt:lpstr>
      <vt:lpstr>Arial</vt:lpstr>
      <vt:lpstr>Calibri</vt:lpstr>
      <vt:lpstr>Calibri Light</vt:lpstr>
      <vt:lpstr>Office Teması</vt:lpstr>
      <vt:lpstr>1_Office Teması</vt:lpstr>
      <vt:lpstr>SOCIALISATION PROBLEMS IN CATS</vt:lpstr>
      <vt:lpstr>TRICKS IN DEALING WITH CATS</vt:lpstr>
      <vt:lpstr>Social behaviour of cats</vt:lpstr>
      <vt:lpstr>Social behaviour of cats</vt:lpstr>
      <vt:lpstr>Social behaviour of cats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nailmert bıçakcı</dc:creator>
  <cp:lastModifiedBy>nailmert bıçakcı</cp:lastModifiedBy>
  <cp:revision>1</cp:revision>
  <dcterms:created xsi:type="dcterms:W3CDTF">2025-09-09T18:56:55Z</dcterms:created>
  <dcterms:modified xsi:type="dcterms:W3CDTF">2025-09-09T19:00:15Z</dcterms:modified>
</cp:coreProperties>
</file>