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9FB44-34D2-47E7-A398-144A4E113172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1A71-9B9F-4C34-9C23-361C01C8CA7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9FB44-34D2-47E7-A398-144A4E113172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1A71-9B9F-4C34-9C23-361C01C8CA7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9FB44-34D2-47E7-A398-144A4E113172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1A71-9B9F-4C34-9C23-361C01C8CA7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9FB44-34D2-47E7-A398-144A4E113172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1A71-9B9F-4C34-9C23-361C01C8CA7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9FB44-34D2-47E7-A398-144A4E113172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1A71-9B9F-4C34-9C23-361C01C8CA7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9FB44-34D2-47E7-A398-144A4E113172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1A71-9B9F-4C34-9C23-361C01C8CA7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9FB44-34D2-47E7-A398-144A4E113172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1A71-9B9F-4C34-9C23-361C01C8CA7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9FB44-34D2-47E7-A398-144A4E113172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1A71-9B9F-4C34-9C23-361C01C8CA7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9FB44-34D2-47E7-A398-144A4E113172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1A71-9B9F-4C34-9C23-361C01C8CA7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9FB44-34D2-47E7-A398-144A4E113172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1A71-9B9F-4C34-9C23-361C01C8CA7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9FB44-34D2-47E7-A398-144A4E113172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1A71-9B9F-4C34-9C23-361C01C8CA7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59FB44-34D2-47E7-A398-144A4E113172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01A71-9B9F-4C34-9C23-361C01C8CA7F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512" y="557808"/>
            <a:ext cx="8229600" cy="1143000"/>
          </a:xfrm>
        </p:spPr>
        <p:txBody>
          <a:bodyPr>
            <a:normAutofit/>
          </a:bodyPr>
          <a:lstStyle/>
          <a:p>
            <a:r>
              <a:rPr lang="tr-TR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Mastitis</a:t>
            </a:r>
            <a:r>
              <a:rPr lang="tr-TR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Çeşitleri</a:t>
            </a:r>
            <a:endParaRPr lang="tr-TR" b="1" dirty="0">
              <a:solidFill>
                <a:schemeClr val="bg2">
                  <a:lumMod val="25000"/>
                </a:schemeClr>
              </a:solidFill>
              <a:latin typeface="Gill Sans MT Condensed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1560" y="2852936"/>
            <a:ext cx="8075240" cy="3505022"/>
          </a:xfrm>
        </p:spPr>
        <p:txBody>
          <a:bodyPr>
            <a:normAutofit/>
          </a:bodyPr>
          <a:lstStyle/>
          <a:p>
            <a:r>
              <a:rPr lang="tr-TR" sz="2800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Mastitis</a:t>
            </a:r>
            <a:r>
              <a:rPr lang="tr-TR" sz="28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, </a:t>
            </a:r>
            <a:r>
              <a:rPr lang="tr-TR" sz="2800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şekillenen yangının derecesine göre </a:t>
            </a:r>
            <a:r>
              <a:rPr lang="tr-TR" sz="2800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subklinik</a:t>
            </a:r>
            <a:r>
              <a:rPr lang="tr-TR" sz="2800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ve </a:t>
            </a:r>
            <a:r>
              <a:rPr lang="tr-TR" sz="28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klinik</a:t>
            </a:r>
            <a:r>
              <a:rPr lang="tr-TR" sz="2800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 diye 2’ye ayrılır. </a:t>
            </a:r>
          </a:p>
          <a:p>
            <a:endParaRPr lang="tr-TR" sz="2800" dirty="0" smtClean="0">
              <a:solidFill>
                <a:schemeClr val="bg2">
                  <a:lumMod val="25000"/>
                </a:schemeClr>
              </a:solidFill>
              <a:latin typeface="Gill Sans MT Condensed" pitchFamily="34" charset="0"/>
            </a:endParaRPr>
          </a:p>
          <a:p>
            <a:r>
              <a:rPr lang="tr-TR" sz="2800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Subklinik</a:t>
            </a:r>
            <a:r>
              <a:rPr lang="tr-TR" sz="2800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</a:t>
            </a:r>
            <a:r>
              <a:rPr lang="tr-TR" sz="2800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mastitiste</a:t>
            </a:r>
            <a:r>
              <a:rPr lang="tr-TR" sz="2800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, süt ve meme dokusunda gözle görülebilen semptomlar yoktur. </a:t>
            </a:r>
          </a:p>
          <a:p>
            <a:endParaRPr lang="tr-TR" sz="2800" dirty="0" smtClean="0">
              <a:solidFill>
                <a:schemeClr val="accent6">
                  <a:lumMod val="50000"/>
                </a:schemeClr>
              </a:solidFill>
              <a:latin typeface="Gill Sans MT Condense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571875"/>
            <a:ext cx="3214710" cy="3214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026" name="Resim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17017" y="142876"/>
            <a:ext cx="4912702" cy="4500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Metin kutusu"/>
          <p:cNvSpPr txBox="1"/>
          <p:nvPr/>
        </p:nvSpPr>
        <p:spPr>
          <a:xfrm>
            <a:off x="285720" y="1571612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             Kronik </a:t>
            </a:r>
            <a:r>
              <a:rPr lang="tr-TR" b="1" dirty="0" err="1" smtClean="0"/>
              <a:t>Mastitis</a:t>
            </a:r>
            <a:endParaRPr lang="tr-TR" b="1" dirty="0"/>
          </a:p>
        </p:txBody>
      </p:sp>
      <p:sp>
        <p:nvSpPr>
          <p:cNvPr id="8" name="7 Metin kutusu"/>
          <p:cNvSpPr txBox="1"/>
          <p:nvPr/>
        </p:nvSpPr>
        <p:spPr>
          <a:xfrm>
            <a:off x="5663956" y="5572140"/>
            <a:ext cx="162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Kronik </a:t>
            </a:r>
            <a:r>
              <a:rPr lang="tr-TR" b="1" dirty="0" err="1" smtClean="0"/>
              <a:t>Mastitis</a:t>
            </a:r>
            <a:endParaRPr lang="tr-T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solidFill>
                  <a:schemeClr val="accent6">
                    <a:lumMod val="50000"/>
                  </a:schemeClr>
                </a:solidFill>
                <a:latin typeface="Gill Sans MT Condensed" pitchFamily="34" charset="0"/>
              </a:rPr>
              <a:t>Klinik </a:t>
            </a:r>
            <a:r>
              <a:rPr lang="tr-TR" sz="4000" b="1" dirty="0" err="1" smtClean="0">
                <a:solidFill>
                  <a:schemeClr val="accent6">
                    <a:lumMod val="50000"/>
                  </a:schemeClr>
                </a:solidFill>
                <a:latin typeface="Gill Sans MT Condensed" pitchFamily="34" charset="0"/>
              </a:rPr>
              <a:t>Mastitislerin</a:t>
            </a:r>
            <a:r>
              <a:rPr lang="tr-TR" sz="4000" b="1" dirty="0" smtClean="0">
                <a:solidFill>
                  <a:schemeClr val="accent6">
                    <a:lumMod val="50000"/>
                  </a:schemeClr>
                </a:solidFill>
                <a:latin typeface="Gill Sans MT Condensed" pitchFamily="34" charset="0"/>
              </a:rPr>
              <a:t> Tanısı</a:t>
            </a:r>
            <a:endParaRPr lang="tr-TR" sz="4000" b="1" dirty="0">
              <a:solidFill>
                <a:schemeClr val="accent6">
                  <a:lumMod val="50000"/>
                </a:schemeClr>
              </a:solidFill>
              <a:latin typeface="Gill Sans MT Condensed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57298"/>
            <a:ext cx="8435280" cy="3655878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endParaRPr lang="tr-TR" b="1" dirty="0" smtClean="0"/>
          </a:p>
          <a:p>
            <a:pPr>
              <a:buNone/>
            </a:pPr>
            <a:r>
              <a:rPr lang="tr-TR" sz="45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</a:t>
            </a:r>
            <a:r>
              <a:rPr lang="tr-TR" sz="4500" b="1" dirty="0" smtClean="0">
                <a:solidFill>
                  <a:schemeClr val="bg2">
                    <a:lumMod val="25000"/>
                  </a:schemeClr>
                </a:solidFill>
              </a:rPr>
              <a:t>1. </a:t>
            </a:r>
            <a:r>
              <a:rPr lang="tr-TR" sz="4500" b="1" dirty="0" err="1" smtClean="0">
                <a:solidFill>
                  <a:schemeClr val="bg2">
                    <a:lumMod val="25000"/>
                  </a:schemeClr>
                </a:solidFill>
              </a:rPr>
              <a:t>İnspeksiyon</a:t>
            </a:r>
            <a:endParaRPr lang="tr-TR" sz="45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>
              <a:buNone/>
            </a:pPr>
            <a:endParaRPr lang="tr-TR" sz="4500" b="1" dirty="0" smtClean="0"/>
          </a:p>
          <a:p>
            <a:pPr>
              <a:buNone/>
            </a:pPr>
            <a:r>
              <a:rPr lang="tr-TR" dirty="0" smtClean="0">
                <a:latin typeface="Gill Sans MT Condensed" pitchFamily="34" charset="0"/>
              </a:rPr>
              <a:t>    </a:t>
            </a:r>
            <a:r>
              <a:rPr lang="tr-TR" sz="3400" b="1" dirty="0" smtClean="0">
                <a:solidFill>
                  <a:schemeClr val="accent2">
                    <a:lumMod val="75000"/>
                  </a:schemeClr>
                </a:solidFill>
                <a:latin typeface="Gill Sans MT Condensed" pitchFamily="34" charset="0"/>
              </a:rPr>
              <a:t>Memenin </a:t>
            </a:r>
            <a:r>
              <a:rPr lang="tr-TR" sz="3400" b="1" dirty="0" err="1" smtClean="0">
                <a:solidFill>
                  <a:schemeClr val="accent2">
                    <a:lumMod val="75000"/>
                  </a:schemeClr>
                </a:solidFill>
                <a:latin typeface="Gill Sans MT Condensed" pitchFamily="34" charset="0"/>
              </a:rPr>
              <a:t>inspeksiyonunda</a:t>
            </a:r>
            <a:r>
              <a:rPr lang="tr-TR" sz="3400" b="1" dirty="0" smtClean="0">
                <a:solidFill>
                  <a:schemeClr val="accent2">
                    <a:lumMod val="75000"/>
                  </a:schemeClr>
                </a:solidFill>
                <a:latin typeface="Gill Sans MT Condensed" pitchFamily="34" charset="0"/>
              </a:rPr>
              <a:t>;</a:t>
            </a:r>
          </a:p>
          <a:p>
            <a:pPr>
              <a:buNone/>
            </a:pPr>
            <a:endParaRPr lang="tr-TR" sz="3400" dirty="0" smtClean="0">
              <a:solidFill>
                <a:schemeClr val="accent2">
                  <a:lumMod val="75000"/>
                </a:schemeClr>
              </a:solidFill>
              <a:latin typeface="Gill Sans MT Condensed" pitchFamily="34" charset="0"/>
            </a:endParaRPr>
          </a:p>
          <a:p>
            <a:pPr>
              <a:buNone/>
            </a:pPr>
            <a:r>
              <a:rPr lang="tr-TR" sz="3400" dirty="0" smtClean="0">
                <a:solidFill>
                  <a:schemeClr val="accent2">
                    <a:lumMod val="75000"/>
                  </a:schemeClr>
                </a:solidFill>
                <a:latin typeface="Gill Sans MT Condensed" pitchFamily="34" charset="0"/>
              </a:rPr>
              <a:t>    Meme bölümlerinin ve başlarının büyüklükleri (birbirine oranla), </a:t>
            </a:r>
          </a:p>
          <a:p>
            <a:pPr>
              <a:buNone/>
            </a:pPr>
            <a:r>
              <a:rPr lang="tr-TR" sz="3400" dirty="0" smtClean="0">
                <a:solidFill>
                  <a:schemeClr val="accent2">
                    <a:lumMod val="75000"/>
                  </a:schemeClr>
                </a:solidFill>
                <a:latin typeface="Gill Sans MT Condensed" pitchFamily="34" charset="0"/>
              </a:rPr>
              <a:t>    </a:t>
            </a:r>
          </a:p>
          <a:p>
            <a:pPr>
              <a:buNone/>
            </a:pPr>
            <a:r>
              <a:rPr lang="tr-TR" sz="3400" dirty="0" smtClean="0">
                <a:solidFill>
                  <a:schemeClr val="accent2">
                    <a:lumMod val="75000"/>
                  </a:schemeClr>
                </a:solidFill>
                <a:latin typeface="Gill Sans MT Condensed" pitchFamily="34" charset="0"/>
              </a:rPr>
              <a:t>    Memenin şekli (sarkık, çarpık), </a:t>
            </a:r>
          </a:p>
          <a:p>
            <a:pPr>
              <a:buNone/>
            </a:pPr>
            <a:endParaRPr lang="tr-TR" sz="3400" dirty="0" smtClean="0">
              <a:solidFill>
                <a:schemeClr val="accent2">
                  <a:lumMod val="75000"/>
                </a:schemeClr>
              </a:solidFill>
              <a:latin typeface="Gill Sans MT Condensed" pitchFamily="34" charset="0"/>
            </a:endParaRPr>
          </a:p>
          <a:p>
            <a:pPr>
              <a:buNone/>
            </a:pPr>
            <a:r>
              <a:rPr lang="tr-TR" sz="3400" dirty="0" smtClean="0">
                <a:solidFill>
                  <a:schemeClr val="accent2">
                    <a:lumMod val="75000"/>
                  </a:schemeClr>
                </a:solidFill>
                <a:latin typeface="Gill Sans MT Condensed" pitchFamily="34" charset="0"/>
              </a:rPr>
              <a:t>    </a:t>
            </a:r>
            <a:endParaRPr lang="tr-T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75469" y="4313026"/>
            <a:ext cx="2980707" cy="2473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solidFill>
                  <a:schemeClr val="accent6">
                    <a:lumMod val="50000"/>
                  </a:schemeClr>
                </a:solidFill>
                <a:latin typeface="Gill Sans MT Condensed" pitchFamily="34" charset="0"/>
              </a:rPr>
              <a:t>Klinik </a:t>
            </a:r>
            <a:r>
              <a:rPr lang="tr-TR" sz="4000" b="1" dirty="0" err="1" smtClean="0">
                <a:solidFill>
                  <a:schemeClr val="accent6">
                    <a:lumMod val="50000"/>
                  </a:schemeClr>
                </a:solidFill>
                <a:latin typeface="Gill Sans MT Condensed" pitchFamily="34" charset="0"/>
              </a:rPr>
              <a:t>Mastitislerin</a:t>
            </a:r>
            <a:r>
              <a:rPr lang="tr-TR" sz="4000" b="1" dirty="0" smtClean="0">
                <a:solidFill>
                  <a:schemeClr val="accent6">
                    <a:lumMod val="50000"/>
                  </a:schemeClr>
                </a:solidFill>
                <a:latin typeface="Gill Sans MT Condensed" pitchFamily="34" charset="0"/>
              </a:rPr>
              <a:t> Tanısı</a:t>
            </a:r>
            <a:endParaRPr lang="tr-TR" sz="4000" b="1" dirty="0">
              <a:solidFill>
                <a:schemeClr val="accent6">
                  <a:lumMod val="50000"/>
                </a:schemeClr>
              </a:solidFill>
              <a:latin typeface="Gill Sans MT Condensed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077378"/>
            <a:ext cx="8507288" cy="307981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4500" b="1" dirty="0" smtClean="0">
                <a:solidFill>
                  <a:schemeClr val="bg2">
                    <a:lumMod val="25000"/>
                  </a:schemeClr>
                </a:solidFill>
              </a:rPr>
              <a:t>   </a:t>
            </a:r>
            <a:r>
              <a:rPr lang="tr-TR" sz="2800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Meme başı ve derisinin görünümü, (gergin, buruşuk, renk </a:t>
            </a:r>
          </a:p>
          <a:p>
            <a:pPr>
              <a:buNone/>
            </a:pPr>
            <a:r>
              <a:rPr lang="tr-TR" sz="2800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  değişimleri),</a:t>
            </a:r>
          </a:p>
          <a:p>
            <a:pPr>
              <a:buNone/>
            </a:pPr>
            <a:endParaRPr lang="tr-TR" sz="2800" dirty="0" smtClean="0">
              <a:solidFill>
                <a:schemeClr val="bg2">
                  <a:lumMod val="25000"/>
                </a:schemeClr>
              </a:solidFill>
              <a:latin typeface="Gill Sans MT Condensed" pitchFamily="34" charset="0"/>
            </a:endParaRPr>
          </a:p>
          <a:p>
            <a:pPr>
              <a:buNone/>
            </a:pPr>
            <a:r>
              <a:rPr lang="tr-TR" sz="2800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  Meme ve meme başı derisi lezyonları, (yırtık, ezik veya kesik yaraları)</a:t>
            </a:r>
          </a:p>
          <a:p>
            <a:pPr>
              <a:buNone/>
            </a:pPr>
            <a:r>
              <a:rPr lang="tr-TR" sz="2800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  kabuklaşma, nekroz, fistül, ülser ve ödem durumu değerlendirilir. </a:t>
            </a:r>
          </a:p>
          <a:p>
            <a:pPr>
              <a:buNone/>
            </a:pPr>
            <a:endParaRPr lang="tr-T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5004132"/>
            <a:ext cx="1914544" cy="1809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Resim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5013176"/>
            <a:ext cx="2150239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5298" name="Picture 2" descr="M başı ucunda kızarıklı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5030108"/>
            <a:ext cx="2331467" cy="1783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836713"/>
            <a:ext cx="8219256" cy="4032448"/>
          </a:xfrm>
        </p:spPr>
        <p:txBody>
          <a:bodyPr/>
          <a:lstStyle/>
          <a:p>
            <a:pPr>
              <a:buNone/>
            </a:pPr>
            <a:r>
              <a:rPr lang="tr-TR" b="1" dirty="0" smtClean="0"/>
              <a:t>    </a:t>
            </a:r>
            <a:r>
              <a:rPr lang="tr-TR" sz="28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2. </a:t>
            </a:r>
            <a:r>
              <a:rPr lang="tr-TR" sz="2800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Palpasyon</a:t>
            </a:r>
            <a:endParaRPr lang="tr-TR" sz="2800" b="1" dirty="0" smtClean="0">
              <a:solidFill>
                <a:schemeClr val="bg2">
                  <a:lumMod val="25000"/>
                </a:schemeClr>
              </a:solidFill>
              <a:latin typeface="Gill Sans MT Condensed" pitchFamily="34" charset="0"/>
            </a:endParaRPr>
          </a:p>
          <a:p>
            <a:pPr>
              <a:buNone/>
            </a:pPr>
            <a:endParaRPr lang="tr-TR" sz="4000" b="1" dirty="0" smtClean="0"/>
          </a:p>
          <a:p>
            <a:r>
              <a:rPr lang="tr-TR" sz="2800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Memelerin el ile muayenesi yapılmadan önce meme loblarının boşaltılması gereklidir. </a:t>
            </a:r>
          </a:p>
          <a:p>
            <a:endParaRPr lang="tr-TR" sz="2800" dirty="0" smtClean="0">
              <a:solidFill>
                <a:schemeClr val="bg2">
                  <a:lumMod val="25000"/>
                </a:schemeClr>
              </a:solidFill>
              <a:latin typeface="Gill Sans MT Condensed" pitchFamily="34" charset="0"/>
            </a:endParaRPr>
          </a:p>
          <a:p>
            <a:r>
              <a:rPr lang="tr-TR" sz="2800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Meme lobları içerisinde süt bulunması, meme içindeki patolojik yapıların </a:t>
            </a:r>
            <a:r>
              <a:rPr lang="tr-TR" sz="2800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tesbitini</a:t>
            </a:r>
            <a:r>
              <a:rPr lang="tr-TR" sz="2800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güçleştirir.</a:t>
            </a:r>
          </a:p>
          <a:p>
            <a:endParaRPr lang="tr-TR" dirty="0"/>
          </a:p>
        </p:txBody>
      </p:sp>
      <p:pic>
        <p:nvPicPr>
          <p:cNvPr id="4" name="Picture 1" descr="DSCN106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4674754"/>
            <a:ext cx="2520280" cy="2091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28670"/>
            <a:ext cx="8363272" cy="2788362"/>
          </a:xfrm>
        </p:spPr>
        <p:txBody>
          <a:bodyPr>
            <a:normAutofit/>
          </a:bodyPr>
          <a:lstStyle/>
          <a:p>
            <a:r>
              <a:rPr lang="tr-TR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ill Sans MT Condensed" pitchFamily="34" charset="0"/>
              </a:rPr>
              <a:t>Meme loblarının ayrıntılı muayenesine ilk önce meme başı deliğinden başlanır ve tüm meme dikkatlice muayene edilir. </a:t>
            </a:r>
          </a:p>
          <a:p>
            <a:endParaRPr lang="tr-TR" sz="2800" dirty="0" smtClean="0">
              <a:solidFill>
                <a:schemeClr val="tx1">
                  <a:lumMod val="65000"/>
                  <a:lumOff val="35000"/>
                </a:schemeClr>
              </a:solidFill>
              <a:latin typeface="Gill Sans MT Condensed" pitchFamily="34" charset="0"/>
            </a:endParaRPr>
          </a:p>
          <a:p>
            <a:r>
              <a:rPr lang="tr-TR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ill Sans MT Condensed" pitchFamily="34" charset="0"/>
              </a:rPr>
              <a:t>Meme başları baş ve işaret parmağı arasında yuvarlanarak doku kalınlaşmaları ve </a:t>
            </a:r>
            <a:r>
              <a:rPr lang="tr-TR" sz="2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Gill Sans MT Condensed" pitchFamily="34" charset="0"/>
              </a:rPr>
              <a:t>fibrozis</a:t>
            </a:r>
            <a:r>
              <a:rPr lang="tr-TR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ill Sans MT Condensed" pitchFamily="34" charset="0"/>
              </a:rPr>
              <a:t> yönünden değerlendirilir. </a:t>
            </a:r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6" name="Picture 3" descr="DSCN105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9920" y="3944912"/>
            <a:ext cx="2790072" cy="2724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DSCN105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933056"/>
            <a:ext cx="2714644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1560" y="928670"/>
            <a:ext cx="8136904" cy="2788362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Gill Sans MT Condensed" pitchFamily="34" charset="0"/>
              </a:rPr>
              <a:t>Daha sonra meme </a:t>
            </a:r>
            <a:r>
              <a:rPr lang="tr-TR" sz="2800" dirty="0" err="1" smtClean="0">
                <a:latin typeface="Gill Sans MT Condensed" pitchFamily="34" charset="0"/>
              </a:rPr>
              <a:t>sinusu</a:t>
            </a:r>
            <a:r>
              <a:rPr lang="tr-TR" sz="2800" dirty="0" smtClean="0">
                <a:latin typeface="Gill Sans MT Condensed" pitchFamily="34" charset="0"/>
              </a:rPr>
              <a:t> kontrol edilir ve eş meme bölümlerinin </a:t>
            </a:r>
            <a:r>
              <a:rPr lang="tr-TR" sz="2800" dirty="0" err="1" smtClean="0">
                <a:latin typeface="Gill Sans MT Condensed" pitchFamily="34" charset="0"/>
              </a:rPr>
              <a:t>sinusları</a:t>
            </a:r>
            <a:r>
              <a:rPr lang="tr-TR" sz="2800" dirty="0" smtClean="0">
                <a:latin typeface="Gill Sans MT Condensed" pitchFamily="34" charset="0"/>
              </a:rPr>
              <a:t> birbiriyle karşılaştırılır. 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dirty="0" smtClean="0">
                <a:latin typeface="Gill Sans MT Condensed" pitchFamily="34" charset="0"/>
              </a:rPr>
              <a:t>Meme </a:t>
            </a:r>
            <a:r>
              <a:rPr lang="tr-TR" sz="2800" dirty="0" err="1" smtClean="0">
                <a:latin typeface="Gill Sans MT Condensed" pitchFamily="34" charset="0"/>
              </a:rPr>
              <a:t>sinusunun</a:t>
            </a:r>
            <a:r>
              <a:rPr lang="tr-TR" sz="2800" dirty="0" smtClean="0">
                <a:latin typeface="Gill Sans MT Condensed" pitchFamily="34" charset="0"/>
              </a:rPr>
              <a:t> muayenesi, meme başı aşağı doğru çekilerek dokuların gerilmesi sağlandıktan sonra yapılmalıdır. 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endParaRPr lang="tr-TR" dirty="0"/>
          </a:p>
        </p:txBody>
      </p:sp>
      <p:pic>
        <p:nvPicPr>
          <p:cNvPr id="4" name="Picture 2" descr="DSCN10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3802977"/>
            <a:ext cx="3456384" cy="3010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 descr="DSCN10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5704" y="3573017"/>
            <a:ext cx="3626296" cy="3070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 descr="DSCN106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5" y="3573016"/>
            <a:ext cx="3374769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Metin kutusu"/>
          <p:cNvSpPr txBox="1"/>
          <p:nvPr/>
        </p:nvSpPr>
        <p:spPr>
          <a:xfrm>
            <a:off x="2442737" y="1484784"/>
            <a:ext cx="45775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smtClean="0">
                <a:latin typeface="Gill Sans MT Condensed" pitchFamily="34" charset="0"/>
              </a:rPr>
              <a:t>En sonunda meme lobları değerlendirilir.</a:t>
            </a:r>
            <a:endParaRPr lang="tr-TR" sz="2800" dirty="0">
              <a:latin typeface="Gill Sans MT Condense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28670"/>
            <a:ext cx="8075240" cy="2428322"/>
          </a:xfrm>
        </p:spPr>
        <p:txBody>
          <a:bodyPr/>
          <a:lstStyle/>
          <a:p>
            <a:pPr>
              <a:buNone/>
            </a:pPr>
            <a:r>
              <a:rPr lang="tr-TR" sz="2800" b="1" dirty="0" smtClean="0">
                <a:solidFill>
                  <a:schemeClr val="accent6"/>
                </a:solidFill>
                <a:latin typeface="Gill Sans MT Condensed" pitchFamily="34" charset="0"/>
              </a:rPr>
              <a:t>  </a:t>
            </a:r>
            <a:r>
              <a:rPr lang="tr-TR" sz="28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3. Sütün Fiziksel Görünümüne Bakılması</a:t>
            </a:r>
          </a:p>
          <a:p>
            <a:pPr>
              <a:buNone/>
            </a:pPr>
            <a:endParaRPr lang="tr-TR" b="1" dirty="0" smtClean="0"/>
          </a:p>
          <a:p>
            <a:pPr>
              <a:buNone/>
            </a:pPr>
            <a:r>
              <a:rPr lang="tr-TR" dirty="0" smtClean="0"/>
              <a:t>  </a:t>
            </a:r>
            <a:r>
              <a:rPr lang="tr-TR" sz="2800" b="1" dirty="0" smtClean="0">
                <a:latin typeface="Gill Sans MT Condensed" pitchFamily="34" charset="0"/>
              </a:rPr>
              <a:t>Sütün muayenesinde </a:t>
            </a:r>
            <a:r>
              <a:rPr lang="tr-TR" sz="2800" dirty="0" smtClean="0">
                <a:latin typeface="Gill Sans MT Condensed" pitchFamily="34" charset="0"/>
              </a:rPr>
              <a:t>renk değişikliği, sulanma, </a:t>
            </a:r>
            <a:r>
              <a:rPr lang="tr-TR" sz="2800" dirty="0" err="1" smtClean="0">
                <a:latin typeface="Gill Sans MT Condensed" pitchFamily="34" charset="0"/>
              </a:rPr>
              <a:t>flakon</a:t>
            </a:r>
            <a:r>
              <a:rPr lang="tr-TR" sz="2800" dirty="0" smtClean="0">
                <a:latin typeface="Gill Sans MT Condensed" pitchFamily="34" charset="0"/>
              </a:rPr>
              <a:t> veya pıhtılar </a:t>
            </a:r>
          </a:p>
          <a:p>
            <a:pPr>
              <a:buNone/>
            </a:pPr>
            <a:r>
              <a:rPr lang="tr-TR" sz="2800" dirty="0" smtClean="0">
                <a:latin typeface="Gill Sans MT Condensed" pitchFamily="34" charset="0"/>
              </a:rPr>
              <a:t>  görülebilir. </a:t>
            </a:r>
          </a:p>
          <a:p>
            <a:pPr>
              <a:buNone/>
            </a:pPr>
            <a:endParaRPr lang="tr-TR" b="1" dirty="0"/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5121" name="Object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3046" y="4295764"/>
            <a:ext cx="3296946" cy="2471162"/>
          </a:xfrm>
          <a:prstGeom prst="rect">
            <a:avLst/>
          </a:prstGeom>
          <a:noFill/>
        </p:spPr>
      </p:pic>
      <p:pic>
        <p:nvPicPr>
          <p:cNvPr id="468993" name="Picture 1" descr="Resim 03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8512" y="4293096"/>
            <a:ext cx="3275856" cy="2452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80728"/>
            <a:ext cx="8147248" cy="1800200"/>
          </a:xfrm>
        </p:spPr>
        <p:txBody>
          <a:bodyPr>
            <a:normAutofit lnSpcReduction="10000"/>
          </a:bodyPr>
          <a:lstStyle/>
          <a:p>
            <a:r>
              <a:rPr lang="tr-TR" sz="2800" dirty="0" smtClean="0">
                <a:latin typeface="Gill Sans MT Condensed" pitchFamily="34" charset="0"/>
              </a:rPr>
              <a:t>Sütün fiziksel muayenesi sırasında  süt diğer memelere, bacaklara ve kuyruğa  sıçratılmamalıdır. 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b="1" dirty="0" smtClean="0">
                <a:latin typeface="Gill Sans MT Condensed" pitchFamily="34" charset="0"/>
              </a:rPr>
              <a:t>Muayeneyi yapacak kişi sütü avuç içine sağmamalıdır</a:t>
            </a:r>
            <a:r>
              <a:rPr lang="tr-TR" sz="2800" dirty="0" smtClean="0">
                <a:latin typeface="Gill Sans MT Condensed" pitchFamily="34" charset="0"/>
              </a:rPr>
              <a:t>.</a:t>
            </a:r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4097" name="Picture 1" descr="104_006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1409" y="4026748"/>
            <a:ext cx="3610591" cy="271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104_006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4026725"/>
            <a:ext cx="3571868" cy="2714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88710"/>
            <a:ext cx="8219256" cy="2068282"/>
          </a:xfrm>
        </p:spPr>
        <p:txBody>
          <a:bodyPr/>
          <a:lstStyle/>
          <a:p>
            <a:r>
              <a:rPr lang="tr-TR" sz="2800" b="1" dirty="0" smtClean="0">
                <a:latin typeface="Gill Sans MT Condensed" pitchFamily="34" charset="0"/>
              </a:rPr>
              <a:t>Muayene edilen süt, ineklerin altlarına dökülmemelidir</a:t>
            </a:r>
            <a:r>
              <a:rPr lang="tr-TR" sz="2800" dirty="0" smtClean="0">
                <a:latin typeface="Gill Sans MT Condensed" pitchFamily="34" charset="0"/>
              </a:rPr>
              <a:t>.</a:t>
            </a:r>
          </a:p>
          <a:p>
            <a:r>
              <a:rPr lang="tr-TR" sz="2800" dirty="0" err="1" smtClean="0">
                <a:latin typeface="Gill Sans MT Condensed" pitchFamily="34" charset="0"/>
              </a:rPr>
              <a:t>Strip</a:t>
            </a:r>
            <a:r>
              <a:rPr lang="tr-TR" sz="2800" dirty="0" smtClean="0">
                <a:latin typeface="Gill Sans MT Condensed" pitchFamily="34" charset="0"/>
              </a:rPr>
              <a:t> kap muayenesi tamamlandıktan sonra temizlenip, dezenfekte edilmelidir. </a:t>
            </a:r>
          </a:p>
          <a:p>
            <a:endParaRPr lang="tr-TR" dirty="0"/>
          </a:p>
        </p:txBody>
      </p:sp>
      <p:pic>
        <p:nvPicPr>
          <p:cNvPr id="3073" name="Resim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9290" y="3786190"/>
            <a:ext cx="4488726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>
                <a:solidFill>
                  <a:schemeClr val="accent6">
                    <a:lumMod val="50000"/>
                  </a:schemeClr>
                </a:solidFill>
                <a:latin typeface="Gill Sans MT Condensed" pitchFamily="34" charset="0"/>
              </a:rPr>
              <a:t>Klinik </a:t>
            </a:r>
            <a:r>
              <a:rPr lang="tr-TR" b="1" dirty="0" err="1" smtClean="0">
                <a:solidFill>
                  <a:schemeClr val="accent6">
                    <a:lumMod val="50000"/>
                  </a:schemeClr>
                </a:solidFill>
                <a:latin typeface="Gill Sans MT Condensed" pitchFamily="34" charset="0"/>
              </a:rPr>
              <a:t>Mastitisler</a:t>
            </a:r>
            <a:r>
              <a:rPr lang="tr-TR" dirty="0" smtClean="0">
                <a:solidFill>
                  <a:schemeClr val="accent6">
                    <a:lumMod val="50000"/>
                  </a:schemeClr>
                </a:solidFill>
                <a:latin typeface="Gill Sans MT Condensed" pitchFamily="34" charset="0"/>
              </a:rPr>
              <a:t/>
            </a:r>
            <a:br>
              <a:rPr lang="tr-TR" dirty="0" smtClean="0">
                <a:solidFill>
                  <a:schemeClr val="accent6">
                    <a:lumMod val="50000"/>
                  </a:schemeClr>
                </a:solidFill>
                <a:latin typeface="Gill Sans MT Condensed" pitchFamily="34" charset="0"/>
              </a:rPr>
            </a:br>
            <a:endParaRPr lang="tr-TR" dirty="0">
              <a:solidFill>
                <a:schemeClr val="accent6">
                  <a:lumMod val="50000"/>
                </a:schemeClr>
              </a:solidFill>
              <a:latin typeface="Gill Sans MT Condensed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28803"/>
            <a:ext cx="8186766" cy="2643206"/>
          </a:xfrm>
        </p:spPr>
        <p:txBody>
          <a:bodyPr/>
          <a:lstStyle/>
          <a:p>
            <a:r>
              <a:rPr lang="tr-TR" b="1" dirty="0" smtClean="0">
                <a:latin typeface="Gill Sans MT Condensed" pitchFamily="34" charset="0"/>
              </a:rPr>
              <a:t>Klinik </a:t>
            </a:r>
            <a:r>
              <a:rPr lang="tr-TR" b="1" dirty="0" err="1" smtClean="0">
                <a:latin typeface="Gill Sans MT Condensed" pitchFamily="34" charset="0"/>
              </a:rPr>
              <a:t>mastitisler</a:t>
            </a:r>
            <a:r>
              <a:rPr lang="tr-TR" dirty="0" smtClean="0">
                <a:latin typeface="Gill Sans MT Condensed" pitchFamily="34" charset="0"/>
              </a:rPr>
              <a:t>, </a:t>
            </a:r>
            <a:r>
              <a:rPr lang="tr-TR" sz="28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sütte</a:t>
            </a:r>
            <a:r>
              <a:rPr lang="tr-TR" sz="2800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 (renk ve akışkanlıkta değişiklik, koku) </a:t>
            </a:r>
            <a:r>
              <a:rPr lang="tr-TR" sz="2800" dirty="0" smtClean="0">
                <a:latin typeface="Gill Sans MT Condensed" pitchFamily="34" charset="0"/>
              </a:rPr>
              <a:t>ve </a:t>
            </a:r>
            <a:r>
              <a:rPr lang="tr-TR" sz="2800" b="1" dirty="0" smtClean="0">
                <a:solidFill>
                  <a:schemeClr val="accent1"/>
                </a:solidFill>
                <a:latin typeface="Gill Sans MT Condensed" pitchFamily="34" charset="0"/>
              </a:rPr>
              <a:t>meme dokusunda </a:t>
            </a:r>
            <a:r>
              <a:rPr lang="tr-TR" sz="2800" dirty="0" smtClean="0">
                <a:latin typeface="Gill Sans MT Condensed" pitchFamily="34" charset="0"/>
              </a:rPr>
              <a:t>önemli yangısal belirtiler ile (</a:t>
            </a:r>
            <a:r>
              <a:rPr lang="tr-TR" sz="2800" b="1" dirty="0" smtClean="0">
                <a:latin typeface="Gill Sans MT Condensed" pitchFamily="34" charset="0"/>
              </a:rPr>
              <a:t>şişlik</a:t>
            </a:r>
            <a:r>
              <a:rPr lang="tr-TR" sz="2800" dirty="0" smtClean="0">
                <a:latin typeface="Gill Sans MT Condensed" pitchFamily="34" charset="0"/>
              </a:rPr>
              <a:t>, </a:t>
            </a:r>
            <a:r>
              <a:rPr lang="tr-TR" sz="2800" b="1" dirty="0" smtClean="0">
                <a:latin typeface="Gill Sans MT Condensed" pitchFamily="34" charset="0"/>
              </a:rPr>
              <a:t>ısı artışı</a:t>
            </a:r>
            <a:r>
              <a:rPr lang="tr-TR" sz="2800" dirty="0" smtClean="0">
                <a:latin typeface="Gill Sans MT Condensed" pitchFamily="34" charset="0"/>
              </a:rPr>
              <a:t>, </a:t>
            </a:r>
            <a:r>
              <a:rPr lang="tr-TR" sz="2800" b="1" dirty="0" smtClean="0">
                <a:latin typeface="Gill Sans MT Condensed" pitchFamily="34" charset="0"/>
              </a:rPr>
              <a:t>kızarıklık</a:t>
            </a:r>
            <a:r>
              <a:rPr lang="tr-TR" sz="2800" dirty="0" smtClean="0">
                <a:latin typeface="Gill Sans MT Condensed" pitchFamily="34" charset="0"/>
              </a:rPr>
              <a:t> ve </a:t>
            </a:r>
            <a:r>
              <a:rPr lang="tr-TR" sz="2800" b="1" dirty="0" smtClean="0">
                <a:latin typeface="Gill Sans MT Condensed" pitchFamily="34" charset="0"/>
              </a:rPr>
              <a:t>ağr</a:t>
            </a:r>
            <a:r>
              <a:rPr lang="tr-TR" sz="2800" dirty="0" smtClean="0">
                <a:latin typeface="Gill Sans MT Condensed" pitchFamily="34" charset="0"/>
              </a:rPr>
              <a:t>ı) karakterize olan </a:t>
            </a:r>
            <a:r>
              <a:rPr lang="tr-TR" sz="2800" dirty="0" err="1" smtClean="0">
                <a:latin typeface="Gill Sans MT Condensed" pitchFamily="34" charset="0"/>
              </a:rPr>
              <a:t>mastitis</a:t>
            </a:r>
            <a:r>
              <a:rPr lang="tr-TR" sz="2800" dirty="0" smtClean="0">
                <a:latin typeface="Gill Sans MT Condensed" pitchFamily="34" charset="0"/>
              </a:rPr>
              <a:t> formudur. 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dirty="0" smtClean="0">
                <a:latin typeface="Gill Sans MT Condensed" pitchFamily="34" charset="0"/>
              </a:rPr>
              <a:t>Bazı ineklerde sistemik belirtiler de şekillenmektedir.</a:t>
            </a:r>
          </a:p>
          <a:p>
            <a:endParaRPr lang="tr-TR" dirty="0"/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4984749"/>
            <a:ext cx="2161765" cy="1730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08720"/>
            <a:ext cx="8258204" cy="2471742"/>
          </a:xfrm>
        </p:spPr>
        <p:txBody>
          <a:bodyPr/>
          <a:lstStyle/>
          <a:p>
            <a:r>
              <a:rPr lang="tr-TR" sz="2800" dirty="0" smtClean="0">
                <a:latin typeface="Gill Sans MT Condensed" pitchFamily="34" charset="0"/>
              </a:rPr>
              <a:t>Normal görünümlü bir meme lobundan sağılan süt </a:t>
            </a:r>
            <a:r>
              <a:rPr lang="tr-TR" sz="2800" dirty="0" err="1" smtClean="0">
                <a:latin typeface="Gill Sans MT Condensed" pitchFamily="34" charset="0"/>
              </a:rPr>
              <a:t>strip</a:t>
            </a:r>
            <a:r>
              <a:rPr lang="tr-TR" sz="2800" dirty="0" smtClean="0">
                <a:latin typeface="Gill Sans MT Condensed" pitchFamily="34" charset="0"/>
              </a:rPr>
              <a:t> kap üzerinde ince tabaka yapar.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dirty="0" smtClean="0">
                <a:latin typeface="Gill Sans MT Condensed" pitchFamily="34" charset="0"/>
              </a:rPr>
              <a:t>Sütün grimsi-beyaz halka yapması, kronik </a:t>
            </a:r>
            <a:r>
              <a:rPr lang="tr-TR" sz="2800" dirty="0" err="1" smtClean="0">
                <a:latin typeface="Gill Sans MT Condensed" pitchFamily="34" charset="0"/>
              </a:rPr>
              <a:t>mastitis</a:t>
            </a:r>
            <a:r>
              <a:rPr lang="tr-TR" sz="2800" dirty="0" smtClean="0">
                <a:latin typeface="Gill Sans MT Condensed" pitchFamily="34" charset="0"/>
              </a:rPr>
              <a:t> veya memenin </a:t>
            </a:r>
            <a:r>
              <a:rPr lang="tr-TR" sz="2800" dirty="0" err="1" smtClean="0">
                <a:latin typeface="Gill Sans MT Condensed" pitchFamily="34" charset="0"/>
              </a:rPr>
              <a:t>irritasyonları</a:t>
            </a:r>
            <a:r>
              <a:rPr lang="tr-TR" sz="2800" dirty="0" smtClean="0">
                <a:latin typeface="Gill Sans MT Condensed" pitchFamily="34" charset="0"/>
              </a:rPr>
              <a:t> sonucu sütün sulandığının kanıtıdır. </a:t>
            </a:r>
          </a:p>
          <a:p>
            <a:endParaRPr lang="tr-TR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2049" name="Object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206" y="3892204"/>
            <a:ext cx="3857620" cy="28943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33706" y="3035800"/>
            <a:ext cx="8186766" cy="1257296"/>
          </a:xfrm>
        </p:spPr>
        <p:txBody>
          <a:bodyPr/>
          <a:lstStyle/>
          <a:p>
            <a:r>
              <a:rPr lang="tr-TR" sz="2800" b="1" dirty="0" smtClean="0">
                <a:latin typeface="Gill Sans MT Condensed" pitchFamily="34" charset="0"/>
              </a:rPr>
              <a:t>Sütün fiziksel muayenesinde sütte pıhtı, </a:t>
            </a:r>
            <a:r>
              <a:rPr lang="tr-TR" sz="2800" b="1" dirty="0" err="1" smtClean="0">
                <a:latin typeface="Gill Sans MT Condensed" pitchFamily="34" charset="0"/>
              </a:rPr>
              <a:t>flakon</a:t>
            </a:r>
            <a:r>
              <a:rPr lang="tr-TR" sz="2800" b="1" dirty="0" smtClean="0">
                <a:latin typeface="Gill Sans MT Condensed" pitchFamily="34" charset="0"/>
              </a:rPr>
              <a:t> veya renk değişikliği görülmesi </a:t>
            </a:r>
            <a:r>
              <a:rPr lang="tr-TR" sz="2800" b="1" dirty="0" err="1" smtClean="0">
                <a:latin typeface="Gill Sans MT Condensed" pitchFamily="34" charset="0"/>
              </a:rPr>
              <a:t>mastitislere</a:t>
            </a:r>
            <a:r>
              <a:rPr lang="tr-TR" sz="2800" b="1" dirty="0" smtClean="0">
                <a:latin typeface="Gill Sans MT Condensed" pitchFamily="34" charset="0"/>
              </a:rPr>
              <a:t> işarettir</a:t>
            </a:r>
            <a:r>
              <a:rPr lang="tr-TR" sz="2800" dirty="0" smtClean="0">
                <a:latin typeface="Gill Sans MT Condensed" pitchFamily="34" charset="0"/>
              </a:rPr>
              <a:t>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57224" y="1600200"/>
            <a:ext cx="7358114" cy="4525963"/>
          </a:xfrm>
        </p:spPr>
        <p:txBody>
          <a:bodyPr/>
          <a:lstStyle/>
          <a:p>
            <a:pPr algn="ctr">
              <a:buNone/>
            </a:pPr>
            <a:r>
              <a:rPr lang="tr-TR" sz="3600" b="1" dirty="0" smtClean="0"/>
              <a:t>    </a:t>
            </a:r>
            <a:r>
              <a:rPr lang="tr-TR" sz="3600" b="1" dirty="0" smtClean="0">
                <a:latin typeface="Gill Sans MT Condensed" pitchFamily="34" charset="0"/>
              </a:rPr>
              <a:t>Klinik </a:t>
            </a:r>
            <a:r>
              <a:rPr lang="tr-TR" sz="3600" b="1" dirty="0" err="1" smtClean="0">
                <a:latin typeface="Gill Sans MT Condensed" pitchFamily="34" charset="0"/>
              </a:rPr>
              <a:t>Mastitisler</a:t>
            </a:r>
            <a:r>
              <a:rPr lang="tr-TR" b="1" dirty="0" smtClean="0">
                <a:latin typeface="Gill Sans MT Condensed" pitchFamily="34" charset="0"/>
              </a:rPr>
              <a:t>; </a:t>
            </a:r>
          </a:p>
          <a:p>
            <a:pPr>
              <a:buNone/>
            </a:pPr>
            <a:endParaRPr lang="tr-TR" dirty="0" smtClean="0">
              <a:latin typeface="Gill Sans MT Condensed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tr-TR" dirty="0" err="1" smtClean="0">
                <a:latin typeface="Gill Sans MT Condensed" pitchFamily="34" charset="0"/>
              </a:rPr>
              <a:t>Perakut</a:t>
            </a:r>
            <a:endParaRPr lang="tr-TR" dirty="0" smtClean="0">
              <a:latin typeface="Gill Sans MT Condensed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tr-TR" dirty="0" smtClean="0">
                <a:latin typeface="Gill Sans MT Condensed" pitchFamily="34" charset="0"/>
              </a:rPr>
              <a:t>Akut</a:t>
            </a:r>
          </a:p>
          <a:p>
            <a:pPr>
              <a:buFont typeface="Wingdings" pitchFamily="2" charset="2"/>
              <a:buChar char="ü"/>
            </a:pPr>
            <a:r>
              <a:rPr lang="tr-TR" dirty="0" err="1" smtClean="0">
                <a:latin typeface="Gill Sans MT Condensed" pitchFamily="34" charset="0"/>
              </a:rPr>
              <a:t>Subakut</a:t>
            </a:r>
            <a:endParaRPr lang="tr-TR" dirty="0" smtClean="0">
              <a:latin typeface="Gill Sans MT Condensed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tr-TR" dirty="0" smtClean="0">
                <a:latin typeface="Gill Sans MT Condensed" pitchFamily="34" charset="0"/>
              </a:rPr>
              <a:t>Kronik </a:t>
            </a:r>
            <a:r>
              <a:rPr lang="tr-TR" dirty="0" err="1" smtClean="0">
                <a:latin typeface="Gill Sans MT Condensed" pitchFamily="34" charset="0"/>
              </a:rPr>
              <a:t>mastitisler</a:t>
            </a:r>
            <a:r>
              <a:rPr lang="tr-TR" dirty="0" smtClean="0">
                <a:latin typeface="Gill Sans MT Condensed" pitchFamily="34" charset="0"/>
              </a:rPr>
              <a:t> diye alt gruplara ayrılır.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268760"/>
            <a:ext cx="8263230" cy="2864360"/>
          </a:xfrm>
        </p:spPr>
        <p:txBody>
          <a:bodyPr>
            <a:normAutofit/>
          </a:bodyPr>
          <a:lstStyle/>
          <a:p>
            <a:r>
              <a:rPr lang="tr-TR" sz="3000" b="1" dirty="0" err="1" smtClean="0">
                <a:latin typeface="Gill Sans MT Condensed" pitchFamily="34" charset="0"/>
              </a:rPr>
              <a:t>Perakut</a:t>
            </a:r>
            <a:r>
              <a:rPr lang="tr-TR" sz="3000" b="1" dirty="0" smtClean="0">
                <a:latin typeface="Gill Sans MT Condensed" pitchFamily="34" charset="0"/>
              </a:rPr>
              <a:t> </a:t>
            </a:r>
            <a:r>
              <a:rPr lang="tr-TR" sz="3000" b="1" dirty="0" err="1" smtClean="0">
                <a:latin typeface="Gill Sans MT Condensed" pitchFamily="34" charset="0"/>
              </a:rPr>
              <a:t>mastitisler</a:t>
            </a:r>
            <a:r>
              <a:rPr lang="tr-TR" sz="3000" b="1" dirty="0" smtClean="0">
                <a:latin typeface="Gill Sans MT Condensed" pitchFamily="34" charset="0"/>
              </a:rPr>
              <a:t> </a:t>
            </a:r>
            <a:r>
              <a:rPr lang="tr-TR" sz="3000" dirty="0" smtClean="0">
                <a:latin typeface="Gill Sans MT Condensed" pitchFamily="34" charset="0"/>
              </a:rPr>
              <a:t>inek yaşamı açısından tehlikelidir ve bazı inekler </a:t>
            </a:r>
            <a:r>
              <a:rPr lang="tr-TR" sz="3000" dirty="0" err="1" smtClean="0">
                <a:latin typeface="Gill Sans MT Condensed" pitchFamily="34" charset="0"/>
              </a:rPr>
              <a:t>perakut</a:t>
            </a:r>
            <a:r>
              <a:rPr lang="tr-TR" sz="3000" dirty="0" smtClean="0">
                <a:latin typeface="Gill Sans MT Condensed" pitchFamily="34" charset="0"/>
              </a:rPr>
              <a:t> </a:t>
            </a:r>
            <a:r>
              <a:rPr lang="tr-TR" sz="3000" dirty="0" err="1" smtClean="0">
                <a:latin typeface="Gill Sans MT Condensed" pitchFamily="34" charset="0"/>
              </a:rPr>
              <a:t>mastitis</a:t>
            </a:r>
            <a:r>
              <a:rPr lang="tr-TR" sz="3000" dirty="0" smtClean="0">
                <a:latin typeface="Gill Sans MT Condensed" pitchFamily="34" charset="0"/>
              </a:rPr>
              <a:t> sonrası ölmektedir. </a:t>
            </a:r>
          </a:p>
          <a:p>
            <a:endParaRPr lang="tr-TR" sz="3000" dirty="0" smtClean="0">
              <a:latin typeface="Gill Sans MT Condensed" pitchFamily="34" charset="0"/>
            </a:endParaRPr>
          </a:p>
          <a:p>
            <a:r>
              <a:rPr lang="tr-TR" sz="3000" dirty="0" smtClean="0">
                <a:latin typeface="Gill Sans MT Condensed" pitchFamily="34" charset="0"/>
              </a:rPr>
              <a:t>Özellikle sistemik belirtiler oldukça ciddidir ve o nedenle ineklerde acil tedavi gereklidir.</a:t>
            </a:r>
          </a:p>
          <a:p>
            <a:endParaRPr lang="tr-TR" sz="3000" dirty="0" smtClean="0">
              <a:latin typeface="Gill Sans MT Condensed" pitchFamily="34" charset="0"/>
            </a:endParaRPr>
          </a:p>
          <a:p>
            <a:endParaRPr lang="tr-TR" dirty="0"/>
          </a:p>
        </p:txBody>
      </p:sp>
      <p:pic>
        <p:nvPicPr>
          <p:cNvPr id="6" name="Resim 5" descr="DSCN08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4725144"/>
            <a:ext cx="2734104" cy="2061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068960"/>
            <a:ext cx="8258204" cy="1614486"/>
          </a:xfrm>
        </p:spPr>
        <p:txBody>
          <a:bodyPr>
            <a:normAutofit/>
          </a:bodyPr>
          <a:lstStyle/>
          <a:p>
            <a:r>
              <a:rPr lang="tr-TR" sz="2800" b="1" dirty="0" err="1" smtClean="0">
                <a:solidFill>
                  <a:schemeClr val="accent6">
                    <a:lumMod val="50000"/>
                  </a:schemeClr>
                </a:solidFill>
                <a:latin typeface="Gill Sans MT Condensed" pitchFamily="34" charset="0"/>
              </a:rPr>
              <a:t>Perakut</a:t>
            </a:r>
            <a:r>
              <a:rPr lang="tr-TR" sz="2800" b="1" dirty="0" smtClean="0">
                <a:solidFill>
                  <a:schemeClr val="accent6">
                    <a:lumMod val="50000"/>
                  </a:schemeClr>
                </a:solidFill>
                <a:latin typeface="Gill Sans MT Condensed" pitchFamily="34" charset="0"/>
              </a:rPr>
              <a:t> </a:t>
            </a:r>
            <a:r>
              <a:rPr lang="tr-TR" sz="2800" b="1" dirty="0" err="1" smtClean="0">
                <a:solidFill>
                  <a:schemeClr val="accent6">
                    <a:lumMod val="50000"/>
                  </a:schemeClr>
                </a:solidFill>
                <a:latin typeface="Gill Sans MT Condensed" pitchFamily="34" charset="0"/>
              </a:rPr>
              <a:t>mastitise</a:t>
            </a:r>
            <a:r>
              <a:rPr lang="tr-TR" sz="2800" b="1" dirty="0" smtClean="0">
                <a:solidFill>
                  <a:schemeClr val="accent6">
                    <a:lumMod val="50000"/>
                  </a:schemeClr>
                </a:solidFill>
                <a:latin typeface="Gill Sans MT Condensed" pitchFamily="34" charset="0"/>
              </a:rPr>
              <a:t> </a:t>
            </a:r>
            <a:r>
              <a:rPr lang="tr-TR" sz="2800" dirty="0" smtClean="0">
                <a:solidFill>
                  <a:schemeClr val="accent6">
                    <a:lumMod val="50000"/>
                  </a:schemeClr>
                </a:solidFill>
                <a:latin typeface="Gill Sans MT Condensed" pitchFamily="34" charset="0"/>
              </a:rPr>
              <a:t>genelde </a:t>
            </a:r>
            <a:r>
              <a:rPr lang="tr-TR" sz="2800" b="1" dirty="0" err="1" smtClean="0">
                <a:solidFill>
                  <a:schemeClr val="accent6">
                    <a:lumMod val="50000"/>
                  </a:schemeClr>
                </a:solidFill>
                <a:latin typeface="Gill Sans MT Condensed" pitchFamily="34" charset="0"/>
              </a:rPr>
              <a:t>koliformlar</a:t>
            </a:r>
            <a:r>
              <a:rPr lang="tr-TR" sz="2800" dirty="0" smtClean="0">
                <a:solidFill>
                  <a:schemeClr val="accent6">
                    <a:lumMod val="50000"/>
                  </a:schemeClr>
                </a:solidFill>
                <a:latin typeface="Gill Sans MT Condensed" pitchFamily="34" charset="0"/>
              </a:rPr>
              <a:t> ve bazen </a:t>
            </a:r>
            <a:r>
              <a:rPr lang="tr-TR" sz="2800" b="1" dirty="0" smtClean="0">
                <a:solidFill>
                  <a:schemeClr val="accent6">
                    <a:lumMod val="50000"/>
                  </a:schemeClr>
                </a:solidFill>
                <a:latin typeface="Gill Sans MT Condensed" pitchFamily="34" charset="0"/>
              </a:rPr>
              <a:t>S. </a:t>
            </a:r>
            <a:r>
              <a:rPr lang="tr-TR" sz="2800" b="1" dirty="0" err="1" smtClean="0">
                <a:solidFill>
                  <a:schemeClr val="accent6">
                    <a:lumMod val="50000"/>
                  </a:schemeClr>
                </a:solidFill>
                <a:latin typeface="Gill Sans MT Condensed" pitchFamily="34" charset="0"/>
              </a:rPr>
              <a:t>aureus</a:t>
            </a:r>
            <a:r>
              <a:rPr lang="tr-TR" sz="2800" dirty="0" smtClean="0">
                <a:solidFill>
                  <a:schemeClr val="accent6">
                    <a:lumMod val="50000"/>
                  </a:schemeClr>
                </a:solidFill>
                <a:latin typeface="Gill Sans MT Condensed" pitchFamily="34" charset="0"/>
              </a:rPr>
              <a:t> neden olur.</a:t>
            </a:r>
            <a:endParaRPr lang="tr-TR" sz="2800" dirty="0">
              <a:solidFill>
                <a:schemeClr val="accent6">
                  <a:lumMod val="50000"/>
                </a:schemeClr>
              </a:solidFill>
              <a:latin typeface="Gill Sans MT Condense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28680" y="2060848"/>
            <a:ext cx="8191792" cy="3312368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Gill Sans MT Condensed" pitchFamily="34" charset="0"/>
              </a:rPr>
              <a:t>Akut </a:t>
            </a:r>
            <a:r>
              <a:rPr lang="tr-TR" sz="2800" dirty="0" err="1" smtClean="0">
                <a:latin typeface="Gill Sans MT Condensed" pitchFamily="34" charset="0"/>
              </a:rPr>
              <a:t>mastitisin</a:t>
            </a:r>
            <a:r>
              <a:rPr lang="tr-TR" sz="2800" dirty="0" smtClean="0">
                <a:latin typeface="Gill Sans MT Condensed" pitchFamily="34" charset="0"/>
              </a:rPr>
              <a:t> semptomları </a:t>
            </a:r>
            <a:r>
              <a:rPr lang="tr-TR" sz="2800" dirty="0" err="1" smtClean="0">
                <a:latin typeface="Gill Sans MT Condensed" pitchFamily="34" charset="0"/>
              </a:rPr>
              <a:t>perakut</a:t>
            </a:r>
            <a:r>
              <a:rPr lang="tr-TR" sz="2800" dirty="0" smtClean="0">
                <a:latin typeface="Gill Sans MT Condensed" pitchFamily="34" charset="0"/>
              </a:rPr>
              <a:t> </a:t>
            </a:r>
            <a:r>
              <a:rPr lang="tr-TR" sz="2800" dirty="0" err="1" smtClean="0">
                <a:latin typeface="Gill Sans MT Condensed" pitchFamily="34" charset="0"/>
              </a:rPr>
              <a:t>mastitisinkine</a:t>
            </a:r>
            <a:r>
              <a:rPr lang="tr-TR" sz="2800" dirty="0" smtClean="0">
                <a:latin typeface="Gill Sans MT Condensed" pitchFamily="34" charset="0"/>
              </a:rPr>
              <a:t> benzer fakat sistemik bulgular  (ateş, orta şiddetli halsizlik) daha azdır. 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b="1" dirty="0" smtClean="0">
                <a:latin typeface="Gill Sans MT Condensed" pitchFamily="34" charset="0"/>
              </a:rPr>
              <a:t>Akut </a:t>
            </a:r>
            <a:r>
              <a:rPr lang="tr-TR" sz="2800" b="1" dirty="0" err="1" smtClean="0">
                <a:latin typeface="Gill Sans MT Condensed" pitchFamily="34" charset="0"/>
              </a:rPr>
              <a:t>mastitisler</a:t>
            </a:r>
            <a:r>
              <a:rPr lang="tr-TR" sz="2800" b="1" dirty="0" smtClean="0">
                <a:latin typeface="Gill Sans MT Condensed" pitchFamily="34" charset="0"/>
              </a:rPr>
              <a:t> ani gelişir</a:t>
            </a:r>
            <a:r>
              <a:rPr lang="tr-TR" sz="2800" dirty="0" smtClean="0">
                <a:latin typeface="Gill Sans MT Condensed" pitchFamily="34" charset="0"/>
              </a:rPr>
              <a:t>, yangının derecesi orta dereceliden şiddetliye kadar değişir, süt verimi azalır ve süt </a:t>
            </a:r>
            <a:r>
              <a:rPr lang="tr-TR" sz="2800" dirty="0" err="1" smtClean="0">
                <a:latin typeface="Gill Sans MT Condensed" pitchFamily="34" charset="0"/>
              </a:rPr>
              <a:t>seröz</a:t>
            </a:r>
            <a:r>
              <a:rPr lang="tr-TR" sz="2800" dirty="0" smtClean="0">
                <a:latin typeface="Gill Sans MT Condensed" pitchFamily="34" charset="0"/>
              </a:rPr>
              <a:t> görünümde ve içerisinde fibrin veya pıhtılar vardır.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42910" y="1844824"/>
            <a:ext cx="8086724" cy="4000528"/>
          </a:xfrm>
        </p:spPr>
        <p:txBody>
          <a:bodyPr>
            <a:normAutofit/>
          </a:bodyPr>
          <a:lstStyle/>
          <a:p>
            <a:r>
              <a:rPr lang="tr-TR" sz="2800" b="1" dirty="0" err="1" smtClean="0">
                <a:latin typeface="Gill Sans MT Condensed" pitchFamily="34" charset="0"/>
              </a:rPr>
              <a:t>Subakut</a:t>
            </a:r>
            <a:r>
              <a:rPr lang="tr-TR" sz="2800" b="1" dirty="0" smtClean="0">
                <a:latin typeface="Gill Sans MT Condensed" pitchFamily="34" charset="0"/>
              </a:rPr>
              <a:t> </a:t>
            </a:r>
            <a:r>
              <a:rPr lang="tr-TR" sz="2800" b="1" dirty="0" err="1" smtClean="0">
                <a:latin typeface="Gill Sans MT Condensed" pitchFamily="34" charset="0"/>
              </a:rPr>
              <a:t>mastitiste</a:t>
            </a:r>
            <a:r>
              <a:rPr lang="tr-TR" sz="2800" b="1" dirty="0" smtClean="0">
                <a:latin typeface="Gill Sans MT Condensed" pitchFamily="34" charset="0"/>
              </a:rPr>
              <a:t> </a:t>
            </a:r>
            <a:r>
              <a:rPr lang="tr-TR" sz="2800" dirty="0" smtClean="0">
                <a:latin typeface="Gill Sans MT Condensed" pitchFamily="34" charset="0"/>
              </a:rPr>
              <a:t>yangı, orta şiddetlidir ve memede gözle görülebilen değişiklikler yoktur. 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dirty="0" smtClean="0">
                <a:latin typeface="Gill Sans MT Condensed" pitchFamily="34" charset="0"/>
              </a:rPr>
              <a:t>Sütte genellikle küçük pıhtı ve </a:t>
            </a:r>
            <a:r>
              <a:rPr lang="tr-TR" sz="2800" dirty="0" err="1" smtClean="0">
                <a:latin typeface="Gill Sans MT Condensed" pitchFamily="34" charset="0"/>
              </a:rPr>
              <a:t>flakon</a:t>
            </a:r>
            <a:r>
              <a:rPr lang="tr-TR" sz="2800" dirty="0" smtClean="0">
                <a:latin typeface="Gill Sans MT Condensed" pitchFamily="34" charset="0"/>
              </a:rPr>
              <a:t> bulunur. 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b="1" dirty="0" smtClean="0">
                <a:latin typeface="Gill Sans MT Condensed" pitchFamily="34" charset="0"/>
              </a:rPr>
              <a:t>Bu tip </a:t>
            </a:r>
            <a:r>
              <a:rPr lang="tr-TR" sz="2800" b="1" dirty="0" err="1" smtClean="0">
                <a:latin typeface="Gill Sans MT Condensed" pitchFamily="34" charset="0"/>
              </a:rPr>
              <a:t>mastitiste</a:t>
            </a:r>
            <a:r>
              <a:rPr lang="tr-TR" sz="2800" dirty="0" smtClean="0">
                <a:latin typeface="Gill Sans MT Condensed" pitchFamily="34" charset="0"/>
              </a:rPr>
              <a:t>, </a:t>
            </a:r>
            <a:r>
              <a:rPr lang="tr-TR" sz="2800" b="1" dirty="0" smtClean="0">
                <a:latin typeface="Gill Sans MT Condensed" pitchFamily="34" charset="0"/>
              </a:rPr>
              <a:t>yangı</a:t>
            </a:r>
            <a:r>
              <a:rPr lang="tr-TR" sz="2800" dirty="0" smtClean="0">
                <a:latin typeface="Gill Sans MT Condensed" pitchFamily="34" charset="0"/>
              </a:rPr>
              <a:t> sadece </a:t>
            </a:r>
            <a:r>
              <a:rPr lang="tr-TR" sz="2800" b="1" dirty="0" smtClean="0">
                <a:latin typeface="Gill Sans MT Condensed" pitchFamily="34" charset="0"/>
              </a:rPr>
              <a:t>meme ile sınırlıdır</a:t>
            </a:r>
            <a:r>
              <a:rPr lang="tr-TR" sz="2800" dirty="0" smtClean="0">
                <a:latin typeface="Gill Sans MT Condensed" pitchFamily="34" charset="0"/>
              </a:rPr>
              <a:t>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28638" y="785794"/>
            <a:ext cx="8186766" cy="3829064"/>
          </a:xfrm>
        </p:spPr>
        <p:txBody>
          <a:bodyPr>
            <a:normAutofit/>
          </a:bodyPr>
          <a:lstStyle/>
          <a:p>
            <a:r>
              <a:rPr lang="tr-TR" sz="2400" b="1" dirty="0" smtClean="0">
                <a:latin typeface="Gill Sans MT Condensed" pitchFamily="34" charset="0"/>
              </a:rPr>
              <a:t>Kronik </a:t>
            </a:r>
            <a:r>
              <a:rPr lang="tr-TR" sz="2400" b="1" dirty="0" err="1" smtClean="0">
                <a:latin typeface="Gill Sans MT Condensed" pitchFamily="34" charset="0"/>
              </a:rPr>
              <a:t>mastitislerde</a:t>
            </a:r>
            <a:r>
              <a:rPr lang="tr-TR" sz="2400" dirty="0" smtClean="0">
                <a:latin typeface="Gill Sans MT Condensed" pitchFamily="34" charset="0"/>
              </a:rPr>
              <a:t>, klinik yangı belirtileri aylarca mevcuttur ve bir </a:t>
            </a:r>
            <a:r>
              <a:rPr lang="tr-TR" sz="2400" dirty="0" err="1" smtClean="0">
                <a:latin typeface="Gill Sans MT Condensed" pitchFamily="34" charset="0"/>
              </a:rPr>
              <a:t>laktasyon</a:t>
            </a:r>
            <a:r>
              <a:rPr lang="tr-TR" sz="2400" dirty="0" smtClean="0">
                <a:latin typeface="Gill Sans MT Condensed" pitchFamily="34" charset="0"/>
              </a:rPr>
              <a:t> döneminden diğerine kadar devam edebilir. </a:t>
            </a:r>
          </a:p>
          <a:p>
            <a:endParaRPr lang="tr-TR" sz="2400" dirty="0" smtClean="0">
              <a:latin typeface="Gill Sans MT Condensed" pitchFamily="34" charset="0"/>
            </a:endParaRPr>
          </a:p>
          <a:p>
            <a:r>
              <a:rPr lang="tr-TR" sz="2400" b="1" dirty="0" smtClean="0">
                <a:latin typeface="Gill Sans MT Condensed" pitchFamily="34" charset="0"/>
              </a:rPr>
              <a:t>Kronik </a:t>
            </a:r>
            <a:r>
              <a:rPr lang="tr-TR" sz="2400" b="1" dirty="0" err="1" smtClean="0">
                <a:latin typeface="Gill Sans MT Condensed" pitchFamily="34" charset="0"/>
              </a:rPr>
              <a:t>mastitislerin</a:t>
            </a:r>
            <a:r>
              <a:rPr lang="tr-TR" sz="2400" b="1" dirty="0" smtClean="0">
                <a:latin typeface="Gill Sans MT Condensed" pitchFamily="34" charset="0"/>
              </a:rPr>
              <a:t> bir özelliği de </a:t>
            </a:r>
            <a:r>
              <a:rPr lang="tr-TR" sz="2400" b="1" dirty="0" err="1" smtClean="0">
                <a:latin typeface="Gill Sans MT Condensed" pitchFamily="34" charset="0"/>
              </a:rPr>
              <a:t>paranşim</a:t>
            </a:r>
            <a:r>
              <a:rPr lang="tr-TR" sz="2400" b="1" dirty="0" smtClean="0">
                <a:latin typeface="Gill Sans MT Condensed" pitchFamily="34" charset="0"/>
              </a:rPr>
              <a:t> dokunun yerini bağ dokunun almasıdır.</a:t>
            </a:r>
            <a:r>
              <a:rPr lang="tr-TR" sz="2400" dirty="0" smtClean="0">
                <a:latin typeface="Gill Sans MT Condensed" pitchFamily="34" charset="0"/>
              </a:rPr>
              <a:t> </a:t>
            </a:r>
          </a:p>
          <a:p>
            <a:endParaRPr lang="tr-TR" sz="2400" dirty="0" smtClean="0">
              <a:latin typeface="Gill Sans MT Condensed" pitchFamily="34" charset="0"/>
            </a:endParaRPr>
          </a:p>
          <a:p>
            <a:r>
              <a:rPr lang="tr-TR" sz="2400" dirty="0" smtClean="0">
                <a:latin typeface="Gill Sans MT Condensed" pitchFamily="34" charset="0"/>
              </a:rPr>
              <a:t>Kronik </a:t>
            </a:r>
            <a:r>
              <a:rPr lang="tr-TR" sz="2400" dirty="0" err="1" smtClean="0">
                <a:latin typeface="Gill Sans MT Condensed" pitchFamily="34" charset="0"/>
              </a:rPr>
              <a:t>mastitis</a:t>
            </a:r>
            <a:r>
              <a:rPr lang="tr-TR" sz="2400" dirty="0" smtClean="0">
                <a:latin typeface="Gill Sans MT Condensed" pitchFamily="34" charset="0"/>
              </a:rPr>
              <a:t> gelişen meme lobu sert ve </a:t>
            </a:r>
            <a:r>
              <a:rPr lang="tr-TR" sz="2400" dirty="0" err="1" smtClean="0">
                <a:latin typeface="Gill Sans MT Condensed" pitchFamily="34" charset="0"/>
              </a:rPr>
              <a:t>atrofiktir</a:t>
            </a:r>
            <a:r>
              <a:rPr lang="tr-TR" sz="2400" dirty="0" smtClean="0">
                <a:latin typeface="Gill Sans MT Condensed" pitchFamily="34" charset="0"/>
              </a:rPr>
              <a:t>. </a:t>
            </a:r>
          </a:p>
          <a:p>
            <a:endParaRPr lang="tr-TR" dirty="0"/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4337" name="Object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230" y="4645064"/>
            <a:ext cx="2857488" cy="2141522"/>
          </a:xfrm>
          <a:prstGeom prst="rect">
            <a:avLst/>
          </a:prstGeom>
          <a:noFill/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4803689"/>
            <a:ext cx="2643206" cy="1982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5743" y="4699021"/>
            <a:ext cx="2156389" cy="201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dirty="0" smtClean="0">
                <a:latin typeface="Gill Sans MT Condensed" pitchFamily="34" charset="0"/>
              </a:rPr>
              <a:t>İneklerde genellikle </a:t>
            </a:r>
            <a:r>
              <a:rPr lang="tr-TR" sz="2800" b="1" dirty="0" smtClean="0">
                <a:latin typeface="Gill Sans MT Condensed" pitchFamily="34" charset="0"/>
              </a:rPr>
              <a:t>S. </a:t>
            </a:r>
            <a:r>
              <a:rPr lang="tr-TR" sz="2800" b="1" dirty="0" err="1" smtClean="0">
                <a:latin typeface="Gill Sans MT Condensed" pitchFamily="34" charset="0"/>
              </a:rPr>
              <a:t>aureus</a:t>
            </a:r>
            <a:r>
              <a:rPr lang="tr-TR" sz="2800" b="1" dirty="0" smtClean="0">
                <a:latin typeface="Gill Sans MT Condensed" pitchFamily="34" charset="0"/>
              </a:rPr>
              <a:t> kronik </a:t>
            </a:r>
            <a:r>
              <a:rPr lang="tr-TR" sz="2800" b="1" dirty="0" err="1" smtClean="0">
                <a:latin typeface="Gill Sans MT Condensed" pitchFamily="34" charset="0"/>
              </a:rPr>
              <a:t>mastitis</a:t>
            </a:r>
            <a:r>
              <a:rPr lang="tr-TR" sz="2800" dirty="0" err="1" smtClean="0">
                <a:latin typeface="Gill Sans MT Condensed" pitchFamily="34" charset="0"/>
              </a:rPr>
              <a:t>lere</a:t>
            </a:r>
            <a:r>
              <a:rPr lang="tr-TR" sz="2800" dirty="0" smtClean="0">
                <a:latin typeface="Gill Sans MT Condensed" pitchFamily="34" charset="0"/>
              </a:rPr>
              <a:t> neden olur.</a:t>
            </a:r>
            <a:endParaRPr lang="tr-TR" sz="2800" dirty="0">
              <a:latin typeface="Gill Sans MT Condensed" pitchFamily="34" charset="0"/>
            </a:endParaRPr>
          </a:p>
        </p:txBody>
      </p:sp>
      <p:pic>
        <p:nvPicPr>
          <p:cNvPr id="132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701" y="3610665"/>
            <a:ext cx="3606109" cy="3033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2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3616984"/>
            <a:ext cx="3357586" cy="3026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528</Words>
  <Application>Microsoft Office PowerPoint</Application>
  <PresentationFormat>Ekran Gösterisi (4:3)</PresentationFormat>
  <Paragraphs>76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2" baseType="lpstr">
      <vt:lpstr>Ofis Teması</vt:lpstr>
      <vt:lpstr>Mastitis Çeşitleri</vt:lpstr>
      <vt:lpstr> Klinik Mastitisler 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Klinik Mastitislerin Tanısı</vt:lpstr>
      <vt:lpstr>Klinik Mastitislerin Tanısı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Mastitis Çeşitleri</dc:title>
  <dc:creator>Ayhan Bastan</dc:creator>
  <cp:lastModifiedBy>Ayhan Bastan</cp:lastModifiedBy>
  <cp:revision>1</cp:revision>
  <dcterms:created xsi:type="dcterms:W3CDTF">2017-10-25T14:07:56Z</dcterms:created>
  <dcterms:modified xsi:type="dcterms:W3CDTF">2017-10-25T14:09:07Z</dcterms:modified>
</cp:coreProperties>
</file>