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61" r:id="rId5"/>
    <p:sldId id="262" r:id="rId6"/>
    <p:sldId id="263" r:id="rId7"/>
    <p:sldId id="260" r:id="rId8"/>
    <p:sldId id="259"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0A2CDD5D-E959-4921-9397-786B763E25B6}">
          <p14:sldIdLst>
            <p14:sldId id="256"/>
            <p14:sldId id="257"/>
            <p14:sldId id="258"/>
            <p14:sldId id="261"/>
            <p14:sldId id="262"/>
            <p14:sldId id="263"/>
            <p14:sldId id="260"/>
            <p14:sldId id="259"/>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50"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23.12.2018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23.12.2018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23.12.2018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3. konu</a:t>
            </a:r>
          </a:p>
        </p:txBody>
      </p:sp>
      <p:sp>
        <p:nvSpPr>
          <p:cNvPr id="3" name="2 Alt Başlık"/>
          <p:cNvSpPr>
            <a:spLocks noGrp="1"/>
          </p:cNvSpPr>
          <p:nvPr>
            <p:ph type="subTitle" idx="1"/>
          </p:nvPr>
        </p:nvSpPr>
        <p:spPr/>
        <p:txBody>
          <a:bodyPr>
            <a:normAutofit fontScale="92500" lnSpcReduction="20000"/>
          </a:bodyPr>
          <a:lstStyle/>
          <a:p>
            <a:r>
              <a:rPr lang="tr-TR" sz="4400" dirty="0">
                <a:latin typeface="Bell MT" pitchFamily="18" charset="0"/>
                <a:cs typeface="Andalus" pitchFamily="18" charset="-78"/>
              </a:rPr>
              <a:t>Sosyal antropolojinin diğer sosyal disiplinler arasındaki konumu</a:t>
            </a:r>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p>
        </p:txBody>
      </p:sp>
      <p:sp>
        <p:nvSpPr>
          <p:cNvPr id="3" name="2 İçerik Yer Tutucusu"/>
          <p:cNvSpPr>
            <a:spLocks noGrp="1"/>
          </p:cNvSpPr>
          <p:nvPr>
            <p:ph idx="1"/>
          </p:nvPr>
        </p:nvSpPr>
        <p:spPr/>
        <p:txBody>
          <a:bodyPr>
            <a:normAutofit/>
          </a:bodyPr>
          <a:lstStyle/>
          <a:p>
            <a:r>
              <a:rPr lang="tr-TR" sz="2400" dirty="0">
                <a:latin typeface="Bell MT" pitchFamily="18" charset="0"/>
              </a:rPr>
              <a:t>Bu hafta, doğa bilimlerinden ayırdığımız sosyal disiplinlerin içerisinde sosyal antropolojiyi konumlandırmaya çalışacağız. Psikoloji, tarih, sosyoloji, felsefe ve sanat ve özellikle edebiyatla ilişkili farklılıkların altını çizen bir çaba bu. Saydığım disiplinlere dair derinlemesine bilgi sunmak yerine bir haftaya sığacak biçimde farklılıklar üzerinden sosyal antropolojiye sınır çizmeye çalışacağımızı söyleyebilirim. Yeri geldiğinde benzerlikler de konu edilecektir.</a:t>
            </a:r>
          </a:p>
          <a:p>
            <a:r>
              <a:rPr lang="tr-TR" sz="2400" dirty="0">
                <a:latin typeface="Bell MT" pitchFamily="18" charset="0"/>
              </a:rPr>
              <a:t>Son kısımda sosyal antropolojiyi kültürel antropoloji ile de kıyaslayacağız.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2 İçerik Yer Tutucusu"/>
          <p:cNvSpPr>
            <a:spLocks noGrp="1"/>
          </p:cNvSpPr>
          <p:nvPr>
            <p:ph idx="1"/>
          </p:nvPr>
        </p:nvSpPr>
        <p:spPr/>
        <p:txBody>
          <a:bodyPr>
            <a:normAutofit lnSpcReduction="10000"/>
          </a:bodyPr>
          <a:lstStyle/>
          <a:p>
            <a:r>
              <a:rPr lang="tr-TR" sz="2400" dirty="0">
                <a:latin typeface="Bell MT" pitchFamily="18" charset="0"/>
              </a:rPr>
              <a:t>İlk altını çizdiğim disiplin psikoloji. Psikoloji, kullanmakta mahir olduğu deney yöntemi ile iç geçerliği yüksek veri üretir. Yalnız ürettiklerinin dış geçerliği hakkında aynı şey söylenemez. Toplumsal yaşam çok katmanlıdır ve bir faktörün diğerlerinden yalıtılarak araştırılmasına müsaade etmez.</a:t>
            </a:r>
          </a:p>
          <a:p>
            <a:r>
              <a:rPr lang="tr-TR" sz="2400" dirty="0">
                <a:latin typeface="Bell MT" pitchFamily="18" charset="0"/>
              </a:rPr>
              <a:t>Sosyolojiyi de içerecek biçimde araştırma pratiğinde örneklem ve evrene yapılan vurgu yani üzerinde araştırma yapılan insan topluluğu seçkisi ve sonuçların genellenebileceği daha geniş toplumsal kategoriler bağlantısı da nitel veri temelli analizin aynı tipte bir sorgulaması ile karşı karşıyadır. Nitel veri temelli antropolojinin temsil etmeye dair iddiaları bu kadar yalınkat formüle edilmez.</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Sosyoloji ile kökensel farklılıklardan bahsetmek de değerlidir. Yükselen endüstrileşme ve şehirleşme şartlarında ortaya çıkan sosyolojinin bunların yol açtığı toplumsal sorunlara ve dezavantajlara dair mücadeleci ve normatif bir pozisyonu olduğunu söyleyebiliriz. Antropoloji ise ampirik geleneğinin kurulmasını takiben bir mozaik modeli ve kültürel görelilik kavramı üzerinden toplumsal doğruluk ve yanlışlık önermelerine daha mesafeli durmuştur.</a:t>
            </a:r>
          </a:p>
          <a:p>
            <a:r>
              <a:rPr lang="tr-TR" sz="2400" dirty="0">
                <a:latin typeface="Bell MT" pitchFamily="18" charset="0"/>
              </a:rPr>
              <a:t>Tarihle bağlantıyı, tarihin toplumsal yaşamdaki yerine dair kuramsal tartışmalar ve tarih-yazıcılığı düşüncesinden hareketle kuracağız. </a:t>
            </a:r>
          </a:p>
        </p:txBody>
      </p:sp>
    </p:spTree>
    <p:extLst>
      <p:ext uri="{BB962C8B-B14F-4D97-AF65-F5344CB8AC3E}">
        <p14:creationId xmlns:p14="http://schemas.microsoft.com/office/powerpoint/2010/main" val="12142899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İnsanın </a:t>
            </a:r>
            <a:r>
              <a:rPr lang="tr-TR" sz="2400" dirty="0" err="1">
                <a:latin typeface="Bell MT" pitchFamily="18" charset="0"/>
              </a:rPr>
              <a:t>ne’liğine</a:t>
            </a:r>
            <a:r>
              <a:rPr lang="tr-TR" sz="2400" dirty="0">
                <a:latin typeface="Bell MT" pitchFamily="18" charset="0"/>
              </a:rPr>
              <a:t> dair bir tür epistemolojik ve ontolojik arayışa karşılık gelen felsefenin, tüm diğer sosyal disiplinler için olduğu kadar sosyal antropoloji için de topluma nasıl bakılacağına dair çerçeve çizen üst bir </a:t>
            </a:r>
            <a:r>
              <a:rPr lang="tr-TR" sz="2400" dirty="0" err="1">
                <a:latin typeface="Bell MT" pitchFamily="18" charset="0"/>
              </a:rPr>
              <a:t>disiplinel</a:t>
            </a:r>
            <a:r>
              <a:rPr lang="tr-TR" sz="2400" dirty="0">
                <a:latin typeface="Bell MT" pitchFamily="18" charset="0"/>
              </a:rPr>
              <a:t> gerçeklik olduğu söylenebilir. Kökeni felsefi düşüncede bulunmayan neredeyse hiçbir sosyal </a:t>
            </a:r>
            <a:r>
              <a:rPr lang="tr-TR" sz="2400" dirty="0" err="1">
                <a:latin typeface="Bell MT" pitchFamily="18" charset="0"/>
              </a:rPr>
              <a:t>disiplinel</a:t>
            </a:r>
            <a:r>
              <a:rPr lang="tr-TR" sz="2400" dirty="0">
                <a:latin typeface="Bell MT" pitchFamily="18" charset="0"/>
              </a:rPr>
              <a:t> yaklaşım biçimi yoktur.</a:t>
            </a:r>
          </a:p>
          <a:p>
            <a:r>
              <a:rPr lang="tr-TR" sz="2400" dirty="0">
                <a:latin typeface="Bell MT" pitchFamily="18" charset="0"/>
              </a:rPr>
              <a:t>Sanat ve edebiyat, antropolojik metin yazımı ve topluluklara yaklaşım için değerli çerçeveler çizer. Hatta iyi </a:t>
            </a:r>
            <a:r>
              <a:rPr lang="tr-TR" sz="2400" dirty="0" err="1">
                <a:latin typeface="Bell MT" pitchFamily="18" charset="0"/>
              </a:rPr>
              <a:t>etnografik</a:t>
            </a:r>
            <a:r>
              <a:rPr lang="tr-TR" sz="2400" dirty="0">
                <a:latin typeface="Bell MT" pitchFamily="18" charset="0"/>
              </a:rPr>
              <a:t> metinlerin iyi edebi anlatılar oldukları görüşü, disiplin içerisinde de, her ne kadar önerme bilimselliğe muhalefet ediyor gibiyse de, kabul görür. </a:t>
            </a:r>
          </a:p>
        </p:txBody>
      </p:sp>
    </p:spTree>
    <p:extLst>
      <p:ext uri="{BB962C8B-B14F-4D97-AF65-F5344CB8AC3E}">
        <p14:creationId xmlns:p14="http://schemas.microsoft.com/office/powerpoint/2010/main" val="12142899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2 İçerik Yer Tutucusu"/>
          <p:cNvSpPr>
            <a:spLocks noGrp="1"/>
          </p:cNvSpPr>
          <p:nvPr>
            <p:ph idx="1"/>
          </p:nvPr>
        </p:nvSpPr>
        <p:spPr/>
        <p:txBody>
          <a:bodyPr>
            <a:normAutofit/>
          </a:bodyPr>
          <a:lstStyle/>
          <a:p>
            <a:r>
              <a:rPr lang="tr-TR" sz="2400" dirty="0">
                <a:latin typeface="Bell MT" pitchFamily="18" charset="0"/>
              </a:rPr>
              <a:t>Son olarak, kültür ile toplumsal form kavramlarının önerdiği yaklaşım farkları üzerinden kültürel antropoloji ile sosyal antropolojiyi ilişkilendirelim veya aralarındaki sınırı çizelim. Buradaki temel noktamız, özellikle çıkış döneminde kültürün siyasi imalarla dolu olması ama siyasi ilişkileri analiz etmede pek de istekli olmaması üzerine olacak.   </a:t>
            </a:r>
          </a:p>
        </p:txBody>
      </p:sp>
    </p:spTree>
    <p:extLst>
      <p:ext uri="{BB962C8B-B14F-4D97-AF65-F5344CB8AC3E}">
        <p14:creationId xmlns:p14="http://schemas.microsoft.com/office/powerpoint/2010/main" val="12142899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2 İçerik Yer Tutucusu"/>
          <p:cNvSpPr>
            <a:spLocks noGrp="1"/>
          </p:cNvSpPr>
          <p:nvPr>
            <p:ph idx="1"/>
          </p:nvPr>
        </p:nvSpPr>
        <p:spPr/>
        <p:txBody>
          <a:bodyPr>
            <a:normAutofit/>
          </a:bodyPr>
          <a:lstStyle/>
          <a:p>
            <a:r>
              <a:rPr lang="tr-TR" sz="2400">
                <a:latin typeface="Bell MT" pitchFamily="18" charset="0"/>
              </a:rPr>
              <a:t>Beşinci </a:t>
            </a:r>
            <a:r>
              <a:rPr lang="tr-TR" sz="2400" dirty="0">
                <a:latin typeface="Bell MT" pitchFamily="18" charset="0"/>
              </a:rPr>
              <a:t>hafta </a:t>
            </a:r>
            <a:r>
              <a:rPr lang="tr-TR" sz="2400" dirty="0" err="1">
                <a:latin typeface="Bell MT" pitchFamily="18" charset="0"/>
              </a:rPr>
              <a:t>Malinowski’nin</a:t>
            </a:r>
            <a:r>
              <a:rPr lang="tr-TR" sz="2400" dirty="0">
                <a:latin typeface="Bell MT" pitchFamily="18" charset="0"/>
              </a:rPr>
              <a:t> </a:t>
            </a:r>
            <a:r>
              <a:rPr lang="tr-TR" sz="2400" dirty="0" err="1">
                <a:latin typeface="Bell MT" pitchFamily="18" charset="0"/>
              </a:rPr>
              <a:t>etnografisinin</a:t>
            </a:r>
            <a:r>
              <a:rPr lang="tr-TR" sz="2400" dirty="0">
                <a:latin typeface="Bell MT" pitchFamily="18" charset="0"/>
              </a:rPr>
              <a:t> Evliliğe Giden Yol ve Evlilik bölümlerini okuyoruz.</a:t>
            </a:r>
          </a:p>
          <a:p>
            <a:r>
              <a:rPr lang="tr-TR" sz="2400" dirty="0">
                <a:latin typeface="Bell MT" pitchFamily="18" charset="0"/>
              </a:rPr>
              <a:t>Bu bölümlerde </a:t>
            </a:r>
            <a:r>
              <a:rPr lang="tr-TR" sz="2400" dirty="0" err="1">
                <a:latin typeface="Bell MT" pitchFamily="18" charset="0"/>
              </a:rPr>
              <a:t>Malinowski</a:t>
            </a:r>
            <a:r>
              <a:rPr lang="tr-TR" sz="2400" dirty="0">
                <a:latin typeface="Bell MT" pitchFamily="18" charset="0"/>
              </a:rPr>
              <a:t>, evlilik öncesi ve evlilik sırasında armağan ve geçim karşılıklılığına odaklanıyor. Bir erkeğin kendi evlilik ailesi için değil kız kardeşlerinin evliği için çalıştığı ve kendi geçimi için karısının erkek kardeşleri ile muhatap olduğu karmaşık bir ekonomik organizasyonla karşı karşıyayız.</a:t>
            </a:r>
          </a:p>
        </p:txBody>
      </p:sp>
    </p:spTree>
    <p:extLst>
      <p:ext uri="{BB962C8B-B14F-4D97-AF65-F5344CB8AC3E}">
        <p14:creationId xmlns:p14="http://schemas.microsoft.com/office/powerpoint/2010/main" val="610406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5. 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a:t>
            </a:r>
            <a:r>
              <a:rPr lang="tr-TR" sz="2400" dirty="0">
                <a:latin typeface="Bell MT" pitchFamily="18" charset="0"/>
              </a:rPr>
              <a:t>:</a:t>
            </a:r>
          </a:p>
          <a:p>
            <a:r>
              <a:rPr lang="tr-TR" sz="2400" dirty="0" err="1">
                <a:latin typeface="Bell MT" pitchFamily="18" charset="0"/>
              </a:rPr>
              <a:t>Bronislaw</a:t>
            </a:r>
            <a:r>
              <a:rPr lang="tr-TR" sz="2400" dirty="0">
                <a:latin typeface="Bell MT" pitchFamily="18" charset="0"/>
              </a:rPr>
              <a:t> </a:t>
            </a:r>
            <a:r>
              <a:rPr lang="tr-TR" sz="2400" dirty="0" err="1">
                <a:latin typeface="Bell MT" pitchFamily="18" charset="0"/>
              </a:rPr>
              <a:t>Malinowski</a:t>
            </a:r>
            <a:r>
              <a:rPr lang="tr-TR" sz="2400" dirty="0">
                <a:latin typeface="Bell MT" pitchFamily="18" charset="0"/>
              </a:rPr>
              <a:t>. </a:t>
            </a:r>
            <a:r>
              <a:rPr lang="tr-TR" sz="2400" i="1" dirty="0">
                <a:latin typeface="Bell MT" pitchFamily="18" charset="0"/>
              </a:rPr>
              <a:t>Vahşilerin Cinsel Yaşamı. </a:t>
            </a:r>
            <a:r>
              <a:rPr lang="tr-TR" sz="2400" dirty="0">
                <a:latin typeface="Bell MT" pitchFamily="18" charset="0"/>
              </a:rPr>
              <a:t>İstanbul: </a:t>
            </a:r>
            <a:r>
              <a:rPr lang="tr-TR" sz="2400" dirty="0" err="1">
                <a:latin typeface="Bell MT" pitchFamily="18" charset="0"/>
              </a:rPr>
              <a:t>Kabalcı</a:t>
            </a:r>
            <a:r>
              <a:rPr lang="tr-TR" sz="2400" dirty="0">
                <a:latin typeface="Bell MT" pitchFamily="18" charset="0"/>
              </a:rPr>
              <a:t> Yayınları. (Evliliğe Giden Yol ve </a:t>
            </a:r>
            <a:r>
              <a:rPr lang="tr-TR" sz="2400">
                <a:latin typeface="Bell MT" pitchFamily="18" charset="0"/>
              </a:rPr>
              <a:t>Evlilik bölümleri)</a:t>
            </a:r>
            <a:endParaRPr lang="tr-TR" sz="2400" dirty="0">
              <a:latin typeface="Bell MT" pitchFamily="18" charset="0"/>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486</Words>
  <Application>Microsoft Office PowerPoint</Application>
  <PresentationFormat>On-screen Show (4:3)</PresentationFormat>
  <Paragraphs>23</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Aldhabi</vt:lpstr>
      <vt:lpstr>Andalus</vt:lpstr>
      <vt:lpstr>Arial</vt:lpstr>
      <vt:lpstr>Bell MT</vt:lpstr>
      <vt:lpstr>Calibri</vt:lpstr>
      <vt:lpstr>Ofis Teması</vt:lpstr>
      <vt:lpstr>3. konu</vt:lpstr>
      <vt:lpstr>5. hafta</vt:lpstr>
      <vt:lpstr>5. hafta</vt:lpstr>
      <vt:lpstr>5. hafta</vt:lpstr>
      <vt:lpstr>5. hafta</vt:lpstr>
      <vt:lpstr>5. hafta</vt:lpstr>
      <vt:lpstr>5. hafta</vt:lpstr>
      <vt:lpstr>5. hafta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Caglar Enneli</cp:lastModifiedBy>
  <cp:revision>34</cp:revision>
  <dcterms:created xsi:type="dcterms:W3CDTF">2018-05-08T13:48:36Z</dcterms:created>
  <dcterms:modified xsi:type="dcterms:W3CDTF">2018-12-23T11:48:12Z</dcterms:modified>
</cp:coreProperties>
</file>