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2"/>
  </p:notesMasterIdLst>
  <p:sldIdLst>
    <p:sldId id="256" r:id="rId2"/>
    <p:sldId id="257" r:id="rId3"/>
    <p:sldId id="302" r:id="rId4"/>
    <p:sldId id="282" r:id="rId5"/>
    <p:sldId id="258" r:id="rId6"/>
    <p:sldId id="301" r:id="rId7"/>
    <p:sldId id="280" r:id="rId8"/>
    <p:sldId id="283" r:id="rId9"/>
    <p:sldId id="303" r:id="rId10"/>
    <p:sldId id="284" r:id="rId11"/>
    <p:sldId id="285" r:id="rId12"/>
    <p:sldId id="295" r:id="rId13"/>
    <p:sldId id="286" r:id="rId14"/>
    <p:sldId id="294" r:id="rId15"/>
    <p:sldId id="289" r:id="rId16"/>
    <p:sldId id="305" r:id="rId17"/>
    <p:sldId id="290" r:id="rId18"/>
    <p:sldId id="298" r:id="rId19"/>
    <p:sldId id="299" r:id="rId20"/>
    <p:sldId id="291" r:id="rId21"/>
    <p:sldId id="296" r:id="rId22"/>
    <p:sldId id="304" r:id="rId23"/>
    <p:sldId id="292" r:id="rId24"/>
    <p:sldId id="293" r:id="rId25"/>
    <p:sldId id="261" r:id="rId26"/>
    <p:sldId id="262" r:id="rId27"/>
    <p:sldId id="269" r:id="rId28"/>
    <p:sldId id="270" r:id="rId29"/>
    <p:sldId id="271" r:id="rId30"/>
    <p:sldId id="272" r:id="rId31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918CA-3D0C-4E99-B318-C6832833779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FD63C-A6E6-4BF3-8126-A563371C70E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5FD63C-A6E6-4BF3-8126-A563371C70E3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Asıl başlık stili için tıklatın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Asıl alt başlık stilini düzenlemek için tıklatın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16F2F91-313C-4A17-BEFF-4DEA8DAE6E7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0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120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267B0F-C8E2-4660-8C20-8B811A63D51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EEC3A-C527-4D13-8967-ACEC0FDBCB9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404F84B-5085-4CA0-AA34-C1683EBEE53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550FC-7C13-4F3F-B7D5-CA7C08AE1C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8F9C3-1586-41C9-AA01-9B1CB49869C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1370B4-5836-4469-8EB4-CF8A6D3F19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47EC5-EA5D-452E-8700-1005255C45F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EC7DD-39F6-4577-85CB-02A84D7882F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9107F-4D0B-4F58-B15E-0724882087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3638B-EEFC-4226-B446-A2A2DC7952E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0C03F-5698-48BC-86C6-AB0476D86F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başlık stili için tıklatın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metin stillerini düzenlemek için tıklatın</a:t>
            </a:r>
          </a:p>
          <a:p>
            <a:pPr lvl="1"/>
            <a:r>
              <a:rPr lang="en-US" altLang="en-US" smtClean="0"/>
              <a:t>İkinci düzey</a:t>
            </a:r>
          </a:p>
          <a:p>
            <a:pPr lvl="2"/>
            <a:r>
              <a:rPr lang="en-US" altLang="en-US" smtClean="0"/>
              <a:t>Üçüncü düzey</a:t>
            </a:r>
          </a:p>
          <a:p>
            <a:pPr lvl="3"/>
            <a:r>
              <a:rPr lang="en-US" altLang="en-US" smtClean="0"/>
              <a:t>Dördüncü düzey</a:t>
            </a:r>
          </a:p>
          <a:p>
            <a:pPr lvl="4"/>
            <a:r>
              <a:rPr lang="en-US" altLang="en-US" smtClean="0"/>
              <a:t>Beşinci düzey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7EF1AFB9-B3AA-41EB-900F-577BC9F631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018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Ağrı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lstStyle/>
          <a:p>
            <a:r>
              <a:rPr lang="tr-TR"/>
              <a:t>Ağrı iletimi</a:t>
            </a: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569325" cy="5257800"/>
          </a:xfrm>
        </p:spPr>
        <p:txBody>
          <a:bodyPr/>
          <a:lstStyle/>
          <a:p>
            <a:r>
              <a:rPr lang="tr-TR"/>
              <a:t>2. nöronlarla </a:t>
            </a:r>
            <a:r>
              <a:rPr lang="en-US"/>
              <a:t>sinaptik bağlantılarda A</a:t>
            </a:r>
            <a:r>
              <a:rPr lang="tr-TR"/>
              <a:t> delta</a:t>
            </a:r>
            <a:r>
              <a:rPr lang="en-US"/>
              <a:t> tipi lifler</a:t>
            </a:r>
            <a:r>
              <a:rPr lang="tr-TR"/>
              <a:t>den</a:t>
            </a:r>
            <a:r>
              <a:rPr lang="en-US"/>
              <a:t> glutamat; C tipi lifler</a:t>
            </a:r>
            <a:r>
              <a:rPr lang="tr-TR"/>
              <a:t>den </a:t>
            </a:r>
            <a:r>
              <a:rPr lang="en-US"/>
              <a:t>glutamat </a:t>
            </a:r>
            <a:r>
              <a:rPr lang="tr-TR"/>
              <a:t>ve </a:t>
            </a:r>
            <a:r>
              <a:rPr lang="en-US"/>
              <a:t>P maddesi </a:t>
            </a:r>
            <a:r>
              <a:rPr lang="tr-TR"/>
              <a:t>salınır</a:t>
            </a:r>
            <a:r>
              <a:rPr lang="en-US"/>
              <a:t>. </a:t>
            </a:r>
            <a:endParaRPr lang="tr-TR"/>
          </a:p>
          <a:p>
            <a:r>
              <a:rPr lang="en-US"/>
              <a:t>Glutamat hızlı</a:t>
            </a:r>
            <a:r>
              <a:rPr lang="tr-TR"/>
              <a:t>-</a:t>
            </a:r>
            <a:r>
              <a:rPr lang="en-US"/>
              <a:t>kısa; P maddesi yavaş</a:t>
            </a:r>
            <a:r>
              <a:rPr lang="tr-TR"/>
              <a:t>-</a:t>
            </a:r>
            <a:r>
              <a:rPr lang="en-US"/>
              <a:t>uzun süre etki</a:t>
            </a:r>
            <a:r>
              <a:rPr lang="tr-TR"/>
              <a:t>li. </a:t>
            </a:r>
            <a:r>
              <a:rPr lang="en-US"/>
              <a:t>Glutamat uzaklaştırılır. P maddesi sinaptik aralıkta uzun süre kalır, çevre nöronlar</a:t>
            </a:r>
            <a:r>
              <a:rPr lang="tr-TR"/>
              <a:t>ı da etkiler.</a:t>
            </a:r>
          </a:p>
          <a:p>
            <a:r>
              <a:rPr lang="en-US"/>
              <a:t>Hızlı</a:t>
            </a:r>
            <a:r>
              <a:rPr lang="tr-TR"/>
              <a:t>-</a:t>
            </a:r>
            <a:r>
              <a:rPr lang="en-US"/>
              <a:t>yavaş ağrı özelliklerinde bu</a:t>
            </a:r>
            <a:r>
              <a:rPr lang="tr-TR"/>
              <a:t> etkiler önemli.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r>
              <a:rPr lang="tr-TR"/>
              <a:t>MSS’de Hızlı Ağrı iletimi</a:t>
            </a: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256212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tr-TR" sz="3200"/>
              <a:t>A</a:t>
            </a:r>
            <a:r>
              <a:rPr lang="en-US" sz="3200"/>
              <a:t>ğırlıklı olarak, neospinotalamik bölümde iletilir</a:t>
            </a:r>
            <a:r>
              <a:rPr lang="tr-TR" sz="3200"/>
              <a:t>. 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tr-TR" sz="3200"/>
              <a:t>Bu yolun</a:t>
            </a:r>
            <a:r>
              <a:rPr lang="fr-FR" sz="3200"/>
              <a:t> küçük kısmı, beyin sapı retikuler alanlarda sonlanır</a:t>
            </a:r>
            <a:r>
              <a:rPr lang="tr-TR" sz="3200"/>
              <a:t>.</a:t>
            </a:r>
          </a:p>
          <a:p>
            <a:pPr>
              <a:lnSpc>
                <a:spcPct val="90000"/>
              </a:lnSpc>
              <a:spcAft>
                <a:spcPct val="25000"/>
              </a:spcAft>
            </a:pPr>
            <a:r>
              <a:rPr lang="tr-TR" sz="3200"/>
              <a:t>B</a:t>
            </a:r>
            <a:r>
              <a:rPr lang="fr-FR" sz="3200"/>
              <a:t>üyük kısmı talamusun VP nuk</a:t>
            </a:r>
            <a:r>
              <a:rPr lang="tr-TR" sz="3200"/>
              <a:t>. yoluyla </a:t>
            </a:r>
            <a:r>
              <a:rPr lang="en-US" sz="3200"/>
              <a:t>SI, SII, emosyonla ilgili singulat korteks</a:t>
            </a:r>
            <a:r>
              <a:rPr lang="tr-TR" sz="3200"/>
              <a:t>e</a:t>
            </a:r>
            <a:r>
              <a:rPr lang="en-US" sz="3200"/>
              <a:t> projekte olur. </a:t>
            </a:r>
            <a:endParaRPr lang="tr-TR" sz="3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MSS’de Hızlı Ağrı iletimi (devam)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Ağrı ile ilgili kortikal alanlar, ağrının ayırdedilmesi, anlamlandırılması</a:t>
            </a:r>
            <a:r>
              <a:rPr lang="tr-TR"/>
              <a:t>, </a:t>
            </a:r>
            <a:r>
              <a:rPr lang="en-US"/>
              <a:t>emosyonel </a:t>
            </a:r>
            <a:r>
              <a:rPr lang="tr-TR"/>
              <a:t>kısımları</a:t>
            </a:r>
            <a:r>
              <a:rPr lang="en-US"/>
              <a:t> ile il</a:t>
            </a:r>
            <a:r>
              <a:rPr lang="tr-TR"/>
              <a:t>gilidir. </a:t>
            </a:r>
            <a:endParaRPr lang="en-US"/>
          </a:p>
          <a:p>
            <a:r>
              <a:rPr lang="en-US"/>
              <a:t>Hızlı ağrı, korteks</a:t>
            </a:r>
            <a:r>
              <a:rPr lang="tr-TR"/>
              <a:t>e</a:t>
            </a:r>
            <a:r>
              <a:rPr lang="en-US"/>
              <a:t> topografik projek</a:t>
            </a:r>
            <a:r>
              <a:rPr lang="tr-TR"/>
              <a:t>te olur. Bu nedenle y</a:t>
            </a:r>
            <a:r>
              <a:rPr lang="en-US"/>
              <a:t>avaş ağrı</a:t>
            </a:r>
            <a:r>
              <a:rPr lang="tr-TR"/>
              <a:t>dan</a:t>
            </a:r>
            <a:r>
              <a:rPr lang="en-US"/>
              <a:t> daha iyi lokalize edilir. </a:t>
            </a:r>
            <a:r>
              <a:rPr lang="tr-TR"/>
              <a:t>A</a:t>
            </a:r>
            <a:r>
              <a:rPr lang="en-US"/>
              <a:t>rka sütun yolu</a:t>
            </a:r>
            <a:r>
              <a:rPr lang="tr-TR"/>
              <a:t> </a:t>
            </a:r>
            <a:r>
              <a:rPr lang="en-US"/>
              <a:t>ile iletilen</a:t>
            </a:r>
            <a:r>
              <a:rPr lang="tr-TR"/>
              <a:t> duyulara göre yerleşimi </a:t>
            </a:r>
            <a:r>
              <a:rPr lang="en-US"/>
              <a:t>zayıftır. </a:t>
            </a:r>
            <a:endParaRPr lang="tr-TR"/>
          </a:p>
          <a:p>
            <a:r>
              <a:rPr lang="tr-TR"/>
              <a:t>Korteks olmasa da ağrı hissedilir.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6287"/>
          </a:xfrm>
        </p:spPr>
        <p:txBody>
          <a:bodyPr/>
          <a:lstStyle/>
          <a:p>
            <a:r>
              <a:rPr lang="tr-TR"/>
              <a:t>MSS’de Yavaş Ağrı iletimi</a:t>
            </a: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85888"/>
            <a:ext cx="8229600" cy="5472112"/>
          </a:xfrm>
        </p:spPr>
        <p:txBody>
          <a:bodyPr/>
          <a:lstStyle/>
          <a:p>
            <a:pPr marL="0" indent="0">
              <a:spcBef>
                <a:spcPct val="50000"/>
              </a:spcBef>
            </a:pPr>
            <a:r>
              <a:rPr lang="tr-TR"/>
              <a:t>Ağrının afektif, motivasyonal yönleri ile ilgili (hoş olmayan duygu, korku-huzursuzluk, otonom aktivasyon-bulantı, terleme, taşikardi vs.)</a:t>
            </a:r>
          </a:p>
          <a:p>
            <a:pPr marL="0" indent="0">
              <a:spcBef>
                <a:spcPct val="50000"/>
              </a:spcBef>
            </a:pPr>
            <a:r>
              <a:rPr lang="tr-TR"/>
              <a:t>Paleospinotalamik bölümde iletilir. </a:t>
            </a:r>
          </a:p>
          <a:p>
            <a:pPr marL="0" indent="0">
              <a:spcBef>
                <a:spcPct val="50000"/>
              </a:spcBef>
            </a:pPr>
            <a:r>
              <a:rPr lang="tr-TR"/>
              <a:t>Bu </a:t>
            </a:r>
            <a:r>
              <a:rPr lang="en-US"/>
              <a:t>yol eski, </a:t>
            </a:r>
            <a:r>
              <a:rPr lang="tr-TR"/>
              <a:t>çoğu lif</a:t>
            </a:r>
            <a:r>
              <a:rPr lang="en-US"/>
              <a:t> beyin sapında sonlanır. 1/10-1/4</a:t>
            </a:r>
            <a:r>
              <a:rPr lang="tr-TR"/>
              <a:t>’ü </a:t>
            </a:r>
            <a:r>
              <a:rPr lang="en-US"/>
              <a:t>talamus</a:t>
            </a:r>
            <a:r>
              <a:rPr lang="tr-TR"/>
              <a:t>l</a:t>
            </a:r>
            <a:r>
              <a:rPr lang="en-US"/>
              <a:t>a</a:t>
            </a:r>
            <a:r>
              <a:rPr lang="tr-TR"/>
              <a:t> kortekse gider</a:t>
            </a:r>
          </a:p>
          <a:p>
            <a:pPr marL="0" indent="0">
              <a:spcBef>
                <a:spcPct val="50000"/>
              </a:spcBef>
            </a:pPr>
            <a:r>
              <a:rPr lang="tr-TR"/>
              <a:t>Bu nedenle m</a:t>
            </a:r>
            <a:r>
              <a:rPr lang="en-US"/>
              <a:t>ezensefalon üstünde </a:t>
            </a:r>
            <a:r>
              <a:rPr lang="tr-TR"/>
              <a:t>MSS çıkarılsa da</a:t>
            </a:r>
            <a:r>
              <a:rPr lang="en-US"/>
              <a:t> ağrı</a:t>
            </a:r>
            <a:r>
              <a:rPr lang="tr-TR"/>
              <a:t> hissedilir. 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MSS’de Yavaş Ağrı iletimi (devam)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61657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/>
              <a:t>Paleospinotalamik yol</a:t>
            </a:r>
            <a:r>
              <a:rPr lang="tr-TR" sz="3200"/>
              <a:t> başlıca 2 alanda sonlanır.</a:t>
            </a:r>
            <a:r>
              <a:rPr lang="tr-TR" sz="2600"/>
              <a:t> </a:t>
            </a:r>
            <a:r>
              <a:rPr lang="en-US" sz="2600"/>
              <a:t>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800" b="1"/>
              <a:t>a)</a:t>
            </a:r>
            <a:r>
              <a:rPr lang="en-US" sz="2400"/>
              <a:t> </a:t>
            </a:r>
            <a:r>
              <a:rPr lang="tr-TR" sz="2800"/>
              <a:t>B</a:t>
            </a:r>
            <a:r>
              <a:rPr lang="en-US" sz="2800"/>
              <a:t>eyin sapı retikuler alanları</a:t>
            </a:r>
            <a:r>
              <a:rPr lang="tr-TR" sz="2800"/>
              <a:t> </a:t>
            </a:r>
            <a:r>
              <a:rPr lang="tr-TR" sz="2800">
                <a:sym typeface="Wingdings" pitchFamily="2" charset="2"/>
              </a:rPr>
              <a:t> T</a:t>
            </a:r>
            <a:r>
              <a:rPr lang="en-US" sz="2800"/>
              <a:t>alamus nonspesifik nukleusları</a:t>
            </a:r>
            <a:r>
              <a:rPr lang="tr-TR" sz="2800"/>
              <a:t> </a:t>
            </a:r>
            <a:r>
              <a:rPr lang="tr-TR" sz="2800">
                <a:sym typeface="Wingdings" pitchFamily="2" charset="2"/>
              </a:rPr>
              <a:t> </a:t>
            </a:r>
            <a:r>
              <a:rPr lang="tr-TR" sz="2800"/>
              <a:t>-kortekse</a:t>
            </a:r>
            <a:r>
              <a:rPr lang="en-US" sz="2800"/>
              <a:t> yaygın </a:t>
            </a:r>
            <a:r>
              <a:rPr lang="tr-TR" sz="2800"/>
              <a:t>proj. (uyanık) -sing.kor, insular kor. (emosyonlar)</a:t>
            </a:r>
            <a:endParaRPr lang="en-US" sz="2800"/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800" b="1"/>
              <a:t>b)</a:t>
            </a:r>
            <a:r>
              <a:rPr lang="en-US" sz="2800"/>
              <a:t> </a:t>
            </a:r>
            <a:r>
              <a:rPr lang="tr-TR" sz="2800"/>
              <a:t>Mezensefalon: Bu yol limbik sistemi uyarır, limbik sistem tarafından uyarılır. Ayrıca ağrı iletiminin düzenlenmesi ile ilgilidir.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tr-TR" sz="2800"/>
              <a:t>Ağrı ile ilgili bazı beyin sapı nöronları hipotalamusa projekte olur, ağrıya eşlik eden endokrin-otonom bulgularla ilgili.</a:t>
            </a:r>
            <a:r>
              <a:rPr lang="de-DE" sz="2800"/>
              <a:t> </a:t>
            </a:r>
            <a:r>
              <a:rPr lang="tr-TR" sz="2800"/>
              <a:t>Amigdalaya projekte olur, emosyonlarla ilgili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</a:t>
            </a:r>
            <a:r>
              <a:rPr lang="tr-TR"/>
              <a:t>SS’de</a:t>
            </a:r>
            <a:r>
              <a:rPr lang="de-DE"/>
              <a:t> A</a:t>
            </a:r>
            <a:r>
              <a:rPr lang="tr-TR"/>
              <a:t>naljezi sistemleri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530725"/>
          </a:xfrm>
        </p:spPr>
        <p:txBody>
          <a:bodyPr/>
          <a:lstStyle/>
          <a:p>
            <a:r>
              <a:rPr lang="tr-TR"/>
              <a:t>Kapı kontrol teorisi: Medulla spinalise giren ağrı ile ilgisiz büyük çaplı aksonlar (A beta) ağrı iletimi ile ilgili nöronları inhibitör ara nöronlar üzerinden inhibe ederler.</a:t>
            </a:r>
          </a:p>
          <a:p>
            <a:r>
              <a:rPr lang="tr-TR"/>
              <a:t>Beynin analjezi sistemi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Plasebo etkisi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Tıp öğrencilerine boş hap vermişler…</a:t>
            </a:r>
          </a:p>
          <a:p>
            <a:pPr>
              <a:lnSpc>
                <a:spcPct val="90000"/>
              </a:lnSpc>
            </a:pPr>
            <a:r>
              <a:rPr lang="tr-TR" dirty="0"/>
              <a:t>2/3 </a:t>
            </a:r>
            <a:r>
              <a:rPr lang="tr-TR" dirty="0" err="1" smtClean="0"/>
              <a:t>sedasyon</a:t>
            </a:r>
            <a:r>
              <a:rPr lang="tr-TR" dirty="0" smtClean="0"/>
              <a:t> olduğunu söylemiş, etki dozla  ilişkili </a:t>
            </a:r>
            <a:endParaRPr lang="tr-TR" dirty="0"/>
          </a:p>
          <a:p>
            <a:pPr>
              <a:lnSpc>
                <a:spcPct val="90000"/>
              </a:lnSpc>
            </a:pPr>
            <a:r>
              <a:rPr lang="tr-TR" dirty="0" smtClean="0"/>
              <a:t>Büyük </a:t>
            </a:r>
            <a:r>
              <a:rPr lang="tr-TR" dirty="0"/>
              <a:t>kısım yorgunluk azalması</a:t>
            </a:r>
          </a:p>
          <a:p>
            <a:pPr>
              <a:lnSpc>
                <a:spcPct val="90000"/>
              </a:lnSpc>
            </a:pPr>
            <a:r>
              <a:rPr lang="tr-TR" dirty="0"/>
              <a:t>Tüm grupta 1/3 yan etki…</a:t>
            </a:r>
          </a:p>
          <a:p>
            <a:pPr>
              <a:lnSpc>
                <a:spcPct val="90000"/>
              </a:lnSpc>
            </a:pPr>
            <a:r>
              <a:rPr lang="tr-TR" dirty="0"/>
              <a:t>56 öğrenciden </a:t>
            </a:r>
            <a:r>
              <a:rPr lang="tr-TR" dirty="0" smtClean="0"/>
              <a:t>sadece üçü “</a:t>
            </a:r>
            <a:r>
              <a:rPr lang="tr-TR" dirty="0"/>
              <a:t>yalan bu” demiş. </a:t>
            </a:r>
          </a:p>
          <a:p>
            <a:pPr>
              <a:lnSpc>
                <a:spcPct val="90000"/>
              </a:lnSpc>
            </a:pPr>
            <a:r>
              <a:rPr lang="tr-TR" dirty="0"/>
              <a:t>Ağrıda da </a:t>
            </a:r>
            <a:r>
              <a:rPr lang="tr-TR" dirty="0" smtClean="0"/>
              <a:t>benzer bulgular var</a:t>
            </a:r>
            <a:r>
              <a:rPr lang="tr-TR" dirty="0"/>
              <a:t>, </a:t>
            </a:r>
            <a:r>
              <a:rPr lang="tr-TR" dirty="0" err="1"/>
              <a:t>placebo</a:t>
            </a:r>
            <a:r>
              <a:rPr lang="tr-TR" dirty="0"/>
              <a:t> </a:t>
            </a:r>
            <a:r>
              <a:rPr lang="tr-TR" dirty="0" smtClean="0"/>
              <a:t>etkisinde ağrıyla </a:t>
            </a:r>
            <a:r>
              <a:rPr lang="tr-TR" dirty="0"/>
              <a:t>ilgili </a:t>
            </a:r>
            <a:r>
              <a:rPr lang="tr-TR" dirty="0" err="1" smtClean="0"/>
              <a:t>kortikal</a:t>
            </a:r>
            <a:r>
              <a:rPr lang="tr-TR" dirty="0" smtClean="0"/>
              <a:t> alanlarda </a:t>
            </a:r>
            <a:r>
              <a:rPr lang="tr-TR" dirty="0"/>
              <a:t>aktivasyon </a:t>
            </a:r>
            <a:r>
              <a:rPr lang="tr-TR" dirty="0" smtClean="0"/>
              <a:t>gözleniyor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Beynin analjezi sistemi</a:t>
            </a: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Endojen opioit peptitler: Enkefalinler, endorfinler, dinorfinler</a:t>
            </a:r>
          </a:p>
          <a:p>
            <a:r>
              <a:rPr lang="tr-TR"/>
              <a:t>Beyin sapında ağrı ile ilgili yolların sonlandığı bölgelerde analjezik nörotransmitterler (</a:t>
            </a:r>
            <a:r>
              <a:rPr lang="en-US"/>
              <a:t>endojen opioit peptid</a:t>
            </a:r>
            <a:r>
              <a:rPr lang="tr-TR"/>
              <a:t>ler)</a:t>
            </a:r>
            <a:r>
              <a:rPr lang="en-US"/>
              <a:t> </a:t>
            </a:r>
            <a:r>
              <a:rPr lang="tr-TR"/>
              <a:t>salgılayan nöronlar var.</a:t>
            </a:r>
          </a:p>
          <a:p>
            <a:r>
              <a:rPr lang="tr-TR"/>
              <a:t>Bu nöronların aksonları, omurilik arka boynuzunda ağrı ile ilgili nöronları inhibe ederler.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Beynin analjezi sistemi (devam)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4997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Başlıca </a:t>
            </a:r>
            <a:r>
              <a:rPr lang="de-DE"/>
              <a:t>3 </a:t>
            </a:r>
            <a:r>
              <a:rPr lang="tr-TR"/>
              <a:t>beyin alanı var. </a:t>
            </a:r>
            <a:r>
              <a:rPr lang="de-DE"/>
              <a:t>Bu alanların uyarılması</a:t>
            </a:r>
            <a:r>
              <a:rPr lang="tr-TR"/>
              <a:t>, </a:t>
            </a:r>
            <a:r>
              <a:rPr lang="de-DE"/>
              <a:t>bu bölgelere morfin benzeri opiat maddelerin</a:t>
            </a:r>
            <a:r>
              <a:rPr lang="tr-TR"/>
              <a:t> (endorfinler, enkefalinler)</a:t>
            </a:r>
            <a:r>
              <a:rPr lang="de-DE"/>
              <a:t> uygulanması </a:t>
            </a:r>
            <a:r>
              <a:rPr lang="tr-TR"/>
              <a:t>analjezik</a:t>
            </a:r>
            <a:r>
              <a:rPr lang="de-DE"/>
              <a:t> etki yapar.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de-DE"/>
              <a:t>1- </a:t>
            </a:r>
            <a:r>
              <a:rPr lang="tr-TR"/>
              <a:t>Mezensefalon ve ponsta periventriküler ve periakudaduktal gri madde (PAG): </a:t>
            </a:r>
            <a:r>
              <a:rPr lang="de-DE"/>
              <a:t>Limbik sistemden uyarılar alır.</a:t>
            </a:r>
            <a:r>
              <a:rPr lang="tr-TR"/>
              <a:t> </a:t>
            </a:r>
            <a:r>
              <a:rPr lang="de-DE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de-DE"/>
              <a:t>2- </a:t>
            </a:r>
            <a:r>
              <a:rPr lang="tr-TR"/>
              <a:t>Bulbusta </a:t>
            </a:r>
            <a:r>
              <a:rPr lang="de-DE"/>
              <a:t>Rafe çekirdekleri</a:t>
            </a:r>
            <a:r>
              <a:rPr lang="tr-TR"/>
              <a:t> (PAG’den uyarı alır)</a:t>
            </a:r>
            <a:endParaRPr lang="de-DE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de-DE"/>
              <a:t>3- Omurilik arka boynuz</a:t>
            </a:r>
            <a:r>
              <a:rPr lang="tr-TR"/>
              <a:t>unda enkefalinerjik nöronlar (Rafe çek. uyarı alır)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Beynin analjezi sistemi (devam)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600"/>
              <a:t>1 no’lu bölgelerdeki </a:t>
            </a:r>
            <a:r>
              <a:rPr lang="en-US" sz="2600"/>
              <a:t>nöronlar </a:t>
            </a:r>
            <a:r>
              <a:rPr lang="tr-TR" sz="2600"/>
              <a:t>rafe nöronları üzerine </a:t>
            </a:r>
            <a:r>
              <a:rPr lang="en-US" sz="2600"/>
              <a:t>enkefalin salar. </a:t>
            </a:r>
            <a:r>
              <a:rPr lang="tr-TR" sz="2600"/>
              <a:t>Enkefalin rafe nukleusu nöronlarını uyarır. </a:t>
            </a:r>
          </a:p>
          <a:p>
            <a:r>
              <a:rPr lang="en-US" sz="2600"/>
              <a:t>Rafe nöronları </a:t>
            </a:r>
            <a:r>
              <a:rPr lang="tr-TR" sz="2600"/>
              <a:t>serotonin salgılar. Bu nöronlar </a:t>
            </a:r>
            <a:r>
              <a:rPr lang="en-US" sz="2600"/>
              <a:t>omurili</a:t>
            </a:r>
            <a:r>
              <a:rPr lang="tr-TR" sz="2600"/>
              <a:t>k arka boynuzuna projekte olur (akson gönderir)</a:t>
            </a:r>
          </a:p>
          <a:p>
            <a:r>
              <a:rPr lang="tr-TR" sz="2600"/>
              <a:t>Serotonin omurilik arka boynuzunda ağrı projeksiyon nöronlarını direkt veya ara nöronlar (enkefalinerjik) üzerinden inhibe eder.</a:t>
            </a:r>
            <a:r>
              <a:rPr lang="en-US" sz="2600"/>
              <a:t> </a:t>
            </a:r>
            <a:r>
              <a:rPr lang="tr-TR" sz="2600"/>
              <a:t>Ayrıca </a:t>
            </a:r>
            <a:r>
              <a:rPr lang="en-US" sz="2600"/>
              <a:t>primer afferentlerden P maddesi ve glutamat salınımı inhibe edilir.</a:t>
            </a:r>
            <a:r>
              <a:rPr lang="tr-TR" sz="260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39825"/>
          </a:xfrm>
        </p:spPr>
        <p:txBody>
          <a:bodyPr/>
          <a:lstStyle/>
          <a:p>
            <a:r>
              <a:rPr lang="tr-TR" sz="3800"/>
              <a:t/>
            </a:r>
            <a:br>
              <a:rPr lang="tr-TR" sz="3800"/>
            </a:br>
            <a:r>
              <a:rPr lang="en-US" sz="3800"/>
              <a:t>AĞRI RESEPTÖRLERİ</a:t>
            </a:r>
            <a:br>
              <a:rPr lang="en-US" sz="3800"/>
            </a:br>
            <a:r>
              <a:rPr lang="en-US" sz="3800"/>
              <a:t>. </a:t>
            </a:r>
            <a:endParaRPr lang="tr-TR" sz="380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748712" cy="4924425"/>
          </a:xfrm>
        </p:spPr>
        <p:txBody>
          <a:bodyPr/>
          <a:lstStyle/>
          <a:p>
            <a:r>
              <a:rPr lang="tr-TR"/>
              <a:t>1.nöron gövdesi spinal ve trigeminal ganglionda </a:t>
            </a:r>
          </a:p>
          <a:p>
            <a:r>
              <a:rPr lang="tr-TR"/>
              <a:t>Serbest sinir sonlanmaları, adaptasyonu az.</a:t>
            </a:r>
          </a:p>
          <a:p>
            <a:r>
              <a:rPr lang="tr-TR"/>
              <a:t>Nosiseptörler</a:t>
            </a:r>
            <a:r>
              <a:rPr lang="en-US"/>
              <a:t> spesifik</a:t>
            </a:r>
            <a:r>
              <a:rPr lang="tr-TR"/>
              <a:t>. Uygun uyaranına göre 3 tip nosiseptör var: (çok sayıda alt tip)</a:t>
            </a:r>
          </a:p>
          <a:p>
            <a:pPr>
              <a:buFont typeface="Wingdings" pitchFamily="2" charset="2"/>
              <a:buNone/>
            </a:pPr>
            <a:r>
              <a:rPr lang="tr-TR"/>
              <a:t>-</a:t>
            </a:r>
            <a:r>
              <a:rPr lang="en-US"/>
              <a:t>Polimodal: </a:t>
            </a:r>
            <a:r>
              <a:rPr lang="tr-TR"/>
              <a:t>K</a:t>
            </a:r>
            <a:r>
              <a:rPr lang="en-US"/>
              <a:t>imyasal, termal ve mekanik</a:t>
            </a:r>
            <a:r>
              <a:rPr lang="tr-TR"/>
              <a:t> uyarıya duyarlı</a:t>
            </a:r>
            <a:r>
              <a:rPr lang="en-US"/>
              <a:t> </a:t>
            </a:r>
            <a:r>
              <a:rPr lang="tr-TR"/>
              <a:t>(</a:t>
            </a:r>
            <a:r>
              <a:rPr lang="en-US"/>
              <a:t>C tipi lifler</a:t>
            </a:r>
            <a:r>
              <a:rPr lang="tr-TR"/>
              <a:t>),</a:t>
            </a:r>
            <a:r>
              <a:rPr lang="en-US"/>
              <a:t> </a:t>
            </a:r>
          </a:p>
          <a:p>
            <a:pPr>
              <a:buFont typeface="Wingdings" pitchFamily="2" charset="2"/>
              <a:buNone/>
            </a:pPr>
            <a:r>
              <a:rPr lang="tr-TR"/>
              <a:t>-</a:t>
            </a:r>
            <a:r>
              <a:rPr lang="en-US"/>
              <a:t>Mekanik</a:t>
            </a:r>
            <a:r>
              <a:rPr lang="tr-TR"/>
              <a:t> uyarıya </a:t>
            </a:r>
            <a:r>
              <a:rPr lang="en-US"/>
              <a:t>duyarlı</a:t>
            </a:r>
            <a:r>
              <a:rPr lang="tr-TR"/>
              <a:t>: A delta tipi lifler</a:t>
            </a:r>
            <a:r>
              <a:rPr lang="en-US"/>
              <a:t> </a:t>
            </a:r>
            <a:r>
              <a:rPr lang="tr-TR"/>
              <a:t>(çoğu)</a:t>
            </a:r>
          </a:p>
          <a:p>
            <a:pPr>
              <a:buFont typeface="Wingdings" pitchFamily="2" charset="2"/>
              <a:buNone/>
            </a:pPr>
            <a:r>
              <a:rPr lang="tr-TR"/>
              <a:t>-T</a:t>
            </a:r>
            <a:r>
              <a:rPr lang="en-US"/>
              <a:t>ermal</a:t>
            </a:r>
            <a:r>
              <a:rPr lang="tr-TR"/>
              <a:t> uyarıya </a:t>
            </a:r>
            <a:r>
              <a:rPr lang="en-US"/>
              <a:t>duyarlı: A delta tipi lifler </a:t>
            </a:r>
            <a:endParaRPr lang="tr-TR"/>
          </a:p>
          <a:p>
            <a:r>
              <a:rPr lang="tr-TR"/>
              <a:t>Sessiz reseptörler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Sensitizasyon</a:t>
            </a:r>
            <a:r>
              <a:rPr lang="tr-TR" dirty="0"/>
              <a:t>: </a:t>
            </a:r>
            <a:r>
              <a:rPr lang="tr-TR" dirty="0" err="1"/>
              <a:t>Hiperaljezi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196752"/>
            <a:ext cx="8229600" cy="5473700"/>
          </a:xfrm>
        </p:spPr>
        <p:txBody>
          <a:bodyPr/>
          <a:lstStyle/>
          <a:p>
            <a:r>
              <a:rPr lang="tr-TR" sz="3200" dirty="0" err="1"/>
              <a:t>Periferik</a:t>
            </a:r>
            <a:r>
              <a:rPr lang="tr-TR" sz="3200" dirty="0"/>
              <a:t> duyarlılaşma: Hasarlı dokulardan, kan hücrelerinden ve sinir sonlarından salgılanan çeşitli kimyasal maddeler (</a:t>
            </a:r>
            <a:r>
              <a:rPr lang="tr-TR" sz="3200" dirty="0" err="1"/>
              <a:t>bradikinin</a:t>
            </a:r>
            <a:r>
              <a:rPr lang="tr-TR" sz="3200" dirty="0"/>
              <a:t>, </a:t>
            </a:r>
            <a:r>
              <a:rPr lang="tr-TR" sz="3200" dirty="0" err="1"/>
              <a:t>histamin</a:t>
            </a:r>
            <a:r>
              <a:rPr lang="tr-TR" sz="3200" dirty="0"/>
              <a:t>, </a:t>
            </a:r>
            <a:r>
              <a:rPr lang="tr-TR" sz="3200" dirty="0" err="1"/>
              <a:t>prostaglandinler</a:t>
            </a:r>
            <a:r>
              <a:rPr lang="tr-TR" sz="3200" dirty="0"/>
              <a:t>, </a:t>
            </a:r>
            <a:r>
              <a:rPr lang="tr-TR" sz="3200" dirty="0" err="1"/>
              <a:t>lökotrienler</a:t>
            </a:r>
            <a:r>
              <a:rPr lang="tr-TR" sz="3200" dirty="0"/>
              <a:t>, </a:t>
            </a:r>
            <a:r>
              <a:rPr lang="tr-TR" sz="3200" dirty="0" err="1"/>
              <a:t>Ach</a:t>
            </a:r>
            <a:r>
              <a:rPr lang="tr-TR" sz="3200" dirty="0"/>
              <a:t>, </a:t>
            </a:r>
            <a:r>
              <a:rPr lang="tr-TR" sz="3200" dirty="0" err="1"/>
              <a:t>serotonin</a:t>
            </a:r>
            <a:r>
              <a:rPr lang="tr-TR" sz="3200" dirty="0"/>
              <a:t>, P maddesi, ATP): </a:t>
            </a:r>
          </a:p>
          <a:p>
            <a:pPr lvl="1">
              <a:buFont typeface="Wingdings" pitchFamily="2" charset="2"/>
              <a:buNone/>
            </a:pPr>
            <a:r>
              <a:rPr lang="tr-TR" sz="3000" dirty="0"/>
              <a:t>A) </a:t>
            </a:r>
            <a:r>
              <a:rPr lang="tr-TR" sz="3000" dirty="0" err="1"/>
              <a:t>Nosiseptör</a:t>
            </a:r>
            <a:r>
              <a:rPr lang="tr-TR" sz="3000" dirty="0"/>
              <a:t> eşiğini düşürerek duyarlılaştırır (Sessiz </a:t>
            </a:r>
            <a:r>
              <a:rPr lang="tr-TR" sz="3000" dirty="0" err="1"/>
              <a:t>nosiseptörler</a:t>
            </a:r>
            <a:r>
              <a:rPr lang="tr-TR" sz="3000" dirty="0"/>
              <a:t>).</a:t>
            </a:r>
          </a:p>
          <a:p>
            <a:pPr lvl="1">
              <a:buFont typeface="Wingdings" pitchFamily="2" charset="2"/>
              <a:buNone/>
            </a:pPr>
            <a:r>
              <a:rPr lang="tr-TR" sz="3000" dirty="0"/>
              <a:t>B) Direkt olarak </a:t>
            </a:r>
            <a:r>
              <a:rPr lang="tr-TR" sz="3000" dirty="0" err="1"/>
              <a:t>nosiseptörleri</a:t>
            </a:r>
            <a:r>
              <a:rPr lang="tr-TR" sz="3000" dirty="0"/>
              <a:t> uyarır, aktive eder.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Hiperaljezi (periferik) (devam)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1. </a:t>
            </a:r>
            <a:r>
              <a:rPr lang="en-US"/>
              <a:t>nöron gövdesinde sentezlenen P maddesi, </a:t>
            </a:r>
            <a:r>
              <a:rPr lang="tr-TR"/>
              <a:t>periferik akson sonlanmalarından (nosiseptörlerden) </a:t>
            </a:r>
            <a:r>
              <a:rPr lang="en-US"/>
              <a:t>salınır.</a:t>
            </a:r>
            <a:endParaRPr lang="tr-TR"/>
          </a:p>
          <a:p>
            <a:pPr>
              <a:lnSpc>
                <a:spcPct val="90000"/>
              </a:lnSpc>
            </a:pPr>
            <a:r>
              <a:rPr lang="tr-TR"/>
              <a:t>P maddesi</a:t>
            </a:r>
            <a:r>
              <a:rPr lang="en-US"/>
              <a:t> </a:t>
            </a:r>
            <a:r>
              <a:rPr lang="tr-TR"/>
              <a:t>çevredeki nosiseptörleri de uyarır.</a:t>
            </a:r>
          </a:p>
          <a:p>
            <a:pPr algn="just">
              <a:lnSpc>
                <a:spcPct val="90000"/>
              </a:lnSpc>
            </a:pPr>
            <a:r>
              <a:rPr lang="tr-TR"/>
              <a:t>P maddesi vazodilatasyon yapar, kızarıklık ve ödem oluşur. Mast hücrelerini uyarır, histamin salınır.</a:t>
            </a:r>
          </a:p>
          <a:p>
            <a:pPr algn="just">
              <a:lnSpc>
                <a:spcPct val="90000"/>
              </a:lnSpc>
            </a:pPr>
            <a:r>
              <a:rPr lang="tr-TR"/>
              <a:t>Nosiseptörlerden ATP de salgılanır.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800"/>
              <a:t>Not: Histamin, C lifleri üzerinden kaşıntı yapar, kaşıntıya spesifik reseptör bilinmiyor).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Merkezi sensitizasyon (duyarlılaşma)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Omurilik arka kordon nöronlarının duyarlılığı, nosiseptif afferentlerin yüksek aktivitesi ile artar. </a:t>
            </a:r>
          </a:p>
          <a:p>
            <a:r>
              <a:rPr lang="tr-TR"/>
              <a:t>Hasar bölgesindeki ağrısız uyaran bile ağrı oluşturur (allodini)</a:t>
            </a:r>
          </a:p>
          <a:p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AĞRI SINIFLANDIRMASI</a:t>
            </a:r>
            <a:endParaRPr lang="tr-TR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tr-TR" sz="2600"/>
              <a:t>1- </a:t>
            </a:r>
            <a:r>
              <a:rPr lang="en-US" sz="2600"/>
              <a:t>Nörofizyolojik mekanizmaya göre: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2600"/>
              <a:t>	</a:t>
            </a:r>
            <a:r>
              <a:rPr lang="en-US" sz="2600"/>
              <a:t>a) Nosiseptif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2600"/>
              <a:t>	</a:t>
            </a:r>
            <a:r>
              <a:rPr lang="en-US" sz="2600"/>
              <a:t>		- Somatik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2600"/>
              <a:t>	</a:t>
            </a:r>
            <a:r>
              <a:rPr lang="en-US" sz="2600"/>
              <a:t>		- Visseral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2600"/>
              <a:t>	</a:t>
            </a:r>
            <a:r>
              <a:rPr lang="en-US" sz="2600"/>
              <a:t>b) Nöropatik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2600"/>
              <a:t>	</a:t>
            </a:r>
            <a:r>
              <a:rPr lang="en-US" sz="2600"/>
              <a:t>		- Merkezi</a:t>
            </a:r>
            <a:r>
              <a:rPr lang="tr-TR" sz="2600"/>
              <a:t> (talamus örn.)</a:t>
            </a:r>
            <a:endParaRPr lang="en-US" sz="2600"/>
          </a:p>
          <a:p>
            <a:pPr marL="609600" indent="-609600">
              <a:buFont typeface="Wingdings" pitchFamily="2" charset="2"/>
              <a:buNone/>
            </a:pPr>
            <a:r>
              <a:rPr lang="tr-TR" sz="2600"/>
              <a:t>	</a:t>
            </a:r>
            <a:r>
              <a:rPr lang="en-US" sz="2600"/>
              <a:t>		- Periferik</a:t>
            </a:r>
            <a:r>
              <a:rPr lang="tr-TR" sz="2600"/>
              <a:t> (zona örn.)</a:t>
            </a:r>
            <a:endParaRPr lang="en-US" sz="2600"/>
          </a:p>
          <a:p>
            <a:pPr marL="609600" indent="-609600">
              <a:buFont typeface="Wingdings" pitchFamily="2" charset="2"/>
              <a:buNone/>
            </a:pPr>
            <a:r>
              <a:rPr lang="en-US" sz="2600"/>
              <a:t>2- Süreye </a:t>
            </a:r>
            <a:r>
              <a:rPr lang="tr-TR" sz="2600"/>
              <a:t>göre</a:t>
            </a:r>
            <a:r>
              <a:rPr lang="en-US" sz="2600"/>
              <a:t> (akut, kronik)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600"/>
              <a:t>3- Etyolojiye göre (kanser ağrısı, artrit ağrısı gibi)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600"/>
              <a:t>4- Bölgelere göre  (baş, göğüs, sırt, ekstremite gibi)</a:t>
            </a:r>
            <a:endParaRPr lang="tr-TR" sz="26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Nöropatik ağrı</a:t>
            </a:r>
            <a:endParaRPr lang="tr-TR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/>
              <a:t>-</a:t>
            </a:r>
            <a:r>
              <a:rPr lang="en-US"/>
              <a:t>P</a:t>
            </a:r>
            <a:r>
              <a:rPr lang="tr-TR"/>
              <a:t>eriferik </a:t>
            </a:r>
            <a:r>
              <a:rPr lang="en-US"/>
              <a:t>nöron</a:t>
            </a:r>
            <a:r>
              <a:rPr lang="tr-TR"/>
              <a:t>-akson</a:t>
            </a:r>
            <a:r>
              <a:rPr lang="en-US"/>
              <a:t> veya ağrı ile ilgili MSS bölgeleri</a:t>
            </a:r>
            <a:r>
              <a:rPr lang="tr-TR"/>
              <a:t>-yollarının</a:t>
            </a:r>
            <a:r>
              <a:rPr lang="en-US"/>
              <a:t> hasarlanması</a:t>
            </a:r>
            <a:r>
              <a:rPr lang="tr-TR"/>
              <a:t> sonucu oluşur. </a:t>
            </a:r>
          </a:p>
          <a:p>
            <a:pPr>
              <a:buFont typeface="Wingdings" pitchFamily="2" charset="2"/>
              <a:buNone/>
            </a:pPr>
            <a:r>
              <a:rPr lang="tr-TR"/>
              <a:t>-N</a:t>
            </a:r>
            <a:r>
              <a:rPr lang="en-US"/>
              <a:t>osiseptör uyarımı </a:t>
            </a:r>
            <a:r>
              <a:rPr lang="tr-TR"/>
              <a:t>şart değildir. Kendiliğinden veya hafif dokunma, termal uyarılarla başlar.</a:t>
            </a:r>
          </a:p>
          <a:p>
            <a:pPr>
              <a:buFont typeface="Wingdings" pitchFamily="2" charset="2"/>
              <a:buNone/>
            </a:pPr>
            <a:r>
              <a:rPr lang="tr-TR"/>
              <a:t>-Analjezikler çok etkili değil. </a:t>
            </a:r>
          </a:p>
          <a:p>
            <a:pPr>
              <a:buFont typeface="Wingdings" pitchFamily="2" charset="2"/>
              <a:buNone/>
            </a:pPr>
            <a:r>
              <a:rPr lang="tr-TR"/>
              <a:t>-Hayalet ekstremite, hayalet ağrı</a:t>
            </a:r>
          </a:p>
          <a:p>
            <a:pPr>
              <a:buFont typeface="Wingdings" pitchFamily="2" charset="2"/>
              <a:buNone/>
            </a:pPr>
            <a:r>
              <a:rPr lang="tr-TR"/>
              <a:t>-Hayalet ekstremite ağrısının tedavisi çok zor. </a:t>
            </a:r>
          </a:p>
          <a:p>
            <a:pPr>
              <a:buFont typeface="Wingdings" pitchFamily="2" charset="2"/>
              <a:buNone/>
            </a:pPr>
            <a:endParaRPr 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Visseral Ağrı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İç organlardan kaynaklanır.</a:t>
            </a:r>
          </a:p>
          <a:p>
            <a:r>
              <a:rPr lang="tr-TR"/>
              <a:t>Az sayıda termal-mekanik reseptör bulunur, nosiseptörler deriye göre daha seyrek yerleşimlidir. Örn. kesme/yakma ib’da ağrısız.  </a:t>
            </a:r>
          </a:p>
          <a:p>
            <a:r>
              <a:rPr lang="tr-TR"/>
              <a:t>Yavaş ağrıdır. Lokalizasyonu kötüdür. Rahatsız edicidir.</a:t>
            </a:r>
          </a:p>
          <a:p>
            <a:r>
              <a:rPr lang="tr-TR"/>
              <a:t>Sıklıkla bulantı ve otonom belirtiler vardır.</a:t>
            </a:r>
          </a:p>
          <a:p>
            <a:r>
              <a:rPr lang="tr-TR"/>
              <a:t>Yayılır ve yansır.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Visseral ağrı iletimi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MSS’e PS ve S sinirler içerisinde iletilir.</a:t>
            </a:r>
          </a:p>
          <a:p>
            <a:pPr>
              <a:lnSpc>
                <a:spcPct val="90000"/>
              </a:lnSpc>
            </a:pPr>
            <a:r>
              <a:rPr lang="tr-TR"/>
              <a:t>1. nöron hücre gövdesi arka kök ganglionu veya ilgili kafa çiftinin ganglionundadır.</a:t>
            </a:r>
          </a:p>
          <a:p>
            <a:pPr>
              <a:lnSpc>
                <a:spcPct val="90000"/>
              </a:lnSpc>
            </a:pPr>
            <a:endParaRPr lang="tr-TR"/>
          </a:p>
          <a:p>
            <a:pPr>
              <a:lnSpc>
                <a:spcPct val="90000"/>
              </a:lnSpc>
            </a:pPr>
            <a:r>
              <a:rPr lang="tr-TR"/>
              <a:t>Omurilikte somatik ağrı yolları gibi seyreder.</a:t>
            </a:r>
          </a:p>
          <a:p>
            <a:pPr>
              <a:lnSpc>
                <a:spcPct val="90000"/>
              </a:lnSpc>
            </a:pPr>
            <a:r>
              <a:rPr lang="tr-TR"/>
              <a:t>Bir grup visseral ağrı 2. sıra aksonu AL’e katılmaz, arka kordonda orta hatta yakın ayrı bir bölgede talamus üzerinden kortekse iletilir.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Visseral ağrıda ağrı liflerinin uyarılması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İçi boş organların gerilmesi (örn. İntestinal tıkanma)</a:t>
            </a:r>
          </a:p>
          <a:p>
            <a:r>
              <a:rPr lang="tr-TR"/>
              <a:t>Organların iltihaplanması</a:t>
            </a:r>
          </a:p>
          <a:p>
            <a:r>
              <a:rPr lang="tr-TR"/>
              <a:t>İskemi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Visseral ağrıya eşlik eden bulgular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Affektif komponent</a:t>
            </a:r>
          </a:p>
          <a:p>
            <a:r>
              <a:rPr lang="tr-TR"/>
              <a:t>Kas spazmı, rijidite (özlle periton etkilenmişse)</a:t>
            </a:r>
          </a:p>
          <a:p>
            <a:r>
              <a:rPr lang="tr-TR"/>
              <a:t>Bulantı, kusma, otonom belirtiler (visseral reflekslerin aktive olması)</a:t>
            </a:r>
          </a:p>
          <a:p>
            <a:r>
              <a:rPr lang="tr-TR"/>
              <a:t>(Visseral ağrının dual karakteri)</a:t>
            </a:r>
          </a:p>
          <a:p>
            <a:pPr>
              <a:buFont typeface="Wingdings" pitchFamily="2" charset="2"/>
              <a:buNone/>
            </a:pPr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Yansıyan ağrı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Derin ağrı ve visseral ağrının somatik yapılara yansıması, dermatomal kural yanında deneyimin rolü vardır.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/>
              <a:t>Örneğin:</a:t>
            </a:r>
          </a:p>
          <a:p>
            <a:pPr>
              <a:lnSpc>
                <a:spcPct val="90000"/>
              </a:lnSpc>
            </a:pPr>
            <a:r>
              <a:rPr lang="tr-TR"/>
              <a:t>Kardiyak ağrılar sol kola, göğsün sol tarafına </a:t>
            </a:r>
          </a:p>
          <a:p>
            <a:pPr>
              <a:lnSpc>
                <a:spcPct val="90000"/>
              </a:lnSpc>
            </a:pPr>
            <a:r>
              <a:rPr lang="tr-TR"/>
              <a:t>Üreter ağrısı testislere ve alt karın bölgesine</a:t>
            </a:r>
          </a:p>
          <a:p>
            <a:pPr>
              <a:lnSpc>
                <a:spcPct val="90000"/>
              </a:lnSpc>
            </a:pPr>
            <a:r>
              <a:rPr lang="tr-TR"/>
              <a:t>Özofagus ağrısı göğüs duvarına</a:t>
            </a:r>
          </a:p>
          <a:p>
            <a:pPr>
              <a:lnSpc>
                <a:spcPct val="90000"/>
              </a:lnSpc>
            </a:pPr>
            <a:r>
              <a:rPr lang="tr-TR"/>
              <a:t>Safra kesesi skapula kemikleri çevresine</a:t>
            </a:r>
          </a:p>
          <a:p>
            <a:pPr>
              <a:lnSpc>
                <a:spcPct val="90000"/>
              </a:lnSpc>
            </a:pPr>
            <a:r>
              <a:rPr lang="tr-TR"/>
              <a:t>Appendix ön karın ve göbek çevresine yansır.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AĞRI RESEPTÖRLERİ</a:t>
            </a:r>
            <a:endParaRPr lang="tr-TR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TRP (geçici reseptör potansiyeli) kanalları</a:t>
            </a:r>
          </a:p>
          <a:p>
            <a:r>
              <a:rPr lang="tr-TR" dirty="0"/>
              <a:t>Termal reseptörler de bu grupta</a:t>
            </a:r>
          </a:p>
          <a:p>
            <a:r>
              <a:rPr lang="tr-TR" dirty="0"/>
              <a:t>Katyon kanalları, </a:t>
            </a:r>
            <a:r>
              <a:rPr lang="tr-TR" dirty="0" err="1" smtClean="0"/>
              <a:t>Na</a:t>
            </a:r>
            <a:r>
              <a:rPr lang="tr-TR" dirty="0" smtClean="0"/>
              <a:t>+ </a:t>
            </a:r>
            <a:r>
              <a:rPr lang="tr-TR" dirty="0"/>
              <a:t>ve </a:t>
            </a:r>
            <a:r>
              <a:rPr lang="tr-TR" dirty="0" err="1" smtClean="0"/>
              <a:t>Ca</a:t>
            </a:r>
            <a:r>
              <a:rPr lang="tr-TR" dirty="0" smtClean="0"/>
              <a:t>++ girişi ile </a:t>
            </a:r>
            <a:r>
              <a:rPr lang="tr-TR" dirty="0" err="1" smtClean="0"/>
              <a:t>depolarizasyon</a:t>
            </a:r>
            <a:endParaRPr lang="tr-TR" dirty="0"/>
          </a:p>
          <a:p>
            <a:r>
              <a:rPr lang="tr-TR" dirty="0" err="1"/>
              <a:t>Nosiseptörlerde</a:t>
            </a:r>
            <a:r>
              <a:rPr lang="tr-TR" dirty="0"/>
              <a:t> ASIC (</a:t>
            </a:r>
            <a:r>
              <a:rPr lang="tr-TR" dirty="0" err="1"/>
              <a:t>asite</a:t>
            </a:r>
            <a:r>
              <a:rPr lang="tr-TR" dirty="0"/>
              <a:t> duyarlı iyon kanalları) da bulunur.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Dermatomal kural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Ağrı genellikle kaynaklandığı dokunun embriyojenik gelişimde orijin aldığı segment-dermatoma yansır. Nedeni konverjans</a:t>
            </a:r>
          </a:p>
          <a:p>
            <a:r>
              <a:rPr lang="tr-TR"/>
              <a:t>Örneğin kalp ve kol; diafram ve omuzlar, böbrek-üreter ve testisler aynı segmentlerden kaynaklanır.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800"/>
              <a:t>Doku hasarı ile nosiseptörlerin uyarılması</a:t>
            </a:r>
            <a:endParaRPr lang="en-US" sz="380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tr-TR"/>
          </a:p>
          <a:p>
            <a:r>
              <a:rPr lang="en-US"/>
              <a:t>Doku hasarı</a:t>
            </a:r>
            <a:r>
              <a:rPr lang="tr-TR"/>
              <a:t>nda açığa çıkan</a:t>
            </a:r>
            <a:r>
              <a:rPr lang="en-US"/>
              <a:t> bradikinin, serotonin, histamin, potasyum, asitler, asetilkolin</a:t>
            </a:r>
            <a:r>
              <a:rPr lang="tr-TR"/>
              <a:t>, </a:t>
            </a:r>
            <a:r>
              <a:rPr lang="en-US"/>
              <a:t>proteolitik enzimler</a:t>
            </a:r>
            <a:r>
              <a:rPr lang="tr-TR"/>
              <a:t>, ATP, kapsaisin</a:t>
            </a:r>
            <a:r>
              <a:rPr lang="en-US"/>
              <a:t> gibi maddeler nosiseptör</a:t>
            </a:r>
            <a:r>
              <a:rPr lang="tr-TR"/>
              <a:t>leri uyarır</a:t>
            </a:r>
            <a:r>
              <a:rPr lang="en-US"/>
              <a:t>.</a:t>
            </a:r>
            <a:endParaRPr lang="tr-TR"/>
          </a:p>
          <a:p>
            <a:r>
              <a:rPr lang="tr-TR"/>
              <a:t>Ağrı eşiği değişken (görünce artar, diş hekimi)</a:t>
            </a:r>
          </a:p>
          <a:p>
            <a:pPr>
              <a:buFont typeface="Wingdings" pitchFamily="2" charset="2"/>
              <a:buNone/>
            </a:pPr>
            <a:r>
              <a:rPr lang="en-US"/>
              <a:t> </a:t>
            </a:r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Nosiseptörler: Vücudun hemen her yeri</a:t>
            </a:r>
          </a:p>
          <a:p>
            <a:pPr>
              <a:buFont typeface="Wingdings" pitchFamily="2" charset="2"/>
              <a:buNone/>
            </a:pPr>
            <a:r>
              <a:rPr lang="tr-TR"/>
              <a:t>		-</a:t>
            </a:r>
            <a:r>
              <a:rPr lang="en-US"/>
              <a:t>Deri</a:t>
            </a:r>
            <a:endParaRPr lang="tr-TR"/>
          </a:p>
          <a:p>
            <a:pPr>
              <a:buFont typeface="Wingdings" pitchFamily="2" charset="2"/>
              <a:buNone/>
            </a:pPr>
            <a:r>
              <a:rPr lang="tr-TR"/>
              <a:t>		-P</a:t>
            </a:r>
            <a:r>
              <a:rPr lang="en-US"/>
              <a:t>eriosteum</a:t>
            </a:r>
            <a:r>
              <a:rPr lang="tr-TR"/>
              <a:t>, eklem yüzeyleri, kaslar</a:t>
            </a:r>
          </a:p>
          <a:p>
            <a:pPr>
              <a:buFont typeface="Wingdings" pitchFamily="2" charset="2"/>
              <a:buNone/>
            </a:pPr>
            <a:r>
              <a:rPr lang="tr-TR"/>
              <a:t>		-Damar </a:t>
            </a:r>
            <a:r>
              <a:rPr lang="en-US"/>
              <a:t>duvarlar</a:t>
            </a:r>
            <a:r>
              <a:rPr lang="tr-TR"/>
              <a:t>ı</a:t>
            </a:r>
          </a:p>
          <a:p>
            <a:pPr>
              <a:buFont typeface="Wingdings" pitchFamily="2" charset="2"/>
              <a:buNone/>
            </a:pPr>
            <a:r>
              <a:rPr lang="tr-TR"/>
              <a:t>		-Kafa</a:t>
            </a:r>
            <a:r>
              <a:rPr lang="en-US"/>
              <a:t> içerisindeki falks ve tentoryumlar</a:t>
            </a:r>
            <a:endParaRPr lang="tr-TR"/>
          </a:p>
          <a:p>
            <a:pPr>
              <a:buFont typeface="Wingdings" pitchFamily="2" charset="2"/>
              <a:buNone/>
            </a:pPr>
            <a:r>
              <a:rPr lang="tr-TR"/>
              <a:t>		-İç organlar, organ zarları</a:t>
            </a:r>
          </a:p>
          <a:p>
            <a:pPr>
              <a:buFont typeface="Wingdings" pitchFamily="2" charset="2"/>
              <a:buNone/>
            </a:pPr>
            <a:r>
              <a:rPr lang="tr-TR"/>
              <a:t>		-………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Hızlı-Yavaş Ağrı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Aft>
                <a:spcPct val="35000"/>
              </a:spcAft>
            </a:pPr>
            <a:r>
              <a:rPr lang="en-US"/>
              <a:t>Anoksi öncelikle büyük lifleri etkilediğinden </a:t>
            </a:r>
            <a:r>
              <a:rPr lang="tr-TR"/>
              <a:t>sırası ile propriosepsiyon/</a:t>
            </a:r>
            <a:r>
              <a:rPr lang="en-US"/>
              <a:t>basınç,</a:t>
            </a:r>
            <a:r>
              <a:rPr lang="tr-TR"/>
              <a:t>hızlı (</a:t>
            </a:r>
            <a:r>
              <a:rPr lang="en-US"/>
              <a:t>batıcı</a:t>
            </a:r>
            <a:r>
              <a:rPr lang="tr-TR"/>
              <a:t>-keskin, birinci)</a:t>
            </a:r>
            <a:r>
              <a:rPr lang="en-US"/>
              <a:t> ağrı</a:t>
            </a:r>
            <a:r>
              <a:rPr lang="tr-TR"/>
              <a:t>/</a:t>
            </a:r>
            <a:r>
              <a:rPr lang="en-US"/>
              <a:t>sıcak</a:t>
            </a:r>
            <a:r>
              <a:rPr lang="tr-TR"/>
              <a:t>-soğuk</a:t>
            </a:r>
            <a:r>
              <a:rPr lang="en-US"/>
              <a:t>, </a:t>
            </a:r>
            <a:r>
              <a:rPr lang="tr-TR"/>
              <a:t>yavaş (künt, </a:t>
            </a:r>
            <a:r>
              <a:rPr lang="en-US"/>
              <a:t>yanıcı</a:t>
            </a:r>
            <a:r>
              <a:rPr lang="tr-TR"/>
              <a:t>, ikinci)</a:t>
            </a:r>
            <a:r>
              <a:rPr lang="en-US"/>
              <a:t> ağrı</a:t>
            </a:r>
            <a:r>
              <a:rPr lang="tr-TR"/>
              <a:t>/kaşınma </a:t>
            </a:r>
            <a:r>
              <a:rPr lang="en-US"/>
              <a:t>duyuları kaybolur. </a:t>
            </a:r>
            <a:endParaRPr lang="tr-TR"/>
          </a:p>
          <a:p>
            <a:pPr>
              <a:lnSpc>
                <a:spcPct val="90000"/>
              </a:lnSpc>
              <a:spcAft>
                <a:spcPct val="35000"/>
              </a:spcAft>
            </a:pPr>
            <a:r>
              <a:rPr lang="en-US"/>
              <a:t>Lokal anestezikler ise öncelikle küçük çaplı lifleri etkiler, önce </a:t>
            </a:r>
            <a:r>
              <a:rPr lang="tr-TR"/>
              <a:t>yavaş </a:t>
            </a:r>
            <a:r>
              <a:rPr lang="en-US"/>
              <a:t>ağrı,</a:t>
            </a:r>
            <a:r>
              <a:rPr lang="tr-TR"/>
              <a:t>kaşınma; sonra </a:t>
            </a:r>
            <a:r>
              <a:rPr lang="en-US"/>
              <a:t> </a:t>
            </a:r>
            <a:r>
              <a:rPr lang="tr-TR"/>
              <a:t>sıcak-soğuk ve hızlı </a:t>
            </a:r>
            <a:r>
              <a:rPr lang="en-US"/>
              <a:t>ağrı</a:t>
            </a:r>
            <a:r>
              <a:rPr lang="tr-TR"/>
              <a:t>, </a:t>
            </a:r>
            <a:r>
              <a:rPr lang="en-US"/>
              <a:t>en son </a:t>
            </a:r>
            <a:r>
              <a:rPr lang="tr-TR"/>
              <a:t>basınç /propriosepsiyon </a:t>
            </a:r>
            <a:r>
              <a:rPr lang="en-US"/>
              <a:t>kaybolur.</a:t>
            </a:r>
            <a:endParaRPr lang="tr-TR"/>
          </a:p>
          <a:p>
            <a:pPr>
              <a:lnSpc>
                <a:spcPct val="90000"/>
              </a:lnSpc>
              <a:spcAft>
                <a:spcPct val="35000"/>
              </a:spcAft>
            </a:pPr>
            <a:r>
              <a:rPr lang="tr-TR" sz="2400"/>
              <a:t>Basınç res çok uyarılınca ağrı olmaz</a:t>
            </a:r>
            <a:r>
              <a:rPr lang="en-US"/>
              <a:t> </a:t>
            </a:r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31" name="Rectangle 3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Hızlı ve yavaş ağrı</a:t>
            </a:r>
            <a:endParaRPr lang="en-US"/>
          </a:p>
        </p:txBody>
      </p:sp>
      <p:graphicFrame>
        <p:nvGraphicFramePr>
          <p:cNvPr id="33894" name="Group 102"/>
          <p:cNvGraphicFramePr>
            <a:graphicFrameLocks noGrp="1"/>
          </p:cNvGraphicFramePr>
          <p:nvPr>
            <p:ph idx="1"/>
          </p:nvPr>
        </p:nvGraphicFramePr>
        <p:xfrm>
          <a:off x="457200" y="1125538"/>
          <a:ext cx="8229600" cy="5106292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5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Yavaş Ağrı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Hızlı Ağrı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Reseptör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Polimodal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Mekanik, termal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MSS’e iletim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Miyelinsiz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delta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Ağrı karakteri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Künt, yanıcı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Keskin, batıcı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5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Yerleşim</a:t>
                      </a:r>
                      <a:r>
                        <a:rPr kumimoji="0" lang="tr-TR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anal.</a:t>
                      </a: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ötü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Daha iyi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Zamansal öze</a:t>
                      </a:r>
                      <a:r>
                        <a:rPr kumimoji="0" lang="tr-TR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Geç,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uzun süre</a:t>
                      </a: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Önce oluşur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5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İşlevsel özel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arek</a:t>
                      </a: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ettirmez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Refleks</a:t>
                      </a: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i uyarır.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(iç organda yok)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Ağrı iletimi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400675"/>
          </a:xfrm>
        </p:spPr>
        <p:txBody>
          <a:bodyPr/>
          <a:lstStyle/>
          <a:p>
            <a:r>
              <a:rPr lang="tr-TR"/>
              <a:t>MSS’e C ve A delta tipi liflerle iletilir.</a:t>
            </a:r>
          </a:p>
          <a:p>
            <a:r>
              <a:rPr lang="tr-TR"/>
              <a:t>Aksonlar MSS’e girince beyaz maddede 1-2 segment aşağı-yukarı gider. </a:t>
            </a:r>
          </a:p>
          <a:p>
            <a:pPr lvl="1"/>
            <a:r>
              <a:rPr lang="en-US" sz="3000"/>
              <a:t>2. sıra nöronlarla (projeksiyon nöronları)</a:t>
            </a:r>
            <a:r>
              <a:rPr lang="tr-TR" sz="3000"/>
              <a:t> (1 ve 5. laminalar)</a:t>
            </a:r>
          </a:p>
          <a:p>
            <a:pPr lvl="1"/>
            <a:r>
              <a:rPr lang="tr-TR" sz="3000"/>
              <a:t>2. lamina (ara nöronlarda)</a:t>
            </a:r>
          </a:p>
          <a:p>
            <a:pPr lvl="2"/>
            <a:r>
              <a:rPr lang="tr-TR" sz="2600"/>
              <a:t>G</a:t>
            </a:r>
            <a:r>
              <a:rPr lang="en-US" sz="2600"/>
              <a:t>eri çekilme refleksi gibi refleks devrelerle ilgili nöronlarla</a:t>
            </a:r>
            <a:r>
              <a:rPr lang="tr-TR" sz="2600"/>
              <a:t> </a:t>
            </a:r>
          </a:p>
          <a:p>
            <a:pPr lvl="2"/>
            <a:r>
              <a:rPr lang="tr-TR" sz="2600"/>
              <a:t>A</a:t>
            </a:r>
            <a:r>
              <a:rPr lang="en-US" sz="2600"/>
              <a:t>ğrı iletimini</a:t>
            </a:r>
            <a:r>
              <a:rPr lang="tr-TR" sz="2600"/>
              <a:t> düzenleyen</a:t>
            </a:r>
            <a:r>
              <a:rPr lang="en-US" sz="2600"/>
              <a:t> ara nöronlarla sinaps yapar.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Ağrı iletimi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A delta tipi lifler 1 ve 5. laminalarda</a:t>
            </a:r>
          </a:p>
          <a:p>
            <a:r>
              <a:rPr lang="tr-TR"/>
              <a:t>C tipi lifler 1 ve 2. laminalarda sonlanır. </a:t>
            </a:r>
          </a:p>
          <a:p>
            <a:r>
              <a:rPr lang="tr-TR"/>
              <a:t>Lamina 5’deki ikinci nöronlardan bir kısmı hem A beta (ağrı ile ilgilisiz) aksonlardan hem A delta (ağrı ile ilgili) aksonlardan uyarı alır, WDR (wide-dynamic range) nöronları denir.  </a:t>
            </a:r>
          </a:p>
          <a:p>
            <a:r>
              <a:rPr lang="tr-TR"/>
              <a:t>Lamina 1 ve 5’deki ikinci nöronların aksonları karşı tarafa geçer, beyaz maddede anterolateral yolu oluşturur.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enar Çizgili">
  <a:themeElements>
    <a:clrScheme name="Kenar Çizgili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Kenar Çizgili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enar Çizgili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ar Çizgili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ar Çizgili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748</TotalTime>
  <Words>1571</Words>
  <Application>Microsoft Office PowerPoint</Application>
  <PresentationFormat>Ekran Gösterisi (4:3)</PresentationFormat>
  <Paragraphs>172</Paragraphs>
  <Slides>30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5" baseType="lpstr">
      <vt:lpstr>Arial</vt:lpstr>
      <vt:lpstr>Calibri</vt:lpstr>
      <vt:lpstr>Garamond</vt:lpstr>
      <vt:lpstr>Wingdings</vt:lpstr>
      <vt:lpstr>Kenar Çizgili</vt:lpstr>
      <vt:lpstr>Ağrı</vt:lpstr>
      <vt:lpstr> AĞRI RESEPTÖRLERİ . </vt:lpstr>
      <vt:lpstr>AĞRI RESEPTÖRLERİ</vt:lpstr>
      <vt:lpstr>Doku hasarı ile nosiseptörlerin uyarılması</vt:lpstr>
      <vt:lpstr>PowerPoint Sunusu</vt:lpstr>
      <vt:lpstr>Hızlı-Yavaş Ağrı</vt:lpstr>
      <vt:lpstr>Hızlı ve yavaş ağrı</vt:lpstr>
      <vt:lpstr>Ağrı iletimi</vt:lpstr>
      <vt:lpstr>Ağrı iletimi</vt:lpstr>
      <vt:lpstr>Ağrı iletimi</vt:lpstr>
      <vt:lpstr>MSS’de Hızlı Ağrı iletimi</vt:lpstr>
      <vt:lpstr>MSS’de Hızlı Ağrı iletimi (devam)</vt:lpstr>
      <vt:lpstr>MSS’de Yavaş Ağrı iletimi</vt:lpstr>
      <vt:lpstr>MSS’de Yavaş Ağrı iletimi (devam)</vt:lpstr>
      <vt:lpstr>MSS’de Analjezi sistemleri</vt:lpstr>
      <vt:lpstr>Plasebo etkisi</vt:lpstr>
      <vt:lpstr>Beynin analjezi sistemi</vt:lpstr>
      <vt:lpstr>Beynin analjezi sistemi (devam)</vt:lpstr>
      <vt:lpstr>Beynin analjezi sistemi (devam)</vt:lpstr>
      <vt:lpstr>Sensitizasyon: Hiperaljezi</vt:lpstr>
      <vt:lpstr>Hiperaljezi (periferik) (devam)</vt:lpstr>
      <vt:lpstr>Merkezi sensitizasyon (duyarlılaşma)</vt:lpstr>
      <vt:lpstr>AĞRI SINIFLANDIRMASI</vt:lpstr>
      <vt:lpstr>Nöropatik ağrı</vt:lpstr>
      <vt:lpstr>Visseral Ağrı</vt:lpstr>
      <vt:lpstr>Visseral ağrı iletimi</vt:lpstr>
      <vt:lpstr>Visseral ağrıda ağrı liflerinin uyarılması</vt:lpstr>
      <vt:lpstr>Visseral ağrıya eşlik eden bulgular</vt:lpstr>
      <vt:lpstr>Yansıyan ağrı</vt:lpstr>
      <vt:lpstr>Dermatomal kural</vt:lpstr>
    </vt:vector>
  </TitlesOfParts>
  <Company>Ankara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Visseral Ağrı</dc:title>
  <dc:creator>Ankara</dc:creator>
  <cp:lastModifiedBy>user</cp:lastModifiedBy>
  <cp:revision>78</cp:revision>
  <dcterms:created xsi:type="dcterms:W3CDTF">2004-10-20T17:27:49Z</dcterms:created>
  <dcterms:modified xsi:type="dcterms:W3CDTF">2020-05-17T19:51:18Z</dcterms:modified>
</cp:coreProperties>
</file>