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9"/>
  </p:notesMasterIdLst>
  <p:sldIdLst>
    <p:sldId id="1082" r:id="rId4"/>
    <p:sldId id="1085" r:id="rId5"/>
    <p:sldId id="1087" r:id="rId6"/>
    <p:sldId id="1102" r:id="rId7"/>
    <p:sldId id="1103" r:id="rId8"/>
    <p:sldId id="1104" r:id="rId9"/>
    <p:sldId id="1105" r:id="rId10"/>
    <p:sldId id="1108" r:id="rId11"/>
    <p:sldId id="1106" r:id="rId12"/>
    <p:sldId id="1109" r:id="rId13"/>
    <p:sldId id="1111" r:id="rId14"/>
    <p:sldId id="1112" r:id="rId15"/>
    <p:sldId id="1113" r:id="rId16"/>
    <p:sldId id="1114" r:id="rId17"/>
    <p:sldId id="1095" r:id="rId1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p:scale>
          <a:sx n="66" d="100"/>
          <a:sy n="66" d="100"/>
        </p:scale>
        <p:origin x="-2934" y="-978"/>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81" d="100"/>
          <a:sy n="81" d="100"/>
        </p:scale>
        <p:origin x="-4020" y="-102"/>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3/28/2020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430</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Yönetim Muhasebesi İlkeleri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 H.Murat ÇEKİCİ</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146629" y="3091544"/>
            <a:ext cx="6618514" cy="899886"/>
          </a:xfrm>
        </p:spPr>
        <p:txBody>
          <a:bodyPr/>
          <a:lstStyle/>
          <a:p>
            <a:pPr marL="0" indent="0" algn="ctr">
              <a:buNone/>
            </a:pPr>
            <a:r>
              <a:rPr lang="tr-TR" sz="2800" b="1" dirty="0" smtClean="0">
                <a:solidFill>
                  <a:srgbClr val="FF0000"/>
                </a:solidFill>
                <a:latin typeface="Times New Roman" panose="02020603050405020304" pitchFamily="18" charset="0"/>
                <a:cs typeface="Times New Roman" panose="02020603050405020304" pitchFamily="18" charset="0"/>
              </a:rPr>
              <a:t>İleri Stok Kontrol Yöntemleri</a:t>
            </a:r>
            <a:endParaRPr lang="tr-TR" sz="2800" dirty="0"/>
          </a:p>
        </p:txBody>
      </p:sp>
    </p:spTree>
    <p:extLst>
      <p:ext uri="{BB962C8B-B14F-4D97-AF65-F5344CB8AC3E}">
        <p14:creationId xmlns:p14="http://schemas.microsoft.com/office/powerpoint/2010/main" val="1815706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ABC Metodu</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611086"/>
            <a:ext cx="8064273" cy="3918177"/>
          </a:xfrm>
        </p:spPr>
        <p:txBody>
          <a:bodyPr/>
          <a:lstStyle/>
          <a:p>
            <a:pPr marL="0" indent="0">
              <a:buNone/>
            </a:pPr>
            <a:r>
              <a:rPr lang="tr-TR" sz="1800" dirty="0"/>
              <a:t>ABC planının özü kullanılan maddeleri değerlerine göre sistematik bir gruplamaya tabi tutmak ve her bir grupta uygulanacak kontrol yöntemini belirlemektir.</a:t>
            </a:r>
          </a:p>
          <a:p>
            <a:pPr marL="0" indent="0">
              <a:buNone/>
            </a:pPr>
            <a:r>
              <a:rPr lang="tr-TR" sz="1800" dirty="0"/>
              <a:t>A Grubu: Bu tür stoklar, işletme açısından büyük önem taşımaları yanında, yüksek mâliyetleri nedeniyle, görece düşük miktarlarına rağmen büyük yatırım mâliyetine neden olan stoklardır. İşletmeler bu tür malzemeleri en az yeterlilik düzeyinde tutarken, stok kontrollarını en yüksek düzeyde sağlayarak, mâliyetlerini azaltmaya çalışırlar. </a:t>
            </a:r>
          </a:p>
          <a:p>
            <a:pPr marL="0" indent="0">
              <a:buNone/>
            </a:pPr>
            <a:r>
              <a:rPr lang="tr-TR" sz="1800" dirty="0"/>
              <a:t>B Grubu: Orta dereceli mâliyete ve öneme sahip malzemelerden oluşan stoklardır. </a:t>
            </a:r>
          </a:p>
          <a:p>
            <a:pPr marL="0" indent="0">
              <a:buNone/>
            </a:pPr>
            <a:r>
              <a:rPr lang="tr-TR" sz="1800" dirty="0"/>
              <a:t>C Grubu: İşletme açısından en az öneme sahip olup mâliyet olarak düşük düzeydeki stoklardır. İşletmeler bu tür malzemelerden ellerinde bol miktarda tutabildikleri gibi, yüksek düzeydeki bir stok kontrola gereksinim duymazlar. </a:t>
            </a:r>
          </a:p>
          <a:p>
            <a:pPr marL="0" indent="0">
              <a:buNone/>
            </a:pPr>
            <a:endParaRPr lang="tr-TR" dirty="0"/>
          </a:p>
        </p:txBody>
      </p:sp>
    </p:spTree>
    <p:extLst>
      <p:ext uri="{BB962C8B-B14F-4D97-AF65-F5344CB8AC3E}">
        <p14:creationId xmlns:p14="http://schemas.microsoft.com/office/powerpoint/2010/main" val="37680606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ESM </a:t>
            </a:r>
            <a:r>
              <a:rPr lang="tr-TR" sz="2400" dirty="0" smtClean="0">
                <a:solidFill>
                  <a:srgbClr val="5B9BD5">
                    <a:lumMod val="75000"/>
                  </a:srgbClr>
                </a:solidFill>
                <a:latin typeface="Times New Roman" panose="02020603050405020304" pitchFamily="18" charset="0"/>
                <a:cs typeface="Times New Roman" panose="02020603050405020304" pitchFamily="18" charset="0"/>
              </a:rPr>
              <a:t>Metodu</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611086"/>
            <a:ext cx="8064273" cy="3918177"/>
          </a:xfrm>
        </p:spPr>
        <p:txBody>
          <a:bodyPr/>
          <a:lstStyle/>
          <a:p>
            <a:pPr marL="0" indent="0">
              <a:buNone/>
            </a:pPr>
            <a:r>
              <a:rPr lang="tr-TR" dirty="0"/>
              <a:t>Modelin esası stoklarla ilgili maliyetin toplamını minimum kılacak sipariş miktarını ve sıklığını saptamaktan ibarettir. Bu model(ESM) işletmenin hergün aynı miktarda üretim yapacağını varsaymaktadır.</a:t>
            </a:r>
          </a:p>
          <a:p>
            <a:pPr marL="0" indent="0">
              <a:buNone/>
            </a:pPr>
            <a:r>
              <a:rPr lang="tr-TR" dirty="0"/>
              <a:t>Stoklarla ilgili maliyetler;</a:t>
            </a:r>
          </a:p>
          <a:p>
            <a:pPr marL="0" indent="0">
              <a:buNone/>
            </a:pPr>
            <a:r>
              <a:rPr lang="tr-TR" dirty="0" smtClean="0"/>
              <a:t>- Sipariş </a:t>
            </a:r>
            <a:r>
              <a:rPr lang="tr-TR" dirty="0"/>
              <a:t>maliyetleri, bu siparişin hazırlanması, verilmesi takip edilmesi ve teslim alınmasına ilişkin maliyetlerdir.</a:t>
            </a:r>
          </a:p>
          <a:p>
            <a:pPr marL="0" indent="0">
              <a:buNone/>
            </a:pPr>
            <a:r>
              <a:rPr lang="tr-TR" dirty="0"/>
              <a:t>-Stok taşıma(bulundurma) maliyetleri; vergi, sigorta,depolama, bozulma, ve kayıplar gibi stoklara bağlanan paranın fırsat maliyetini ifade eder.</a:t>
            </a:r>
          </a:p>
          <a:p>
            <a:pPr marL="0" indent="0">
              <a:buNone/>
            </a:pPr>
            <a:r>
              <a:rPr lang="tr-TR" dirty="0"/>
              <a:t>Sipariş maliyetleri ve stok tutma maliyetlerini optimize edecek matematiksel yöntemler ile ESM belirlenebilir.</a:t>
            </a:r>
          </a:p>
          <a:p>
            <a:pPr marL="0" indent="0">
              <a:buNone/>
            </a:pPr>
            <a:endParaRPr lang="tr-TR" dirty="0"/>
          </a:p>
        </p:txBody>
      </p:sp>
    </p:spTree>
    <p:extLst>
      <p:ext uri="{BB962C8B-B14F-4D97-AF65-F5344CB8AC3E}">
        <p14:creationId xmlns:p14="http://schemas.microsoft.com/office/powerpoint/2010/main" val="14505573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MRP </a:t>
            </a:r>
            <a:r>
              <a:rPr lang="tr-TR" sz="2400" dirty="0" smtClean="0">
                <a:solidFill>
                  <a:srgbClr val="5B9BD5">
                    <a:lumMod val="75000"/>
                  </a:srgbClr>
                </a:solidFill>
                <a:latin typeface="Times New Roman" panose="02020603050405020304" pitchFamily="18" charset="0"/>
                <a:cs typeface="Times New Roman" panose="02020603050405020304" pitchFamily="18" charset="0"/>
              </a:rPr>
              <a:t>Metodu</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611086"/>
            <a:ext cx="8064273" cy="3918177"/>
          </a:xfrm>
        </p:spPr>
        <p:txBody>
          <a:bodyPr/>
          <a:lstStyle/>
          <a:p>
            <a:pPr marL="0" indent="0">
              <a:buNone/>
            </a:pPr>
            <a:endParaRPr lang="tr-TR" dirty="0" smtClean="0"/>
          </a:p>
          <a:p>
            <a:pPr marL="0" indent="0">
              <a:buNone/>
            </a:pPr>
            <a:r>
              <a:rPr lang="tr-TR" dirty="0" smtClean="0"/>
              <a:t>Üretim </a:t>
            </a:r>
            <a:r>
              <a:rPr lang="tr-TR" dirty="0"/>
              <a:t>işletmesinde kullanılan hertürlü hammadde, mal ve malzemenin nerede, ne zaman ve ne miktarda gereksinim duyulacağına ilişkin daha gerçekçi yöntemle planlama yapılması temeline dayanır. MRP, mamul talebine bağlı olarak yönlandirilen bir planlama sürecidir.</a:t>
            </a:r>
          </a:p>
          <a:p>
            <a:pPr marL="0" indent="0">
              <a:buNone/>
            </a:pPr>
            <a:endParaRPr lang="tr-TR" dirty="0" smtClean="0"/>
          </a:p>
          <a:p>
            <a:pPr marL="0" indent="0">
              <a:buNone/>
            </a:pPr>
            <a:r>
              <a:rPr lang="tr-TR" dirty="0" smtClean="0"/>
              <a:t>Bu </a:t>
            </a:r>
            <a:r>
              <a:rPr lang="tr-TR" dirty="0"/>
              <a:t>yöntemle hertürlü stokla ilgili güncel ve sağlıklı bilgi sağlanabileceği gibi, hazırlık maliyeti, stok taşıma maliyeti gibi önemli konuları yönetme imkanı olacaktır.</a:t>
            </a:r>
          </a:p>
        </p:txBody>
      </p:sp>
    </p:spTree>
    <p:extLst>
      <p:ext uri="{BB962C8B-B14F-4D97-AF65-F5344CB8AC3E}">
        <p14:creationId xmlns:p14="http://schemas.microsoft.com/office/powerpoint/2010/main" val="21795915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JTL </a:t>
            </a:r>
            <a:r>
              <a:rPr lang="tr-TR" sz="2400" dirty="0" smtClean="0">
                <a:solidFill>
                  <a:srgbClr val="5B9BD5">
                    <a:lumMod val="75000"/>
                  </a:srgbClr>
                </a:solidFill>
                <a:latin typeface="Times New Roman" panose="02020603050405020304" pitchFamily="18" charset="0"/>
                <a:cs typeface="Times New Roman" panose="02020603050405020304" pitchFamily="18" charset="0"/>
              </a:rPr>
              <a:t>Metodu</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611086"/>
            <a:ext cx="8064273" cy="3918177"/>
          </a:xfrm>
        </p:spPr>
        <p:txBody>
          <a:bodyPr/>
          <a:lstStyle/>
          <a:p>
            <a:pPr marL="0" indent="0">
              <a:buNone/>
            </a:pPr>
            <a:r>
              <a:rPr lang="tr-TR" dirty="0"/>
              <a:t>Bu sistemde sadece müşterinin istediği miktarda mal derhal teslim edilmek üzere üretilir. </a:t>
            </a:r>
            <a:endParaRPr lang="tr-TR" dirty="0" smtClean="0"/>
          </a:p>
          <a:p>
            <a:pPr marL="0" indent="0">
              <a:buNone/>
            </a:pPr>
            <a:r>
              <a:rPr lang="tr-TR" dirty="0" smtClean="0"/>
              <a:t>Her </a:t>
            </a:r>
            <a:r>
              <a:rPr lang="tr-TR" dirty="0"/>
              <a:t>safhada o safhada üretim yapmaya yetecek şekilde stok tutulur. </a:t>
            </a:r>
            <a:endParaRPr lang="tr-TR" dirty="0" smtClean="0"/>
          </a:p>
          <a:p>
            <a:pPr marL="0" indent="0">
              <a:buNone/>
            </a:pPr>
            <a:r>
              <a:rPr lang="tr-TR" dirty="0" smtClean="0"/>
              <a:t>Bu </a:t>
            </a:r>
            <a:r>
              <a:rPr lang="tr-TR" dirty="0"/>
              <a:t>yöntemde işletmelerdeki ürtimde kullanılan mal stokları neredeyse sıfır seviyesine iner, sipariş ve stok taşıma maliyetlerinde olağanüstü tasarruflar sağlanır. </a:t>
            </a:r>
            <a:endParaRPr lang="tr-TR" dirty="0" smtClean="0"/>
          </a:p>
          <a:p>
            <a:pPr marL="0" indent="0">
              <a:buNone/>
            </a:pPr>
            <a:r>
              <a:rPr lang="tr-TR" dirty="0" smtClean="0"/>
              <a:t>Bu </a:t>
            </a:r>
            <a:r>
              <a:rPr lang="tr-TR" dirty="0"/>
              <a:t>sistemde işletmeler bir veya birkaç satıcı için uzun süreli tedarik anlaşmaları yapmalılardır.</a:t>
            </a:r>
          </a:p>
          <a:p>
            <a:pPr marL="0" indent="0">
              <a:buNone/>
            </a:pPr>
            <a:endParaRPr lang="tr-TR" dirty="0" smtClean="0"/>
          </a:p>
        </p:txBody>
      </p:sp>
    </p:spTree>
    <p:extLst>
      <p:ext uri="{BB962C8B-B14F-4D97-AF65-F5344CB8AC3E}">
        <p14:creationId xmlns:p14="http://schemas.microsoft.com/office/powerpoint/2010/main" val="9181291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696686" y="1412665"/>
            <a:ext cx="7649028" cy="4044706"/>
          </a:xfrm>
        </p:spPr>
        <p:txBody>
          <a:bodyPr/>
          <a:lstStyle/>
          <a:p>
            <a:pPr marL="0" indent="0" algn="ctr">
              <a:buNone/>
            </a:pPr>
            <a:endParaRPr lang="tr-TR" sz="2800" b="1" dirty="0" smtClean="0">
              <a:solidFill>
                <a:srgbClr val="FF0000"/>
              </a:solidFill>
              <a:latin typeface="Times New Roman" panose="02020603050405020304" pitchFamily="18" charset="0"/>
              <a:cs typeface="Times New Roman" panose="02020603050405020304" pitchFamily="18" charset="0"/>
            </a:endParaRPr>
          </a:p>
          <a:p>
            <a:pPr marL="0" indent="0" algn="ctr">
              <a:buNone/>
            </a:pPr>
            <a:endParaRPr lang="tr-TR" sz="2800" b="1" dirty="0">
              <a:solidFill>
                <a:srgbClr val="FF0000"/>
              </a:solidFill>
              <a:latin typeface="Times New Roman" panose="02020603050405020304" pitchFamily="18" charset="0"/>
              <a:cs typeface="Times New Roman" panose="02020603050405020304" pitchFamily="18" charset="0"/>
            </a:endParaRPr>
          </a:p>
          <a:p>
            <a:pPr marL="0" indent="0" algn="ctr">
              <a:buNone/>
            </a:pPr>
            <a:endParaRPr lang="tr-TR" sz="2800" dirty="0" smtClean="0">
              <a:solidFill>
                <a:srgbClr val="FF0000"/>
              </a:solidFill>
            </a:endParaRPr>
          </a:p>
          <a:p>
            <a:pPr marL="0" indent="0" algn="ctr">
              <a:buNone/>
            </a:pPr>
            <a:r>
              <a:rPr lang="tr-TR" sz="2800" b="1" dirty="0" smtClean="0">
                <a:solidFill>
                  <a:srgbClr val="FF0000"/>
                </a:solidFill>
                <a:latin typeface="Times New Roman" panose="02020603050405020304" pitchFamily="18" charset="0"/>
                <a:cs typeface="Times New Roman" panose="02020603050405020304" pitchFamily="18" charset="0"/>
              </a:rPr>
              <a:t>SAĞLIKLA  İYİ </a:t>
            </a:r>
            <a:r>
              <a:rPr lang="tr-TR" sz="2800" b="1" dirty="0">
                <a:solidFill>
                  <a:srgbClr val="FF0000"/>
                </a:solidFill>
                <a:latin typeface="Times New Roman" panose="02020603050405020304" pitchFamily="18" charset="0"/>
                <a:cs typeface="Times New Roman" panose="02020603050405020304" pitchFamily="18" charset="0"/>
              </a:rPr>
              <a:t>ÇALIŞMALAR</a:t>
            </a:r>
          </a:p>
        </p:txBody>
      </p:sp>
    </p:spTree>
    <p:extLst>
      <p:ext uri="{BB962C8B-B14F-4D97-AF65-F5344CB8AC3E}">
        <p14:creationId xmlns:p14="http://schemas.microsoft.com/office/powerpoint/2010/main" val="27633328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175657" y="3700463"/>
            <a:ext cx="7199086" cy="857250"/>
          </a:xfrm>
        </p:spPr>
        <p:txBody>
          <a:bodyPr/>
          <a:lstStyle/>
          <a:p>
            <a:pPr marL="0" lvl="0" indent="0" algn="ctr">
              <a:buNone/>
            </a:pPr>
            <a:r>
              <a:rPr lang="tr-TR" sz="2800" b="1" dirty="0" smtClean="0">
                <a:solidFill>
                  <a:prstClr val="black">
                    <a:lumMod val="95000"/>
                    <a:lumOff val="5000"/>
                  </a:prstClr>
                </a:solidFill>
                <a:latin typeface="Times New Roman" panose="02020603050405020304" pitchFamily="18" charset="0"/>
                <a:cs typeface="Times New Roman" panose="02020603050405020304" pitchFamily="18" charset="0"/>
              </a:rPr>
              <a:t>9- Stok Planlama ve Denetim</a:t>
            </a:r>
            <a:endParaRPr lang="tr-TR" sz="2800" b="1" dirty="0">
              <a:solidFill>
                <a:prstClr val="black"/>
              </a:solidFill>
            </a:endParaRPr>
          </a:p>
          <a:p>
            <a:pPr marL="0" indent="0">
              <a:buNone/>
            </a:pPr>
            <a:endParaRPr lang="tr-TR" dirty="0"/>
          </a:p>
        </p:txBody>
      </p:sp>
    </p:spTree>
    <p:extLst>
      <p:ext uri="{BB962C8B-B14F-4D97-AF65-F5344CB8AC3E}">
        <p14:creationId xmlns:p14="http://schemas.microsoft.com/office/powerpoint/2010/main" val="4070175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Stok</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611086"/>
            <a:ext cx="8064273" cy="3918177"/>
          </a:xfrm>
        </p:spPr>
        <p:txBody>
          <a:bodyPr/>
          <a:lstStyle/>
          <a:p>
            <a:pPr marL="0" indent="0">
              <a:buNone/>
            </a:pPr>
            <a:r>
              <a:rPr lang="tr-TR" dirty="0" smtClean="0"/>
              <a:t>Stok </a:t>
            </a:r>
            <a:r>
              <a:rPr lang="tr-TR" dirty="0"/>
              <a:t>genel anlamı itibariyle ekonomik bir değeri olan ve bekleyen herhangi bir kaynağı ifâde eder. Bir başka tanıma göre ise; kullanılmayı veya satılmayı bekleyerek belirli bir süre âtıl durumda tutulan ekonomik değere sahip kaynaklara (malzeme veya ürünler) stok denir </a:t>
            </a:r>
          </a:p>
          <a:p>
            <a:pPr marL="0" indent="0">
              <a:buNone/>
            </a:pPr>
            <a:endParaRPr lang="tr-TR" dirty="0" smtClean="0"/>
          </a:p>
          <a:p>
            <a:pPr marL="0" indent="0">
              <a:buNone/>
            </a:pPr>
            <a:r>
              <a:rPr lang="tr-TR" dirty="0" smtClean="0"/>
              <a:t>Stok </a:t>
            </a:r>
            <a:r>
              <a:rPr lang="tr-TR" dirty="0"/>
              <a:t>kavramı ile mal ve hizmet üretimi ve satışı için gerekli olan malzemeler (fiziksel varlık) kastedilmektedir. Envanterin anlamı ise daha geniş olup, stokların yanısıra makina vb. demirbaş malzemeleri de içerir ve genellikle parasal olarak ifâde edilir. Stok, hareketsiz duran malzemeyi ifâde eder, fiziksel varlığı gösterir. Envanter ise, daha geniş kapsamlı olup bu kaynaklara ek olarak insan ve parayı da içerir. Ancak envanter fiziksel varlığı değil, parasal değeri ifâde eder.</a:t>
            </a:r>
          </a:p>
          <a:p>
            <a:pPr marL="0" indent="0" algn="just">
              <a:lnSpc>
                <a:spcPct val="100000"/>
              </a:lnSpc>
              <a:spcBef>
                <a:spcPts val="0"/>
              </a:spcBef>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84043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Stok</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611086"/>
            <a:ext cx="8064273" cy="3918177"/>
          </a:xfrm>
        </p:spPr>
        <p:txBody>
          <a:bodyPr/>
          <a:lstStyle/>
          <a:p>
            <a:pPr marL="0" indent="0">
              <a:buNone/>
            </a:pPr>
            <a:r>
              <a:rPr lang="tr-TR" dirty="0" smtClean="0"/>
              <a:t>İşleve göre de bir stok sınıflandırması;</a:t>
            </a:r>
          </a:p>
          <a:p>
            <a:pPr marL="0" indent="0">
              <a:buNone/>
            </a:pPr>
            <a:endParaRPr lang="tr-TR" dirty="0" smtClean="0"/>
          </a:p>
          <a:p>
            <a:pPr marL="0" indent="0">
              <a:buNone/>
            </a:pPr>
            <a:r>
              <a:rPr lang="tr-TR" dirty="0" smtClean="0"/>
              <a:t>- Çevrim (Cycle) Stoğu,</a:t>
            </a:r>
          </a:p>
          <a:p>
            <a:pPr marL="0" indent="0">
              <a:buNone/>
            </a:pPr>
            <a:r>
              <a:rPr lang="tr-TR" dirty="0" smtClean="0">
                <a:latin typeface="Times New Roman" panose="02020603050405020304" pitchFamily="18" charset="0"/>
                <a:cs typeface="Times New Roman" panose="02020603050405020304" pitchFamily="18" charset="0"/>
              </a:rPr>
              <a:t>- </a:t>
            </a:r>
            <a:r>
              <a:rPr lang="tr-TR" dirty="0" smtClean="0"/>
              <a:t>Tampon Stok (Buffer) veya Ara Stok</a:t>
            </a:r>
          </a:p>
          <a:p>
            <a:pPr marL="0" indent="0">
              <a:buNone/>
            </a:pPr>
            <a:r>
              <a:rPr lang="tr-TR" dirty="0" smtClean="0"/>
              <a:t>- Güvenlik (Safety) Stoğu,</a:t>
            </a:r>
          </a:p>
          <a:p>
            <a:pPr marL="0" indent="0">
              <a:buNone/>
            </a:pPr>
            <a:r>
              <a:rPr lang="tr-TR" dirty="0" smtClean="0"/>
              <a:t>- Mevsimsel (Seasonal) Stok,</a:t>
            </a:r>
          </a:p>
          <a:p>
            <a:pPr marL="0" indent="0">
              <a:buNone/>
            </a:pPr>
            <a:r>
              <a:rPr lang="tr-TR" dirty="0" smtClean="0"/>
              <a:t>- Spekülatif Stok,</a:t>
            </a:r>
          </a:p>
          <a:p>
            <a:pPr marL="0" indent="0">
              <a:buNone/>
            </a:pPr>
            <a:r>
              <a:rPr lang="tr-TR" dirty="0" smtClean="0"/>
              <a:t>- Promosyon Stoğu</a:t>
            </a:r>
          </a:p>
          <a:p>
            <a:pPr marL="0" indent="0">
              <a:buNone/>
            </a:pPr>
            <a:r>
              <a:rPr lang="tr-TR" dirty="0" smtClean="0"/>
              <a:t>- Transit Stokları</a:t>
            </a:r>
          </a:p>
          <a:p>
            <a:pPr marL="0" indent="0">
              <a:buNone/>
            </a:pPr>
            <a:r>
              <a:rPr lang="tr-TR" dirty="0" smtClean="0"/>
              <a:t>- Ölü </a:t>
            </a:r>
            <a:r>
              <a:rPr lang="tr-TR" dirty="0"/>
              <a:t>(Âtıl) Stok</a:t>
            </a:r>
            <a:endParaRPr lang="tr-TR" dirty="0"/>
          </a:p>
          <a:p>
            <a:pPr>
              <a:buFontTx/>
              <a:buChar char="-"/>
            </a:pPr>
            <a:endParaRPr lang="tr-TR" dirty="0" smtClean="0"/>
          </a:p>
          <a:p>
            <a:pPr>
              <a:buFontTx/>
              <a:buChar char="-"/>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13271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Stok Yönetimi</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611086"/>
            <a:ext cx="8064273" cy="3918177"/>
          </a:xfrm>
        </p:spPr>
        <p:txBody>
          <a:bodyPr/>
          <a:lstStyle/>
          <a:p>
            <a:pPr marL="0" indent="0">
              <a:buNone/>
            </a:pPr>
            <a:r>
              <a:rPr lang="tr-TR" dirty="0"/>
              <a:t>Geleneksel stok yöntemi anlayışında üretimi aksatmayacak ve stoklara ilişkin çeşitli maliyetlerin toplamını en düşüğe indirecek stok miktarlarının saptanması ve idame ettirilmesi esastır. Stokların az olmasıda, çok olmasıda iyi değildir.</a:t>
            </a:r>
          </a:p>
          <a:p>
            <a:pPr marL="0" indent="0">
              <a:buNone/>
            </a:pPr>
            <a:endParaRPr lang="tr-TR" dirty="0" smtClean="0"/>
          </a:p>
          <a:p>
            <a:pPr marL="0" indent="0">
              <a:buNone/>
            </a:pPr>
            <a:r>
              <a:rPr lang="tr-TR" dirty="0" smtClean="0"/>
              <a:t>Gereğinden </a:t>
            </a:r>
            <a:r>
              <a:rPr lang="tr-TR" dirty="0"/>
              <a:t>az stokla çalışan işletmeler, üretim aksamaları, kaybedilen miktar indirimleri, plansız satınalma zorlukları, nedeniyle gereksiz maliyetlere katlanabilir.</a:t>
            </a:r>
          </a:p>
          <a:p>
            <a:pPr marL="0" indent="0">
              <a:buNone/>
            </a:pPr>
            <a:endParaRPr lang="tr-TR" dirty="0" smtClean="0"/>
          </a:p>
          <a:p>
            <a:pPr marL="0" indent="0">
              <a:buNone/>
            </a:pPr>
            <a:r>
              <a:rPr lang="tr-TR" dirty="0" smtClean="0"/>
              <a:t>Aşırı </a:t>
            </a:r>
            <a:r>
              <a:rPr lang="tr-TR" dirty="0"/>
              <a:t>miktarda stok blunduran işletmelerde, depolama, sigorta, kayıt tutma maliyetleri, çalınma, modası geçme, bozulma riskleri taşır. Fırsat maliyetleri de ayrıca dikkate alınmalıdır.</a:t>
            </a:r>
          </a:p>
          <a:p>
            <a:pPr marL="0" indent="0" algn="just">
              <a:lnSpc>
                <a:spcPct val="100000"/>
              </a:lnSpc>
              <a:spcBef>
                <a:spcPts val="0"/>
              </a:spcBef>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07882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Stok Yönetimi</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611086"/>
            <a:ext cx="8064273" cy="3918177"/>
          </a:xfrm>
        </p:spPr>
        <p:txBody>
          <a:bodyPr/>
          <a:lstStyle/>
          <a:p>
            <a:pPr marL="0" indent="0">
              <a:buNone/>
            </a:pPr>
            <a:r>
              <a:rPr lang="tr-TR" dirty="0"/>
              <a:t>Stok Yönetiminin </a:t>
            </a:r>
            <a:r>
              <a:rPr lang="tr-TR" dirty="0" smtClean="0"/>
              <a:t>Avantajları;</a:t>
            </a:r>
            <a:endParaRPr lang="tr-TR" dirty="0"/>
          </a:p>
          <a:p>
            <a:pPr marL="0" lvl="0" indent="0">
              <a:buNone/>
            </a:pPr>
            <a:r>
              <a:rPr lang="tr-TR" dirty="0"/>
              <a:t>Üretim sürecinin düzenli ve sürekli devam etmesini sağlar. Böylece hammadde ya da ürün eksikliğinden dolayı üretim süreci durmaz veya aksamaz.</a:t>
            </a:r>
          </a:p>
          <a:p>
            <a:pPr marL="0" lvl="0" indent="0">
              <a:buNone/>
            </a:pPr>
            <a:r>
              <a:rPr lang="tr-TR" dirty="0"/>
              <a:t>Gereksinimler doğru belirlenip, yönetildiğinde finansal yönetim etkinlik kazanır.</a:t>
            </a:r>
          </a:p>
          <a:p>
            <a:pPr marL="0" lvl="0" indent="0">
              <a:buNone/>
            </a:pPr>
            <a:r>
              <a:rPr lang="tr-TR" dirty="0"/>
              <a:t>Tedarik ve satış süreçleri düzene girer, böylece maliyet düşer.</a:t>
            </a:r>
          </a:p>
          <a:p>
            <a:pPr marL="0" lvl="0" indent="0">
              <a:buNone/>
            </a:pPr>
            <a:r>
              <a:rPr lang="tr-TR" dirty="0"/>
              <a:t>Maliyet muhasebesi daha rahat yapılabilir.</a:t>
            </a:r>
          </a:p>
          <a:p>
            <a:pPr marL="0" lvl="0" indent="0">
              <a:buNone/>
            </a:pPr>
            <a:r>
              <a:rPr lang="tr-TR" dirty="0"/>
              <a:t>Üretim süreçleri gerçeğe daha yakın olur ve yönetilmesi kolaylaşır.</a:t>
            </a:r>
          </a:p>
          <a:p>
            <a:pPr marL="0" indent="0">
              <a:buNone/>
            </a:pPr>
            <a:r>
              <a:rPr lang="tr-TR" dirty="0"/>
              <a:t>Malzeme, ürün kaybı en aza indirilir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96978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Stok Yönetimi</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611086"/>
            <a:ext cx="8064273" cy="3918177"/>
          </a:xfrm>
        </p:spPr>
        <p:txBody>
          <a:bodyPr/>
          <a:lstStyle/>
          <a:p>
            <a:pPr marL="0" indent="0">
              <a:buNone/>
            </a:pPr>
            <a:r>
              <a:rPr lang="tr-TR" dirty="0"/>
              <a:t>Stok Yönetiminin Dezavantajları</a:t>
            </a:r>
          </a:p>
          <a:p>
            <a:pPr marL="0" lvl="0" indent="0">
              <a:buNone/>
            </a:pPr>
            <a:r>
              <a:rPr lang="tr-TR" dirty="0"/>
              <a:t>Stok bulundurmak barındırma maliyetlerini attırabilir. Depolama maliyeti bir kalem olarak finansal tablolarınıza girer.</a:t>
            </a:r>
          </a:p>
          <a:p>
            <a:pPr marL="0" lvl="0" indent="0">
              <a:buNone/>
            </a:pPr>
            <a:r>
              <a:rPr lang="tr-TR" dirty="0"/>
              <a:t>Stoklara bağlanmış sebep nedeni ile para/nakit diğer kaynaklar için kullanılamaz.</a:t>
            </a:r>
          </a:p>
          <a:p>
            <a:pPr marL="0" lvl="0" indent="0">
              <a:buNone/>
            </a:pPr>
            <a:r>
              <a:rPr lang="tr-TR" dirty="0"/>
              <a:t>Depolanan ürünün piyasası azaldığında maliyetine yakın bazen de maliyetin altında elden çıkartmak gerekebilir.</a:t>
            </a:r>
          </a:p>
          <a:p>
            <a:pPr marL="0" lvl="0" indent="0">
              <a:buNone/>
            </a:pPr>
            <a:r>
              <a:rPr lang="tr-TR" dirty="0"/>
              <a:t>Eğer hammadde fiyatı piyasada sabit değilse hammaddeyi yüksek fiyattan stoğa alma ve zarar etme ihtimali doğar.</a:t>
            </a:r>
          </a:p>
        </p:txBody>
      </p:sp>
    </p:spTree>
    <p:extLst>
      <p:ext uri="{BB962C8B-B14F-4D97-AF65-F5344CB8AC3E}">
        <p14:creationId xmlns:p14="http://schemas.microsoft.com/office/powerpoint/2010/main" val="24371263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146629" y="3091544"/>
            <a:ext cx="6618514" cy="899886"/>
          </a:xfrm>
        </p:spPr>
        <p:txBody>
          <a:bodyPr/>
          <a:lstStyle/>
          <a:p>
            <a:pPr marL="0" indent="0" algn="ctr">
              <a:buNone/>
            </a:pPr>
            <a:r>
              <a:rPr lang="tr-TR" sz="2800" b="1" dirty="0" smtClean="0">
                <a:solidFill>
                  <a:srgbClr val="FF0000"/>
                </a:solidFill>
                <a:latin typeface="Times New Roman" panose="02020603050405020304" pitchFamily="18" charset="0"/>
                <a:cs typeface="Times New Roman" panose="02020603050405020304" pitchFamily="18" charset="0"/>
              </a:rPr>
              <a:t>Geleneksel Stok Kontrol Yöntemleri</a:t>
            </a:r>
            <a:endParaRPr lang="tr-TR" sz="2800" dirty="0"/>
          </a:p>
        </p:txBody>
      </p:sp>
    </p:spTree>
    <p:extLst>
      <p:ext uri="{BB962C8B-B14F-4D97-AF65-F5344CB8AC3E}">
        <p14:creationId xmlns:p14="http://schemas.microsoft.com/office/powerpoint/2010/main" val="2484128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 </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611086"/>
            <a:ext cx="8064273" cy="3918177"/>
          </a:xfrm>
        </p:spPr>
        <p:txBody>
          <a:bodyPr/>
          <a:lstStyle/>
          <a:p>
            <a:pPr marL="0" indent="0">
              <a:buNone/>
            </a:pPr>
            <a:r>
              <a:rPr lang="tr-TR" dirty="0" smtClean="0"/>
              <a:t>- Periyodik </a:t>
            </a:r>
            <a:r>
              <a:rPr lang="tr-TR" dirty="0"/>
              <a:t>kontrol metodu; Kullanılan maddelerin stok düzeyleri belirli aralıklarla kontrol edilir. Arzu edilen seviyenin altındaki stok seviyesinde sipariş verilir.</a:t>
            </a:r>
          </a:p>
          <a:p>
            <a:pPr marL="0" indent="0">
              <a:buNone/>
            </a:pPr>
            <a:r>
              <a:rPr lang="tr-TR" dirty="0" smtClean="0"/>
              <a:t>- Minimum </a:t>
            </a:r>
            <a:r>
              <a:rPr lang="tr-TR" dirty="0"/>
              <a:t>maksimum metodu; her stok kalemi için minimum ve maksimum düzeyler tesbit edilir., stok düzeyi minimuma indiği anda verilen sipariş ile maksimuma ulaştırılır.</a:t>
            </a:r>
          </a:p>
          <a:p>
            <a:pPr marL="0" indent="0">
              <a:buNone/>
            </a:pPr>
            <a:r>
              <a:rPr lang="tr-TR" dirty="0" smtClean="0"/>
              <a:t>- Çift </a:t>
            </a:r>
            <a:r>
              <a:rPr lang="tr-TR" dirty="0"/>
              <a:t>depo metodu; depo ikiye ayrılır ve ilk bölüme siparişin teslim alınmasıyla yeni sipariş verilene kadar geçecek sürede kullanılacak miktarda mal diğerine ise sipariş verilmesinden malın teslim alınmasına kadar geçecek süredi mal stoklanır.</a:t>
            </a:r>
          </a:p>
          <a:p>
            <a:pPr marL="0" indent="0">
              <a:buNone/>
            </a:pPr>
            <a:r>
              <a:rPr lang="tr-TR" dirty="0" smtClean="0"/>
              <a:t>- Otomatik </a:t>
            </a:r>
            <a:r>
              <a:rPr lang="tr-TR" dirty="0"/>
              <a:t>sipariş metodu; stok seviyesi önceden saptanmış minimum miktara indiğinde otomatik olarak yeni sipariş verilir.</a:t>
            </a:r>
          </a:p>
          <a:p>
            <a:pPr marL="0" indent="0">
              <a:buNone/>
            </a:pPr>
            <a:endParaRPr lang="tr-TR" dirty="0"/>
          </a:p>
        </p:txBody>
      </p:sp>
    </p:spTree>
    <p:extLst>
      <p:ext uri="{BB962C8B-B14F-4D97-AF65-F5344CB8AC3E}">
        <p14:creationId xmlns:p14="http://schemas.microsoft.com/office/powerpoint/2010/main" val="6252504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13176</TotalTime>
  <Words>804</Words>
  <Application>Microsoft Office PowerPoint</Application>
  <PresentationFormat>On-screen Show (4:3)</PresentationFormat>
  <Paragraphs>72</Paragraphs>
  <Slides>15</Slides>
  <Notes>0</Notes>
  <HiddenSlides>0</HiddenSlides>
  <MMClips>0</MMClips>
  <ScaleCrop>false</ScaleCrop>
  <HeadingPairs>
    <vt:vector size="4" baseType="variant">
      <vt:variant>
        <vt:lpstr>Theme</vt:lpstr>
      </vt:variant>
      <vt:variant>
        <vt:i4>3</vt:i4>
      </vt:variant>
      <vt:variant>
        <vt:lpstr>Slide Titles</vt:lpstr>
      </vt:variant>
      <vt:variant>
        <vt:i4>15</vt:i4>
      </vt:variant>
    </vt:vector>
  </HeadingPairs>
  <TitlesOfParts>
    <vt:vector size="18" baseType="lpstr">
      <vt:lpstr>ekonomi</vt:lpstr>
      <vt:lpstr>1_Rics</vt:lpstr>
      <vt:lpstr>h.t.</vt:lpstr>
      <vt:lpstr>PowerPoint Presentation</vt:lpstr>
      <vt:lpstr>PowerPoint Presentation</vt:lpstr>
      <vt:lpstr>Stok</vt:lpstr>
      <vt:lpstr>Stok</vt:lpstr>
      <vt:lpstr>Stok Yönetimi</vt:lpstr>
      <vt:lpstr>Stok Yönetimi</vt:lpstr>
      <vt:lpstr>Stok Yönetimi</vt:lpstr>
      <vt:lpstr>PowerPoint Presentation</vt:lpstr>
      <vt:lpstr> </vt:lpstr>
      <vt:lpstr>PowerPoint Presentation</vt:lpstr>
      <vt:lpstr>ABC Metodu</vt:lpstr>
      <vt:lpstr>ESM Metodu</vt:lpstr>
      <vt:lpstr>MRP Metodu</vt:lpstr>
      <vt:lpstr>JTL Metodu</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MCEKICI</cp:lastModifiedBy>
  <cp:revision>849</cp:revision>
  <cp:lastPrinted>2016-10-24T07:53:35Z</cp:lastPrinted>
  <dcterms:created xsi:type="dcterms:W3CDTF">2016-09-18T09:35:24Z</dcterms:created>
  <dcterms:modified xsi:type="dcterms:W3CDTF">2020-03-28T21:05:07Z</dcterms:modified>
</cp:coreProperties>
</file>