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86" autoAdjust="0"/>
    <p:restoredTop sz="94660"/>
  </p:normalViewPr>
  <p:slideViewPr>
    <p:cSldViewPr snapToGrid="0">
      <p:cViewPr varScale="1">
        <p:scale>
          <a:sx n="65" d="100"/>
          <a:sy n="65" d="100"/>
        </p:scale>
        <p:origin x="96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A030648-68E1-4838-A462-F2EA771CA6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B254B5A-50F7-4F1B-A019-64A8BF6166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DCF86B8-DA3A-4C53-9431-9F8AD25DE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0CAD8D9-488D-4A40-B311-86448C42A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7B76C7C-740C-4D17-A8C3-BAD14E3F2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40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9DE809-1E6E-4AE2-AB56-7AF2C9E28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4DA3455-E007-48BF-8FD0-FF99AEE893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5FC5F1-7116-44B5-AA94-E9055C651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823A341-D2F7-4F67-9DB5-218936C7C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E1785E6-A84D-4C23-BE0E-63E659C0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765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3A9F561-602E-44EB-A477-13E254CD06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766BAD9-06D5-4596-8997-2788E27D45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A28DA95-3F55-4367-97AD-17455CFC3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4BF2441-B7C9-414B-8759-6446CDDD0D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3123507-A029-4AED-B55E-2B2EDD7B2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0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C5BD26-427C-4BA6-A49F-6384018C3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F02A611-1BAE-4BE8-9122-0EC2D01ACC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7576264-D992-41DB-A6B3-F891F0147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C9CF8A4-40BD-4E8F-93D4-FD0EB6B3C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CF7E28F-56E2-4025-AAC3-45EE2725A0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7816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9699D8D-8C0B-4484-B946-A7F2440F3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49386EC-D3CA-4722-8BD4-75065E8DB4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937D383-7573-45A8-BA6F-2BE0BD9A5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92780F3-CBC7-4946-A911-852166EFA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EF04A08-998C-42CC-899C-5C1AEF656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159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7C65235-0B37-43B2-B339-54AC68BDC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4CB052-E2A1-46F7-B921-16DDB1D917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595479E-8D4F-4F6E-AA78-44CB72FE09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E562E5C-D9A9-4E12-9E40-B263FCD34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66CF9AE-0A2D-4A3B-A18E-DC9C7410A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6A9F952-B3F5-40EE-81D1-7D7BA82C3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99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716682-E450-4073-BB64-E661CF7F4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91B677E-710A-4694-80AA-CC4412F40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B1DAE4A-A5CD-47A0-A92A-51FD23B33E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C49FC838-BC87-4A27-82C1-1F430B433E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52FF22E-E45D-42B3-898B-C617432FDF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8226CF6-A73B-482F-A3E7-8E35E4DF3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775EAFAF-5AD4-4887-9CB1-73C6CCC746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8585744-6CEB-46E6-AF80-9866E721A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508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A5350AC-2973-4D83-9A13-D16B44C27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65AF6EE0-48B5-459D-9C77-1EA733277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EC0C9A4-EECE-42EE-9FD9-05969B8BC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A8D959E-0479-46B3-8B94-A819955EA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894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ED39A127-2BCC-49F6-BD62-5D6849699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79F0966D-203A-4524-9838-016F0F710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505FECB-95AE-4DE9-B671-C1315EE1D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02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B5FFA4C-4EF9-4490-A919-249725972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6FB08D7-0A9F-4C5F-B14A-4B8B4B5A1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0B3CCB8-709A-45BA-9F10-A9B384F1C2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E357314-AE25-4CBE-9CEA-70D968026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97140F3-1321-4636-9249-DBE4C638A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DA94EE5-7686-4A08-98B8-37D589A45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48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46EDA7-79A7-4042-AE89-19759620D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0AEA55F-874B-41C1-910F-6D63809AF6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95CE9C2-144E-4B84-B72F-F12145EF90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C0492E0-5AAB-430E-9092-B218439BA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063876-4686-4D6D-B9E1-11D9D38A3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E6D1F41-128D-4AAC-87BA-C2CB9EDFE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3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8BE3DEFC-ABF1-490F-B317-2CC0788D4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42B85EE-70E1-4E86-93EE-DBA498AAF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BB4B80-7ED6-41F7-8FE1-11E8340A0A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5/19/2020</a:t>
            </a:fld>
            <a:endParaRPr 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A3F4004-2F74-45FB-A0E6-A1E8826E3A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E7D7253-CE4F-4F92-A19C-846840DC6A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971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9EB2242-8C78-4D3E-8AFC-66CCF05D23E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rcRect t="1321" b="14409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Başlık 1">
            <a:extLst>
              <a:ext uri="{FF2B5EF4-FFF2-40B4-BE49-F238E27FC236}">
                <a16:creationId xmlns:a16="http://schemas.microsoft.com/office/drawing/2014/main" id="{8383231E-EC7D-4725-A6BF-BBD2C6F1F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90051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dirty="0" err="1">
                <a:solidFill>
                  <a:srgbClr val="FFFFFF"/>
                </a:solidFill>
              </a:rPr>
              <a:t>Çevre</a:t>
            </a:r>
            <a:r>
              <a:rPr lang="en-US" sz="6000" dirty="0">
                <a:solidFill>
                  <a:srgbClr val="FFFFFF"/>
                </a:solidFill>
              </a:rPr>
              <a:t> </a:t>
            </a:r>
            <a:r>
              <a:rPr lang="tr-TR" sz="6000" dirty="0">
                <a:solidFill>
                  <a:srgbClr val="FFFFFF"/>
                </a:solidFill>
              </a:rPr>
              <a:t>S</a:t>
            </a:r>
            <a:r>
              <a:rPr lang="en-US" sz="6000" dirty="0" err="1">
                <a:solidFill>
                  <a:srgbClr val="FFFFFF"/>
                </a:solidFill>
              </a:rPr>
              <a:t>osyolojisi</a:t>
            </a:r>
            <a:endParaRPr lang="en-US" sz="6000" dirty="0">
              <a:solidFill>
                <a:srgbClr val="FFFFFF"/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BCF9AC1-72AA-4927-B89F-589C82D0D2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4159404"/>
            <a:ext cx="9144000" cy="1098395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tr-TR" sz="2400">
                <a:solidFill>
                  <a:srgbClr val="FFFFFF"/>
                </a:solidFill>
              </a:rPr>
              <a:t>Tarihsel </a:t>
            </a:r>
            <a:r>
              <a:rPr lang="tr-TR" sz="2400" dirty="0">
                <a:solidFill>
                  <a:srgbClr val="FFFFFF"/>
                </a:solidFill>
              </a:rPr>
              <a:t>Gelişimi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99513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2B566528-1B12-4246-9431-5C2D7D0811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Başlık 7">
            <a:extLst>
              <a:ext uri="{FF2B5EF4-FFF2-40B4-BE49-F238E27FC236}">
                <a16:creationId xmlns:a16="http://schemas.microsoft.com/office/drawing/2014/main" id="{73EA5D5B-1296-49AF-9533-F9F739AA7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6" y="321734"/>
            <a:ext cx="6891187" cy="113573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dirty="0" err="1"/>
              <a:t>Çevre</a:t>
            </a:r>
            <a:r>
              <a:rPr lang="en-US" sz="3600" dirty="0"/>
              <a:t> </a:t>
            </a:r>
            <a:r>
              <a:rPr lang="en-US" sz="3600" dirty="0" err="1"/>
              <a:t>Sosyolojisi</a:t>
            </a:r>
            <a:endParaRPr lang="en-US" sz="3600" dirty="0"/>
          </a:p>
        </p:txBody>
      </p:sp>
      <p:sp>
        <p:nvSpPr>
          <p:cNvPr id="7" name="İçerik Yer Tutucusu 6">
            <a:extLst>
              <a:ext uri="{FF2B5EF4-FFF2-40B4-BE49-F238E27FC236}">
                <a16:creationId xmlns:a16="http://schemas.microsoft.com/office/drawing/2014/main" id="{C9E80D84-9052-4671-AB3A-1ED5BDB70D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3467" y="1782981"/>
            <a:ext cx="6891187" cy="439398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Çevre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sosyolojisi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genel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anlamı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ile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çevre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toplum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arasındaki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ilişkilerin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incelenmesi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olarak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tanımlanabilir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r>
              <a:rPr lang="en-US" dirty="0" err="1">
                <a:solidFill>
                  <a:schemeClr val="tx1"/>
                </a:solidFill>
              </a:rPr>
              <a:t>Çevre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sosyolojisi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sosyal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yaşam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sosyal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yapının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maddi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temelini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araştıran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sosyolojinin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bir</a:t>
            </a:r>
            <a:r>
              <a:rPr lang="en-US" dirty="0">
                <a:solidFill>
                  <a:schemeClr val="tx1"/>
                </a:solidFill>
              </a:rPr>
              <a:t> alt </a:t>
            </a:r>
            <a:r>
              <a:rPr lang="en-US" dirty="0" err="1">
                <a:solidFill>
                  <a:schemeClr val="tx1"/>
                </a:solidFill>
              </a:rPr>
              <a:t>dalıdır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  <a:p>
            <a:r>
              <a:rPr lang="en-US" dirty="0" err="1">
                <a:solidFill>
                  <a:schemeClr val="tx1"/>
                </a:solidFill>
              </a:rPr>
              <a:t>Çevre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sorunlarının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öneminin</a:t>
            </a:r>
            <a:r>
              <a:rPr lang="en-US" dirty="0">
                <a:solidFill>
                  <a:schemeClr val="tx1"/>
                </a:solidFill>
              </a:rPr>
              <a:t> her </a:t>
            </a:r>
            <a:r>
              <a:rPr lang="en-US" dirty="0" err="1">
                <a:solidFill>
                  <a:schemeClr val="tx1"/>
                </a:solidFill>
              </a:rPr>
              <a:t>geçen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gün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artması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sonucu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farklı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bilim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dallarından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çok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bilim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adamı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kendi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alanlarında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çevre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ile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ilgili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konuları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ele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almaya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başlamışlardır</a:t>
            </a:r>
            <a:r>
              <a:rPr lang="en-US" dirty="0">
                <a:solidFill>
                  <a:schemeClr val="tx1"/>
                </a:solidFill>
              </a:rPr>
              <a:t>. </a:t>
            </a:r>
          </a:p>
        </p:txBody>
      </p:sp>
      <p:sp>
        <p:nvSpPr>
          <p:cNvPr id="1030" name="Isosceles Triangle 72">
            <a:extLst>
              <a:ext uri="{FF2B5EF4-FFF2-40B4-BE49-F238E27FC236}">
                <a16:creationId xmlns:a16="http://schemas.microsoft.com/office/drawing/2014/main" id="{D3F51FEB-38FB-4F6C-9F7B-2F2AFAB65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501760" y="5103257"/>
            <a:ext cx="2017580" cy="1014060"/>
          </a:xfrm>
          <a:prstGeom prst="triangle">
            <a:avLst>
              <a:gd name="adj" fmla="val 50000"/>
            </a:avLst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1E547BA6-BAE0-43BB-A7CA-60F69CE252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427916" y="5728708"/>
            <a:ext cx="485578" cy="48557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Environmental Sociology: Classical Foundations, Contemporary at Rs ...">
            <a:extLst>
              <a:ext uri="{FF2B5EF4-FFF2-40B4-BE49-F238E27FC236}">
                <a16:creationId xmlns:a16="http://schemas.microsoft.com/office/drawing/2014/main" id="{2418DDDA-4845-4C53-8C2A-041DB922B50C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37" r="1372" b="-2"/>
          <a:stretch/>
        </p:blipFill>
        <p:spPr bwMode="auto">
          <a:xfrm>
            <a:off x="8129873" y="10"/>
            <a:ext cx="4062128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7" name="Group 76">
            <a:extLst>
              <a:ext uri="{FF2B5EF4-FFF2-40B4-BE49-F238E27FC236}">
                <a16:creationId xmlns:a16="http://schemas.microsoft.com/office/drawing/2014/main" id="{07EAA094-9CF6-4695-958A-33D9BCAA94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123132" y="713128"/>
            <a:ext cx="1068867" cy="2126625"/>
            <a:chOff x="10918968" y="713127"/>
            <a:chExt cx="1273032" cy="2532832"/>
          </a:xfrm>
        </p:grpSpPr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2E80C965-DB6D-4F81-9E9E-B027384D0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11052629" y="2120024"/>
              <a:ext cx="645368" cy="645368"/>
            </a:xfrm>
            <a:prstGeom prst="rect">
              <a:avLst/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Isosceles Triangle 78">
              <a:extLst>
                <a:ext uri="{FF2B5EF4-FFF2-40B4-BE49-F238E27FC236}">
                  <a16:creationId xmlns:a16="http://schemas.microsoft.com/office/drawing/2014/main" id="{A580F890-B085-4E95-96AA-55AEBEC5CE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10289068" y="1343027"/>
              <a:ext cx="2532832" cy="1273032"/>
            </a:xfrm>
            <a:prstGeom prst="triangle">
              <a:avLst>
                <a:gd name="adj" fmla="val 50000"/>
              </a:avLst>
            </a:prstGeom>
            <a:solidFill>
              <a:schemeClr val="accent4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4621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96F658-75E6-4997-B8D0-D48F62856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Çevre Sosyolojisi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9B467D-031A-4175-B3D4-CCFAFF76C8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Bu eğilim sosyolojide de gözlenmektedir ve artık “çevre/doğa” sosyologların ilgi alanı içinde yer almaktadır.</a:t>
            </a:r>
          </a:p>
          <a:p>
            <a:r>
              <a:rPr lang="tr-TR" sz="3200" dirty="0"/>
              <a:t>Sosyolojinin bir alt dalı olan çevre sosyolojisi oldukça yeni bir alandır. Çevrecilik 1960’ların sonunda ortaya çıkmasına rağmen, çevre sosyolojisi 1980’lerde ortaya çıkmış ve 1990’lı yıllarda gelişmiştir.</a:t>
            </a:r>
          </a:p>
          <a:p>
            <a:r>
              <a:rPr lang="tr-TR" sz="3200" dirty="0"/>
              <a:t>Bugün çevre sosyolojisi literatüründe en etkili olan düşünürler R. A. </a:t>
            </a:r>
            <a:r>
              <a:rPr lang="tr-TR" sz="3200" dirty="0" err="1"/>
              <a:t>Dunlap</a:t>
            </a:r>
            <a:r>
              <a:rPr lang="tr-TR" sz="3200" dirty="0"/>
              <a:t> ve W.R. </a:t>
            </a:r>
            <a:r>
              <a:rPr lang="tr-TR" sz="3200" dirty="0" err="1"/>
              <a:t>Catton</a:t>
            </a:r>
            <a:r>
              <a:rPr lang="tr-TR" sz="3200" dirty="0"/>
              <a:t> ve A. </a:t>
            </a:r>
            <a:r>
              <a:rPr lang="tr-TR" sz="3200" dirty="0" err="1"/>
              <a:t>Schaniberg’dir</a:t>
            </a:r>
            <a:r>
              <a:rPr lang="tr-TR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498693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E33C9C-40D6-4793-94BC-E877C1F0B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Çevre Sosyolojisi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4FCF1CA-C8B8-40E1-9107-E8168CE2AC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/>
              <a:t>Çevre sosyolojisinin gelişmesinde ve kurumsallaşmasında R. A. Dunlap ve W.R. Catton özel bir yeri vardır. Catton ve Dunlap’ın çalışmaları A. Schaniberg ile birlikte çevre sosyolojisinin özünü oluşturur. </a:t>
            </a:r>
          </a:p>
          <a:p>
            <a:pPr algn="just"/>
            <a:r>
              <a:rPr lang="tr-TR"/>
              <a:t>R.A.Dunlap ve W.R. Catton sadece insanın fiziksel çevreyi etkilemediğini, aynı zamanda çevresel faktörlerin toplumları etkilediğini vurgulayarak, çevre sosyolojisini “toplum ve çevre arasındaki etkileşim” olarak tanımlamışlardır. </a:t>
            </a:r>
          </a:p>
          <a:p>
            <a:pPr algn="just"/>
            <a:r>
              <a:rPr lang="tr-TR"/>
              <a:t>Catton ve Dunlap, çevre koşullarındaki değişimlerin neden ve sonuçlarını anlamadaki son çabalara sosyologların öncülük etmediklerini öne sürmektedirler.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1477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F76D3F5-1617-4157-BAFD-2939B8882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Çevre Sosyolojisi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672ADE-ADC1-4B17-B52C-EB881382C3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Geleneksel yaklaşımlarda, örneğin </a:t>
            </a:r>
            <a:r>
              <a:rPr lang="tr-TR" sz="3200" dirty="0" err="1"/>
              <a:t>Durkheim</a:t>
            </a:r>
            <a:r>
              <a:rPr lang="tr-TR" sz="3200" dirty="0"/>
              <a:t>, </a:t>
            </a:r>
            <a:r>
              <a:rPr lang="tr-TR" sz="3200" dirty="0" err="1"/>
              <a:t>Marx</a:t>
            </a:r>
            <a:r>
              <a:rPr lang="tr-TR" sz="3200" dirty="0"/>
              <a:t> ve </a:t>
            </a:r>
            <a:r>
              <a:rPr lang="tr-TR" sz="3200" dirty="0" err="1"/>
              <a:t>Weber’in</a:t>
            </a:r>
            <a:r>
              <a:rPr lang="tr-TR" sz="3200" dirty="0"/>
              <a:t> kuramlarında  çevreye ya hiç ya da çok az önem verilmiştir çünkü çevre “sosyal” değildi. </a:t>
            </a:r>
          </a:p>
          <a:p>
            <a:r>
              <a:rPr lang="tr-TR" sz="3200" dirty="0" err="1"/>
              <a:t>Catton</a:t>
            </a:r>
            <a:r>
              <a:rPr lang="tr-TR" sz="3200" dirty="0"/>
              <a:t> ve </a:t>
            </a:r>
            <a:r>
              <a:rPr lang="tr-TR" sz="3200" dirty="0" err="1"/>
              <a:t>Dunlap’a</a:t>
            </a:r>
            <a:r>
              <a:rPr lang="tr-TR" sz="3200" dirty="0"/>
              <a:t> göre, sosyolojinin kurucuları sosyolojinin eşsizliğini onun perspektifinde ve konusunda olduğunu ileri sürmüşlerdir. </a:t>
            </a:r>
          </a:p>
          <a:p>
            <a:pPr algn="just"/>
            <a:r>
              <a:rPr lang="tr-TR" sz="3200" dirty="0" err="1"/>
              <a:t>Catton</a:t>
            </a:r>
            <a:r>
              <a:rPr lang="tr-TR" sz="3200" dirty="0"/>
              <a:t> ve </a:t>
            </a:r>
            <a:r>
              <a:rPr lang="tr-TR" sz="3200" dirty="0" err="1"/>
              <a:t>Dunlap’a</a:t>
            </a:r>
            <a:r>
              <a:rPr lang="tr-TR" sz="3200" dirty="0"/>
              <a:t> göre sosyolojideki gelenekler, egemen/hakim Batı </a:t>
            </a:r>
            <a:r>
              <a:rPr lang="tr-TR" sz="3200" dirty="0" err="1"/>
              <a:t>Dünyagörüşünün</a:t>
            </a:r>
            <a:r>
              <a:rPr lang="tr-TR" sz="3200" dirty="0"/>
              <a:t> iyimser insan-merkezciliğini (</a:t>
            </a:r>
            <a:r>
              <a:rPr lang="tr-TR" sz="3200" dirty="0" err="1"/>
              <a:t>anthropocentrism</a:t>
            </a:r>
            <a:r>
              <a:rPr lang="tr-TR" sz="3200" dirty="0"/>
              <a:t>) yansıtır. </a:t>
            </a:r>
          </a:p>
        </p:txBody>
      </p:sp>
    </p:spTree>
    <p:extLst>
      <p:ext uri="{BB962C8B-B14F-4D97-AF65-F5344CB8AC3E}">
        <p14:creationId xmlns:p14="http://schemas.microsoft.com/office/powerpoint/2010/main" val="2855682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A59EC0-5EDD-4667-8E91-3772C04FC1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Çevre Sosyolojisi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4F78A1-B9ED-4750-BAF2-57BBC80C3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600" dirty="0" err="1"/>
              <a:t>Catton</a:t>
            </a:r>
            <a:r>
              <a:rPr lang="tr-TR" sz="3600" dirty="0"/>
              <a:t> ve </a:t>
            </a:r>
            <a:r>
              <a:rPr lang="tr-TR" sz="3600" dirty="0" err="1"/>
              <a:t>Dunlap</a:t>
            </a:r>
            <a:r>
              <a:rPr lang="tr-TR" sz="3600" dirty="0"/>
              <a:t>, birbiri ile yarışan eski teorileri  insan odaklı/eğilimli paradigma olarak adlandırırlar. </a:t>
            </a:r>
          </a:p>
          <a:p>
            <a:pPr algn="just"/>
            <a:r>
              <a:rPr lang="tr-TR" sz="3600" dirty="0"/>
              <a:t>Bu paradigma insan merkezli, iyimser ve büyük ölçüde ekolojik değildir. 1970’lerden sonra ortaya çıkan kirlilik, doğal kaynakların kıtlığı, ve diğer çevre problemleri sosyologların kendi disiplinlerindeki önermeleri gözden geçirmelerine neden olmuştur. </a:t>
            </a:r>
          </a:p>
        </p:txBody>
      </p:sp>
    </p:spTree>
    <p:extLst>
      <p:ext uri="{BB962C8B-B14F-4D97-AF65-F5344CB8AC3E}">
        <p14:creationId xmlns:p14="http://schemas.microsoft.com/office/powerpoint/2010/main" val="11207557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D19BAA1-BD83-4BBC-9B59-EFEA2E141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C3BD645-B111-4DC7-A8DD-B761508B93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tr-TR" sz="3200" dirty="0" err="1"/>
              <a:t>Catton</a:t>
            </a:r>
            <a:r>
              <a:rPr lang="tr-TR" sz="3200" dirty="0"/>
              <a:t> ve </a:t>
            </a:r>
            <a:r>
              <a:rPr lang="tr-TR" sz="3200" dirty="0" err="1"/>
              <a:t>Dunlap</a:t>
            </a:r>
            <a:r>
              <a:rPr lang="tr-TR" sz="3200" dirty="0"/>
              <a:t> tarafından ortaya konulan temel varsayımlar şu şekilde özetlenebilir: geleneksel sosyolojinin çevre problemleri ile ilgilenmemesinin nedeni Egemen Dünya Görüşünden ve sosyolojide doğa hakkında iyimser ve gerçekçi olmayan paradigmadan kaynaklanır. </a:t>
            </a:r>
          </a:p>
          <a:p>
            <a:pPr algn="just"/>
            <a:r>
              <a:rPr lang="tr-TR" sz="3200" dirty="0" err="1"/>
              <a:t>Catton</a:t>
            </a:r>
            <a:r>
              <a:rPr lang="tr-TR" sz="3200" dirty="0"/>
              <a:t> ve </a:t>
            </a:r>
            <a:r>
              <a:rPr lang="tr-TR" sz="3200" dirty="0" err="1"/>
              <a:t>Dunlap</a:t>
            </a:r>
            <a:r>
              <a:rPr lang="tr-TR" sz="3200" dirty="0"/>
              <a:t>, İnsan merkezli anlayışla çevre merkezli anlayışın temel </a:t>
            </a:r>
            <a:r>
              <a:rPr lang="tr-TR" sz="3200" dirty="0" err="1"/>
              <a:t>paradigmatik</a:t>
            </a:r>
            <a:r>
              <a:rPr lang="tr-TR" sz="3200" dirty="0"/>
              <a:t> ayrım olduğunu iddia etmektedirler. Ancak </a:t>
            </a:r>
            <a:r>
              <a:rPr lang="tr-TR" sz="3200" dirty="0" err="1"/>
              <a:t>Humprey</a:t>
            </a:r>
            <a:r>
              <a:rPr lang="tr-TR" sz="3200" dirty="0"/>
              <a:t> ve </a:t>
            </a:r>
            <a:r>
              <a:rPr lang="tr-TR" sz="3200" dirty="0" err="1"/>
              <a:t>Buttel</a:t>
            </a:r>
            <a:r>
              <a:rPr lang="tr-TR" sz="3200" dirty="0"/>
              <a:t> bu ayrımın sosyolojideki çatışmacı ve </a:t>
            </a:r>
            <a:r>
              <a:rPr lang="tr-TR" sz="3200" dirty="0" err="1"/>
              <a:t>fonsiyonalist</a:t>
            </a:r>
            <a:r>
              <a:rPr lang="tr-TR" sz="3200" dirty="0"/>
              <a:t> ayrımı kadar önemli olmadığını iddia etmektedirler. </a:t>
            </a:r>
          </a:p>
        </p:txBody>
      </p:sp>
    </p:spTree>
    <p:extLst>
      <p:ext uri="{BB962C8B-B14F-4D97-AF65-F5344CB8AC3E}">
        <p14:creationId xmlns:p14="http://schemas.microsoft.com/office/powerpoint/2010/main" val="2941512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0CAC6A0-8DD4-49BA-99C6-4BCDD6547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Çevre Sosyolojisi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2461D00-0A7E-407C-96BA-120917CA55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/>
              <a:t>Toplum durumu ve doğanın durumu yakından ilgilidir ve çevre sorunlarını toplumun dinamiklerinden ayrı olarak analiz etmek mümkün değildir. </a:t>
            </a:r>
          </a:p>
          <a:p>
            <a:r>
              <a:rPr lang="tr-TR" sz="3200" dirty="0"/>
              <a:t>Çevre sosyolojisi geleneksel sosyolojiyi eleştirse bile, açıklayıcı bir teori geliştirebilmiş değildir. Bir çok soru hala cevaplanmadan kalmış durumdadır: Çevre tartışmalarında sosyolojinin yeri/rolü nedir? </a:t>
            </a:r>
          </a:p>
          <a:p>
            <a:r>
              <a:rPr lang="tr-TR" sz="3200" dirty="0"/>
              <a:t>Geniş bir alanı kapsayan çevre sorunlarına sosyolojik analizleri uygulayabilmek mümkün müdür? </a:t>
            </a:r>
          </a:p>
        </p:txBody>
      </p:sp>
    </p:spTree>
    <p:extLst>
      <p:ext uri="{BB962C8B-B14F-4D97-AF65-F5344CB8AC3E}">
        <p14:creationId xmlns:p14="http://schemas.microsoft.com/office/powerpoint/2010/main" val="2465425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7FB3A164-70ED-4944-A14A-3FCD1A611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tr-TR">
                <a:solidFill>
                  <a:srgbClr val="FFFFFF"/>
                </a:solidFill>
              </a:rPr>
              <a:t>Kaynaklar 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27DCCA6-744D-4DF4-9ADB-1EF1915848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tr-TR" sz="2600" err="1"/>
              <a:t>Buttel</a:t>
            </a:r>
            <a:r>
              <a:rPr lang="tr-TR" sz="2600"/>
              <a:t>, </a:t>
            </a:r>
            <a:r>
              <a:rPr lang="tr-TR" sz="2600" err="1"/>
              <a:t>Frederick</a:t>
            </a:r>
            <a:r>
              <a:rPr lang="tr-TR" sz="2600"/>
              <a:t> H. (2002) “</a:t>
            </a:r>
            <a:r>
              <a:rPr lang="tr-TR" sz="2600" err="1"/>
              <a:t>Environmental</a:t>
            </a:r>
            <a:r>
              <a:rPr lang="tr-TR" sz="2600"/>
              <a:t> </a:t>
            </a:r>
            <a:r>
              <a:rPr lang="tr-TR" sz="2600" err="1"/>
              <a:t>Sociology</a:t>
            </a:r>
            <a:r>
              <a:rPr lang="tr-TR" sz="2600"/>
              <a:t> </a:t>
            </a:r>
            <a:r>
              <a:rPr lang="tr-TR" sz="2600" err="1"/>
              <a:t>and</a:t>
            </a:r>
            <a:r>
              <a:rPr lang="tr-TR" sz="2600"/>
              <a:t> </a:t>
            </a:r>
            <a:r>
              <a:rPr lang="tr-TR" sz="2600" err="1"/>
              <a:t>the</a:t>
            </a:r>
            <a:r>
              <a:rPr lang="tr-TR" sz="2600"/>
              <a:t> </a:t>
            </a:r>
            <a:r>
              <a:rPr lang="tr-TR" sz="2600" err="1"/>
              <a:t>Sociology</a:t>
            </a:r>
            <a:r>
              <a:rPr lang="tr-TR" sz="2600"/>
              <a:t> of Natural </a:t>
            </a:r>
            <a:r>
              <a:rPr lang="tr-TR" sz="2600" err="1"/>
              <a:t>Resources</a:t>
            </a:r>
            <a:r>
              <a:rPr lang="tr-TR" sz="2600"/>
              <a:t>: </a:t>
            </a:r>
            <a:r>
              <a:rPr lang="tr-TR" sz="2600" err="1"/>
              <a:t>Institutional</a:t>
            </a:r>
            <a:r>
              <a:rPr lang="tr-TR" sz="2600"/>
              <a:t> </a:t>
            </a:r>
            <a:r>
              <a:rPr lang="tr-TR" sz="2600" err="1"/>
              <a:t>Histories</a:t>
            </a:r>
            <a:r>
              <a:rPr lang="tr-TR" sz="2600"/>
              <a:t> </a:t>
            </a:r>
            <a:r>
              <a:rPr lang="tr-TR" sz="2600" err="1"/>
              <a:t>and</a:t>
            </a:r>
            <a:r>
              <a:rPr lang="tr-TR" sz="2600"/>
              <a:t> </a:t>
            </a:r>
            <a:r>
              <a:rPr lang="tr-TR" sz="2600" err="1"/>
              <a:t>Intellectual</a:t>
            </a:r>
            <a:r>
              <a:rPr lang="tr-TR" sz="2600"/>
              <a:t> </a:t>
            </a:r>
            <a:r>
              <a:rPr lang="tr-TR" sz="2600" err="1"/>
              <a:t>Legacies</a:t>
            </a:r>
            <a:r>
              <a:rPr lang="tr-TR" sz="2600"/>
              <a:t>” </a:t>
            </a:r>
            <a:r>
              <a:rPr lang="tr-TR" sz="2600" err="1"/>
              <a:t>Society</a:t>
            </a:r>
            <a:r>
              <a:rPr lang="tr-TR" sz="2600"/>
              <a:t> </a:t>
            </a:r>
            <a:r>
              <a:rPr lang="tr-TR" sz="2600" err="1"/>
              <a:t>and</a:t>
            </a:r>
            <a:r>
              <a:rPr lang="tr-TR" sz="2600"/>
              <a:t> Natural </a:t>
            </a:r>
            <a:r>
              <a:rPr lang="tr-TR" sz="2600" err="1"/>
              <a:t>Resources</a:t>
            </a:r>
            <a:r>
              <a:rPr lang="tr-TR" sz="2600"/>
              <a:t>, N.15. </a:t>
            </a:r>
          </a:p>
          <a:p>
            <a:r>
              <a:rPr lang="tr-TR" sz="2600" err="1"/>
              <a:t>Catton</a:t>
            </a:r>
            <a:r>
              <a:rPr lang="tr-TR" sz="2600"/>
              <a:t>, William ve </a:t>
            </a:r>
            <a:r>
              <a:rPr lang="tr-TR" sz="2600" err="1"/>
              <a:t>Dunlap</a:t>
            </a:r>
            <a:r>
              <a:rPr lang="tr-TR" sz="2600"/>
              <a:t>, </a:t>
            </a:r>
            <a:r>
              <a:rPr lang="tr-TR" sz="2600" err="1"/>
              <a:t>E.Riley</a:t>
            </a:r>
            <a:r>
              <a:rPr lang="tr-TR" sz="2600"/>
              <a:t> (1980) “A New </a:t>
            </a:r>
            <a:r>
              <a:rPr lang="tr-TR" sz="2600" err="1"/>
              <a:t>Ecological</a:t>
            </a:r>
            <a:r>
              <a:rPr lang="tr-TR" sz="2600"/>
              <a:t> </a:t>
            </a:r>
            <a:r>
              <a:rPr lang="tr-TR" sz="2600" err="1"/>
              <a:t>Paradigm</a:t>
            </a:r>
            <a:r>
              <a:rPr lang="tr-TR" sz="2600"/>
              <a:t> </a:t>
            </a:r>
            <a:r>
              <a:rPr lang="tr-TR" sz="2600" err="1"/>
              <a:t>for</a:t>
            </a:r>
            <a:r>
              <a:rPr lang="tr-TR" sz="2600"/>
              <a:t> Post-</a:t>
            </a:r>
            <a:r>
              <a:rPr lang="tr-TR" sz="2600" err="1"/>
              <a:t>Exuberant</a:t>
            </a:r>
            <a:r>
              <a:rPr lang="tr-TR" sz="2600"/>
              <a:t> </a:t>
            </a:r>
            <a:r>
              <a:rPr lang="tr-TR" sz="2600" err="1"/>
              <a:t>Sociology</a:t>
            </a:r>
            <a:r>
              <a:rPr lang="tr-TR" sz="2600"/>
              <a:t>” </a:t>
            </a:r>
            <a:r>
              <a:rPr lang="tr-TR" sz="2600" err="1"/>
              <a:t>American</a:t>
            </a:r>
            <a:r>
              <a:rPr lang="tr-TR" sz="2600"/>
              <a:t> </a:t>
            </a:r>
            <a:r>
              <a:rPr lang="tr-TR" sz="2600" err="1"/>
              <a:t>Behavioral</a:t>
            </a:r>
            <a:r>
              <a:rPr lang="tr-TR" sz="2600"/>
              <a:t> </a:t>
            </a:r>
            <a:r>
              <a:rPr lang="tr-TR" sz="2600" err="1"/>
              <a:t>Scientist</a:t>
            </a:r>
            <a:r>
              <a:rPr lang="tr-TR" sz="2600"/>
              <a:t>. Vol.24.No.1</a:t>
            </a:r>
          </a:p>
          <a:p>
            <a:r>
              <a:rPr lang="tr-TR" sz="2600"/>
              <a:t>______ (1979) “</a:t>
            </a:r>
            <a:r>
              <a:rPr lang="tr-TR" sz="2600" err="1"/>
              <a:t>Environmental</a:t>
            </a:r>
            <a:r>
              <a:rPr lang="tr-TR" sz="2600"/>
              <a:t> </a:t>
            </a:r>
            <a:r>
              <a:rPr lang="tr-TR" sz="2600" err="1"/>
              <a:t>Sociology</a:t>
            </a:r>
            <a:r>
              <a:rPr lang="tr-TR" sz="2600"/>
              <a:t>” </a:t>
            </a:r>
            <a:r>
              <a:rPr lang="tr-TR" sz="2600" err="1"/>
              <a:t>Annual</a:t>
            </a:r>
            <a:r>
              <a:rPr lang="tr-TR" sz="2600"/>
              <a:t> </a:t>
            </a:r>
            <a:r>
              <a:rPr lang="tr-TR" sz="2600" err="1"/>
              <a:t>Review</a:t>
            </a:r>
            <a:r>
              <a:rPr lang="tr-TR" sz="2600"/>
              <a:t> of </a:t>
            </a:r>
            <a:r>
              <a:rPr lang="tr-TR" sz="2600" err="1"/>
              <a:t>Sociology</a:t>
            </a:r>
            <a:r>
              <a:rPr lang="tr-TR" sz="2600"/>
              <a:t>. Vol.5</a:t>
            </a:r>
          </a:p>
          <a:p>
            <a:r>
              <a:rPr lang="tr-TR" sz="2600"/>
              <a:t>______(1978) </a:t>
            </a:r>
            <a:r>
              <a:rPr lang="tr-TR" sz="2600" err="1"/>
              <a:t>Environmental</a:t>
            </a:r>
            <a:r>
              <a:rPr lang="tr-TR" sz="2600"/>
              <a:t> </a:t>
            </a:r>
            <a:r>
              <a:rPr lang="tr-TR" sz="2600" err="1"/>
              <a:t>Sociology</a:t>
            </a:r>
            <a:r>
              <a:rPr lang="tr-TR" sz="2600"/>
              <a:t>: A New </a:t>
            </a:r>
            <a:r>
              <a:rPr lang="tr-TR" sz="2600" err="1"/>
              <a:t>Paradigm</a:t>
            </a:r>
            <a:r>
              <a:rPr lang="tr-TR" sz="2600"/>
              <a:t>” </a:t>
            </a:r>
            <a:r>
              <a:rPr lang="tr-TR" sz="2600" err="1"/>
              <a:t>The</a:t>
            </a:r>
            <a:r>
              <a:rPr lang="tr-TR" sz="2600"/>
              <a:t> </a:t>
            </a:r>
            <a:r>
              <a:rPr lang="tr-TR" sz="2600" err="1"/>
              <a:t>American</a:t>
            </a:r>
            <a:r>
              <a:rPr lang="tr-TR" sz="2600"/>
              <a:t> </a:t>
            </a:r>
            <a:r>
              <a:rPr lang="tr-TR" sz="2600" err="1"/>
              <a:t>Sociologists</a:t>
            </a:r>
            <a:r>
              <a:rPr lang="tr-TR" sz="2600"/>
              <a:t>, Vol.13.</a:t>
            </a:r>
          </a:p>
          <a:p>
            <a:endParaRPr lang="tr-TR" sz="2600"/>
          </a:p>
        </p:txBody>
      </p:sp>
    </p:spTree>
    <p:extLst>
      <p:ext uri="{BB962C8B-B14F-4D97-AF65-F5344CB8AC3E}">
        <p14:creationId xmlns:p14="http://schemas.microsoft.com/office/powerpoint/2010/main" val="480710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Yeşi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578</Words>
  <Application>Microsoft Office PowerPoint</Application>
  <PresentationFormat>Geniş ekran</PresentationFormat>
  <Paragraphs>32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Çevre Sosyolojisi</vt:lpstr>
      <vt:lpstr>Çevre Sosyolojisi</vt:lpstr>
      <vt:lpstr>Çevre Sosyolojisi</vt:lpstr>
      <vt:lpstr>Çevre Sosyolojisi</vt:lpstr>
      <vt:lpstr>Çevre Sosyolojisi</vt:lpstr>
      <vt:lpstr>Çevre Sosyolojisi</vt:lpstr>
      <vt:lpstr>PowerPoint Sunusu</vt:lpstr>
      <vt:lpstr>Çevre Sosyolojisi</vt:lpstr>
      <vt:lpstr>Kaynaklar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Çevre Sosyolojisi</dc:title>
  <dc:creator>Mavis</dc:creator>
  <cp:lastModifiedBy>Mavis</cp:lastModifiedBy>
  <cp:revision>1</cp:revision>
  <dcterms:created xsi:type="dcterms:W3CDTF">2020-05-19T14:08:23Z</dcterms:created>
  <dcterms:modified xsi:type="dcterms:W3CDTF">2020-05-19T14:08:28Z</dcterms:modified>
</cp:coreProperties>
</file>