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Çevre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tr-TR" sz="6000" dirty="0">
                <a:solidFill>
                  <a:srgbClr val="FFFFFF"/>
                </a:solidFill>
              </a:rPr>
              <a:t>S</a:t>
            </a:r>
            <a:r>
              <a:rPr lang="en-US" sz="6000" dirty="0" err="1">
                <a:solidFill>
                  <a:srgbClr val="FFFFFF"/>
                </a:solidFill>
              </a:rPr>
              <a:t>osyolojisi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>
                <a:solidFill>
                  <a:srgbClr val="FFFFFF"/>
                </a:solidFill>
              </a:rPr>
              <a:t>Tarihsel </a:t>
            </a:r>
            <a:r>
              <a:rPr lang="tr-TR" sz="2400" dirty="0">
                <a:solidFill>
                  <a:srgbClr val="FFFFFF"/>
                </a:solidFill>
              </a:rPr>
              <a:t>Gelişimi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id="{73EA5D5B-1296-49AF-9533-F9F739AA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321734"/>
            <a:ext cx="6891187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/>
              <a:t>Çevre</a:t>
            </a:r>
            <a:r>
              <a:rPr lang="en-US" sz="3600" dirty="0"/>
              <a:t> </a:t>
            </a:r>
            <a:r>
              <a:rPr lang="en-US" sz="3600" dirty="0" err="1"/>
              <a:t>Sosyolojisi</a:t>
            </a:r>
            <a:endParaRPr lang="en-US" sz="3600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C9E80D84-9052-4671-AB3A-1ED5BDB70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7" y="1782981"/>
            <a:ext cx="6891187" cy="43939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Çevre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sosyolojisi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anlamı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çevre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toplum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arasındaki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ilişkilerin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incelenmesi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olarak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tanımlanabilir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Çevre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sosyolojisi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sosyal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yaşam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yapının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maddi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temelini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araştıran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sosyolojinin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bir</a:t>
            </a:r>
            <a:r>
              <a:rPr lang="en-US" dirty="0">
                <a:solidFill>
                  <a:schemeClr val="tx1"/>
                </a:solidFill>
              </a:rPr>
              <a:t> alt </a:t>
            </a:r>
            <a:r>
              <a:rPr lang="en-US" dirty="0" err="1">
                <a:solidFill>
                  <a:schemeClr val="tx1"/>
                </a:solidFill>
              </a:rPr>
              <a:t>dalıdır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Çevre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sorunlarının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öneminin</a:t>
            </a:r>
            <a:r>
              <a:rPr lang="en-US" dirty="0">
                <a:solidFill>
                  <a:schemeClr val="tx1"/>
                </a:solidFill>
              </a:rPr>
              <a:t> her </a:t>
            </a:r>
            <a:r>
              <a:rPr lang="en-US" dirty="0" err="1">
                <a:solidFill>
                  <a:schemeClr val="tx1"/>
                </a:solidFill>
              </a:rPr>
              <a:t>geçen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gün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artması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sonucu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farklı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dallarından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adamı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alanlarında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çevre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ilgili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konuları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almaya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başlamışlardır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030" name="Isosceles Triangle 7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vironmental Sociology: Classical Foundations, Contemporary at Rs ...">
            <a:extLst>
              <a:ext uri="{FF2B5EF4-FFF2-40B4-BE49-F238E27FC236}">
                <a16:creationId xmlns:a16="http://schemas.microsoft.com/office/drawing/2014/main" id="{2418DDDA-4845-4C53-8C2A-041DB922B50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" r="1372" b="-2"/>
          <a:stretch/>
        </p:blipFill>
        <p:spPr bwMode="auto">
          <a:xfrm>
            <a:off x="8129873" y="10"/>
            <a:ext cx="406212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62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96F658-75E6-4997-B8D0-D48F6285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Sosyolojisi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9B467D-031A-4175-B3D4-CCFAFF76C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Bu eğilim sosyolojide de gözlenmektedir ve artık “çevre/doğa” sosyologların ilgi alanı içinde yer almaktadır.</a:t>
            </a:r>
          </a:p>
          <a:p>
            <a:r>
              <a:rPr lang="tr-TR" sz="3200" dirty="0"/>
              <a:t>Sosyolojinin bir alt dalı olan çevre sosyolojisi oldukça yeni bir alandır. Çevrecilik 1960’ların sonunda ortaya çıkmasına rağmen, çevre sosyolojisi 1980’lerde ortaya çıkmış ve 1990’lı yıllarda gelişmiştir.</a:t>
            </a:r>
          </a:p>
          <a:p>
            <a:r>
              <a:rPr lang="tr-TR" sz="3200" dirty="0"/>
              <a:t>Bugün çevre sosyolojisi literatüründe en etkili olan düşünürler R. A. </a:t>
            </a:r>
            <a:r>
              <a:rPr lang="tr-TR" sz="3200" dirty="0" err="1"/>
              <a:t>Dunlap</a:t>
            </a:r>
            <a:r>
              <a:rPr lang="tr-TR" sz="3200" dirty="0"/>
              <a:t> ve W.R. </a:t>
            </a:r>
            <a:r>
              <a:rPr lang="tr-TR" sz="3200" dirty="0" err="1"/>
              <a:t>Catton</a:t>
            </a:r>
            <a:r>
              <a:rPr lang="tr-TR" sz="3200" dirty="0"/>
              <a:t> ve A. </a:t>
            </a:r>
            <a:r>
              <a:rPr lang="tr-TR" sz="3200" dirty="0" err="1"/>
              <a:t>Schaniberg’dir</a:t>
            </a:r>
            <a:r>
              <a:rPr lang="tr-T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986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E33C9C-40D6-4793-94BC-E877C1F0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Çevre Sosyolojisi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FCF1CA-C8B8-40E1-9107-E8168CE2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/>
              <a:t>Çevre sosyolojisinin gelişmesinde ve kurumsallaşmasında R. A. Dunlap ve W.R. Catton özel bir yeri vardır. Catton ve Dunlap’ın çalışmaları A. Schaniberg ile birlikte çevre sosyolojisinin özünü oluşturur. </a:t>
            </a:r>
          </a:p>
          <a:p>
            <a:pPr algn="just"/>
            <a:r>
              <a:rPr lang="tr-TR"/>
              <a:t>R.A.Dunlap ve W.R. Catton sadece insanın fiziksel çevreyi etkilemediğini, aynı zamanda çevresel faktörlerin toplumları etkilediğini vurgulayarak, çevre sosyolojisini “toplum ve çevre arasındaki etkileşim” olarak tanımlamışlardır. </a:t>
            </a:r>
          </a:p>
          <a:p>
            <a:pPr algn="just"/>
            <a:r>
              <a:rPr lang="tr-TR"/>
              <a:t>Catton ve Dunlap, çevre koşullarındaki değişimlerin neden ve sonuçlarını anlamadaki son çabalara sosyologların öncülük etmediklerini öne sürmektedirler.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47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76D3F5-1617-4157-BAFD-2939B888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Sosyolojisi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672ADE-ADC1-4B17-B52C-EB881382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Geleneksel yaklaşımlarda, örneğin </a:t>
            </a:r>
            <a:r>
              <a:rPr lang="tr-TR" sz="3200" dirty="0" err="1"/>
              <a:t>Durkheim</a:t>
            </a:r>
            <a:r>
              <a:rPr lang="tr-TR" sz="3200" dirty="0"/>
              <a:t>, </a:t>
            </a:r>
            <a:r>
              <a:rPr lang="tr-TR" sz="3200" dirty="0" err="1"/>
              <a:t>Marx</a:t>
            </a:r>
            <a:r>
              <a:rPr lang="tr-TR" sz="3200" dirty="0"/>
              <a:t> ve </a:t>
            </a:r>
            <a:r>
              <a:rPr lang="tr-TR" sz="3200" dirty="0" err="1"/>
              <a:t>Weber’in</a:t>
            </a:r>
            <a:r>
              <a:rPr lang="tr-TR" sz="3200" dirty="0"/>
              <a:t> kuramlarında  çevreye ya hiç ya da çok az önem verilmiştir çünkü çevre “sosyal” değildi. </a:t>
            </a:r>
          </a:p>
          <a:p>
            <a:r>
              <a:rPr lang="tr-TR" sz="3200" dirty="0" err="1"/>
              <a:t>Catton</a:t>
            </a:r>
            <a:r>
              <a:rPr lang="tr-TR" sz="3200" dirty="0"/>
              <a:t> ve </a:t>
            </a:r>
            <a:r>
              <a:rPr lang="tr-TR" sz="3200" dirty="0" err="1"/>
              <a:t>Dunlap’a</a:t>
            </a:r>
            <a:r>
              <a:rPr lang="tr-TR" sz="3200" dirty="0"/>
              <a:t> göre, sosyolojinin kurucuları sosyolojinin eşsizliğini onun perspektifinde ve konusunda olduğunu ileri sürmüşlerdir. </a:t>
            </a:r>
          </a:p>
          <a:p>
            <a:pPr algn="just"/>
            <a:r>
              <a:rPr lang="tr-TR" sz="3200" dirty="0" err="1"/>
              <a:t>Catton</a:t>
            </a:r>
            <a:r>
              <a:rPr lang="tr-TR" sz="3200" dirty="0"/>
              <a:t> ve </a:t>
            </a:r>
            <a:r>
              <a:rPr lang="tr-TR" sz="3200" dirty="0" err="1"/>
              <a:t>Dunlap’a</a:t>
            </a:r>
            <a:r>
              <a:rPr lang="tr-TR" sz="3200" dirty="0"/>
              <a:t> göre sosyolojideki gelenekler, egemen/hakim Batı </a:t>
            </a:r>
            <a:r>
              <a:rPr lang="tr-TR" sz="3200" dirty="0" err="1"/>
              <a:t>Dünyagörüşünün</a:t>
            </a:r>
            <a:r>
              <a:rPr lang="tr-TR" sz="3200" dirty="0"/>
              <a:t> iyimser insan-merkezciliğini (</a:t>
            </a:r>
            <a:r>
              <a:rPr lang="tr-TR" sz="3200" dirty="0" err="1"/>
              <a:t>anthropocentrism</a:t>
            </a:r>
            <a:r>
              <a:rPr lang="tr-TR" sz="3200" dirty="0"/>
              <a:t>) yansıtır. </a:t>
            </a:r>
          </a:p>
        </p:txBody>
      </p:sp>
    </p:spTree>
    <p:extLst>
      <p:ext uri="{BB962C8B-B14F-4D97-AF65-F5344CB8AC3E}">
        <p14:creationId xmlns:p14="http://schemas.microsoft.com/office/powerpoint/2010/main" val="285568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A59EC0-5EDD-4667-8E91-3772C04F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Sosyolojisi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4F78A1-B9ED-4750-BAF2-57BBC80C3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err="1"/>
              <a:t>Catton</a:t>
            </a:r>
            <a:r>
              <a:rPr lang="tr-TR" sz="3600" dirty="0"/>
              <a:t> ve </a:t>
            </a:r>
            <a:r>
              <a:rPr lang="tr-TR" sz="3600" dirty="0" err="1"/>
              <a:t>Dunlap</a:t>
            </a:r>
            <a:r>
              <a:rPr lang="tr-TR" sz="3600" dirty="0"/>
              <a:t>, birbiri ile yarışan eski teorileri  insan odaklı/eğilimli paradigma olarak adlandırırlar. </a:t>
            </a:r>
          </a:p>
          <a:p>
            <a:pPr algn="just"/>
            <a:r>
              <a:rPr lang="tr-TR" sz="3600" dirty="0"/>
              <a:t>Bu paradigma insan merkezli, iyimser ve büyük ölçüde ekolojik değildir. 1970’lerden sonra ortaya çıkan kirlilik, doğal kaynakların kıtlığı, ve diğer çevre problemleri sosyologların kendi disiplinlerindeki önermeleri gözden geçirmelerine neden olmuştur. </a:t>
            </a:r>
          </a:p>
        </p:txBody>
      </p:sp>
    </p:spTree>
    <p:extLst>
      <p:ext uri="{BB962C8B-B14F-4D97-AF65-F5344CB8AC3E}">
        <p14:creationId xmlns:p14="http://schemas.microsoft.com/office/powerpoint/2010/main" val="112075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19BAA1-BD83-4BBC-9B59-EFEA2E14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3BD645-B111-4DC7-A8DD-B761508B9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dirty="0" err="1"/>
              <a:t>Catton</a:t>
            </a:r>
            <a:r>
              <a:rPr lang="tr-TR" sz="3200" dirty="0"/>
              <a:t> ve </a:t>
            </a:r>
            <a:r>
              <a:rPr lang="tr-TR" sz="3200" dirty="0" err="1"/>
              <a:t>Dunlap</a:t>
            </a:r>
            <a:r>
              <a:rPr lang="tr-TR" sz="3200" dirty="0"/>
              <a:t> tarafından ortaya konulan temel varsayımlar şu şekilde özetlenebilir: geleneksel sosyolojinin çevre problemleri ile ilgilenmemesinin nedeni Egemen Dünya Görüşünden ve sosyolojide doğa hakkında iyimser ve gerçekçi olmayan paradigmadan kaynaklanır. </a:t>
            </a:r>
          </a:p>
          <a:p>
            <a:pPr algn="just"/>
            <a:r>
              <a:rPr lang="tr-TR" sz="3200" dirty="0" err="1"/>
              <a:t>Catton</a:t>
            </a:r>
            <a:r>
              <a:rPr lang="tr-TR" sz="3200" dirty="0"/>
              <a:t> ve </a:t>
            </a:r>
            <a:r>
              <a:rPr lang="tr-TR" sz="3200" dirty="0" err="1"/>
              <a:t>Dunlap</a:t>
            </a:r>
            <a:r>
              <a:rPr lang="tr-TR" sz="3200" dirty="0"/>
              <a:t>, İnsan merkezli anlayışla çevre merkezli anlayışın temel </a:t>
            </a:r>
            <a:r>
              <a:rPr lang="tr-TR" sz="3200" dirty="0" err="1"/>
              <a:t>paradigmatik</a:t>
            </a:r>
            <a:r>
              <a:rPr lang="tr-TR" sz="3200" dirty="0"/>
              <a:t> ayrım olduğunu iddia etmektedirler. Ancak </a:t>
            </a:r>
            <a:r>
              <a:rPr lang="tr-TR" sz="3200" dirty="0" err="1"/>
              <a:t>Humprey</a:t>
            </a:r>
            <a:r>
              <a:rPr lang="tr-TR" sz="3200" dirty="0"/>
              <a:t> ve </a:t>
            </a:r>
            <a:r>
              <a:rPr lang="tr-TR" sz="3200" dirty="0" err="1"/>
              <a:t>Buttel</a:t>
            </a:r>
            <a:r>
              <a:rPr lang="tr-TR" sz="3200" dirty="0"/>
              <a:t> bu ayrımın sosyolojideki çatışmacı ve </a:t>
            </a:r>
            <a:r>
              <a:rPr lang="tr-TR" sz="3200" dirty="0" err="1"/>
              <a:t>fonsiyonalist</a:t>
            </a:r>
            <a:r>
              <a:rPr lang="tr-TR" sz="3200" dirty="0"/>
              <a:t> ayrımı kadar önemli olmadığını iddia etmektedirler. </a:t>
            </a:r>
          </a:p>
        </p:txBody>
      </p:sp>
    </p:spTree>
    <p:extLst>
      <p:ext uri="{BB962C8B-B14F-4D97-AF65-F5344CB8AC3E}">
        <p14:creationId xmlns:p14="http://schemas.microsoft.com/office/powerpoint/2010/main" val="294151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CAC6A0-8DD4-49BA-99C6-4BCDD654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Sosyolojisi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461D00-0A7E-407C-96BA-120917CA5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Toplum durumu ve doğanın durumu yakından ilgilidir ve çevre sorunlarını toplumun dinamiklerinden ayrı olarak analiz etmek mümkün değildir. </a:t>
            </a:r>
          </a:p>
          <a:p>
            <a:r>
              <a:rPr lang="tr-TR" sz="3200" dirty="0"/>
              <a:t>Çevre sosyolojisi geleneksel sosyolojiyi eleştirse bile, açıklayıcı bir teori geliştirebilmiş değildir. Bir çok soru hala cevaplanmadan kalmış durumdadır: Çevre tartışmalarında sosyolojinin yeri/rolü nedir? </a:t>
            </a:r>
          </a:p>
          <a:p>
            <a:r>
              <a:rPr lang="tr-TR" sz="3200" dirty="0"/>
              <a:t>Geniş bir alanı kapsayan çevre sorunlarına sosyolojik analizleri uygulayabilmek mümkün müdür? </a:t>
            </a:r>
          </a:p>
        </p:txBody>
      </p:sp>
    </p:spTree>
    <p:extLst>
      <p:ext uri="{BB962C8B-B14F-4D97-AF65-F5344CB8AC3E}">
        <p14:creationId xmlns:p14="http://schemas.microsoft.com/office/powerpoint/2010/main" val="246542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FB3A164-70ED-4944-A14A-3FCD1A61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Kaynaklar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7DCCA6-744D-4DF4-9ADB-1EF19158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 sz="2600" err="1"/>
              <a:t>Buttel</a:t>
            </a:r>
            <a:r>
              <a:rPr lang="tr-TR" sz="2600"/>
              <a:t>, </a:t>
            </a:r>
            <a:r>
              <a:rPr lang="tr-TR" sz="2600" err="1"/>
              <a:t>Frederick</a:t>
            </a:r>
            <a:r>
              <a:rPr lang="tr-TR" sz="2600"/>
              <a:t> H. (2002) “</a:t>
            </a:r>
            <a:r>
              <a:rPr lang="tr-TR" sz="2600" err="1"/>
              <a:t>Environmental</a:t>
            </a:r>
            <a:r>
              <a:rPr lang="tr-TR" sz="2600"/>
              <a:t> </a:t>
            </a:r>
            <a:r>
              <a:rPr lang="tr-TR" sz="2600" err="1"/>
              <a:t>Sociology</a:t>
            </a:r>
            <a:r>
              <a:rPr lang="tr-TR" sz="2600"/>
              <a:t> </a:t>
            </a:r>
            <a:r>
              <a:rPr lang="tr-TR" sz="2600" err="1"/>
              <a:t>and</a:t>
            </a:r>
            <a:r>
              <a:rPr lang="tr-TR" sz="2600"/>
              <a:t> </a:t>
            </a:r>
            <a:r>
              <a:rPr lang="tr-TR" sz="2600" err="1"/>
              <a:t>the</a:t>
            </a:r>
            <a:r>
              <a:rPr lang="tr-TR" sz="2600"/>
              <a:t> </a:t>
            </a:r>
            <a:r>
              <a:rPr lang="tr-TR" sz="2600" err="1"/>
              <a:t>Sociology</a:t>
            </a:r>
            <a:r>
              <a:rPr lang="tr-TR" sz="2600"/>
              <a:t> of Natural </a:t>
            </a:r>
            <a:r>
              <a:rPr lang="tr-TR" sz="2600" err="1"/>
              <a:t>Resources</a:t>
            </a:r>
            <a:r>
              <a:rPr lang="tr-TR" sz="2600"/>
              <a:t>: </a:t>
            </a:r>
            <a:r>
              <a:rPr lang="tr-TR" sz="2600" err="1"/>
              <a:t>Institutional</a:t>
            </a:r>
            <a:r>
              <a:rPr lang="tr-TR" sz="2600"/>
              <a:t> </a:t>
            </a:r>
            <a:r>
              <a:rPr lang="tr-TR" sz="2600" err="1"/>
              <a:t>Histories</a:t>
            </a:r>
            <a:r>
              <a:rPr lang="tr-TR" sz="2600"/>
              <a:t> </a:t>
            </a:r>
            <a:r>
              <a:rPr lang="tr-TR" sz="2600" err="1"/>
              <a:t>and</a:t>
            </a:r>
            <a:r>
              <a:rPr lang="tr-TR" sz="2600"/>
              <a:t> </a:t>
            </a:r>
            <a:r>
              <a:rPr lang="tr-TR" sz="2600" err="1"/>
              <a:t>Intellectual</a:t>
            </a:r>
            <a:r>
              <a:rPr lang="tr-TR" sz="2600"/>
              <a:t> </a:t>
            </a:r>
            <a:r>
              <a:rPr lang="tr-TR" sz="2600" err="1"/>
              <a:t>Legacies</a:t>
            </a:r>
            <a:r>
              <a:rPr lang="tr-TR" sz="2600"/>
              <a:t>” </a:t>
            </a:r>
            <a:r>
              <a:rPr lang="tr-TR" sz="2600" err="1"/>
              <a:t>Society</a:t>
            </a:r>
            <a:r>
              <a:rPr lang="tr-TR" sz="2600"/>
              <a:t> </a:t>
            </a:r>
            <a:r>
              <a:rPr lang="tr-TR" sz="2600" err="1"/>
              <a:t>and</a:t>
            </a:r>
            <a:r>
              <a:rPr lang="tr-TR" sz="2600"/>
              <a:t> Natural </a:t>
            </a:r>
            <a:r>
              <a:rPr lang="tr-TR" sz="2600" err="1"/>
              <a:t>Resources</a:t>
            </a:r>
            <a:r>
              <a:rPr lang="tr-TR" sz="2600"/>
              <a:t>, N.15. </a:t>
            </a:r>
          </a:p>
          <a:p>
            <a:r>
              <a:rPr lang="tr-TR" sz="2600" err="1"/>
              <a:t>Catton</a:t>
            </a:r>
            <a:r>
              <a:rPr lang="tr-TR" sz="2600"/>
              <a:t>, William ve </a:t>
            </a:r>
            <a:r>
              <a:rPr lang="tr-TR" sz="2600" err="1"/>
              <a:t>Dunlap</a:t>
            </a:r>
            <a:r>
              <a:rPr lang="tr-TR" sz="2600"/>
              <a:t>, </a:t>
            </a:r>
            <a:r>
              <a:rPr lang="tr-TR" sz="2600" err="1"/>
              <a:t>E.Riley</a:t>
            </a:r>
            <a:r>
              <a:rPr lang="tr-TR" sz="2600"/>
              <a:t> (1980) “A New </a:t>
            </a:r>
            <a:r>
              <a:rPr lang="tr-TR" sz="2600" err="1"/>
              <a:t>Ecological</a:t>
            </a:r>
            <a:r>
              <a:rPr lang="tr-TR" sz="2600"/>
              <a:t> </a:t>
            </a:r>
            <a:r>
              <a:rPr lang="tr-TR" sz="2600" err="1"/>
              <a:t>Paradigm</a:t>
            </a:r>
            <a:r>
              <a:rPr lang="tr-TR" sz="2600"/>
              <a:t> </a:t>
            </a:r>
            <a:r>
              <a:rPr lang="tr-TR" sz="2600" err="1"/>
              <a:t>for</a:t>
            </a:r>
            <a:r>
              <a:rPr lang="tr-TR" sz="2600"/>
              <a:t> Post-</a:t>
            </a:r>
            <a:r>
              <a:rPr lang="tr-TR" sz="2600" err="1"/>
              <a:t>Exuberant</a:t>
            </a:r>
            <a:r>
              <a:rPr lang="tr-TR" sz="2600"/>
              <a:t> </a:t>
            </a:r>
            <a:r>
              <a:rPr lang="tr-TR" sz="2600" err="1"/>
              <a:t>Sociology</a:t>
            </a:r>
            <a:r>
              <a:rPr lang="tr-TR" sz="2600"/>
              <a:t>” </a:t>
            </a:r>
            <a:r>
              <a:rPr lang="tr-TR" sz="2600" err="1"/>
              <a:t>American</a:t>
            </a:r>
            <a:r>
              <a:rPr lang="tr-TR" sz="2600"/>
              <a:t> </a:t>
            </a:r>
            <a:r>
              <a:rPr lang="tr-TR" sz="2600" err="1"/>
              <a:t>Behavioral</a:t>
            </a:r>
            <a:r>
              <a:rPr lang="tr-TR" sz="2600"/>
              <a:t> </a:t>
            </a:r>
            <a:r>
              <a:rPr lang="tr-TR" sz="2600" err="1"/>
              <a:t>Scientist</a:t>
            </a:r>
            <a:r>
              <a:rPr lang="tr-TR" sz="2600"/>
              <a:t>. Vol.24.No.1</a:t>
            </a:r>
          </a:p>
          <a:p>
            <a:r>
              <a:rPr lang="tr-TR" sz="2600"/>
              <a:t>______ (1979) “</a:t>
            </a:r>
            <a:r>
              <a:rPr lang="tr-TR" sz="2600" err="1"/>
              <a:t>Environmental</a:t>
            </a:r>
            <a:r>
              <a:rPr lang="tr-TR" sz="2600"/>
              <a:t> </a:t>
            </a:r>
            <a:r>
              <a:rPr lang="tr-TR" sz="2600" err="1"/>
              <a:t>Sociology</a:t>
            </a:r>
            <a:r>
              <a:rPr lang="tr-TR" sz="2600"/>
              <a:t>” </a:t>
            </a:r>
            <a:r>
              <a:rPr lang="tr-TR" sz="2600" err="1"/>
              <a:t>Annual</a:t>
            </a:r>
            <a:r>
              <a:rPr lang="tr-TR" sz="2600"/>
              <a:t> </a:t>
            </a:r>
            <a:r>
              <a:rPr lang="tr-TR" sz="2600" err="1"/>
              <a:t>Review</a:t>
            </a:r>
            <a:r>
              <a:rPr lang="tr-TR" sz="2600"/>
              <a:t> of </a:t>
            </a:r>
            <a:r>
              <a:rPr lang="tr-TR" sz="2600" err="1"/>
              <a:t>Sociology</a:t>
            </a:r>
            <a:r>
              <a:rPr lang="tr-TR" sz="2600"/>
              <a:t>. Vol.5</a:t>
            </a:r>
          </a:p>
          <a:p>
            <a:r>
              <a:rPr lang="tr-TR" sz="2600"/>
              <a:t>______(1978) </a:t>
            </a:r>
            <a:r>
              <a:rPr lang="tr-TR" sz="2600" err="1"/>
              <a:t>Environmental</a:t>
            </a:r>
            <a:r>
              <a:rPr lang="tr-TR" sz="2600"/>
              <a:t> </a:t>
            </a:r>
            <a:r>
              <a:rPr lang="tr-TR" sz="2600" err="1"/>
              <a:t>Sociology</a:t>
            </a:r>
            <a:r>
              <a:rPr lang="tr-TR" sz="2600"/>
              <a:t>: A New </a:t>
            </a:r>
            <a:r>
              <a:rPr lang="tr-TR" sz="2600" err="1"/>
              <a:t>Paradigm</a:t>
            </a:r>
            <a:r>
              <a:rPr lang="tr-TR" sz="2600"/>
              <a:t>” </a:t>
            </a:r>
            <a:r>
              <a:rPr lang="tr-TR" sz="2600" err="1"/>
              <a:t>The</a:t>
            </a:r>
            <a:r>
              <a:rPr lang="tr-TR" sz="2600"/>
              <a:t> </a:t>
            </a:r>
            <a:r>
              <a:rPr lang="tr-TR" sz="2600" err="1"/>
              <a:t>American</a:t>
            </a:r>
            <a:r>
              <a:rPr lang="tr-TR" sz="2600"/>
              <a:t> </a:t>
            </a:r>
            <a:r>
              <a:rPr lang="tr-TR" sz="2600" err="1"/>
              <a:t>Sociologists</a:t>
            </a:r>
            <a:r>
              <a:rPr lang="tr-TR" sz="2600"/>
              <a:t>, Vol.13.</a:t>
            </a:r>
          </a:p>
          <a:p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48071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Çevre Sosyolojisi</vt:lpstr>
      <vt:lpstr>Çevre Sosyolojisi</vt:lpstr>
      <vt:lpstr>Çevre Sosyolojisi</vt:lpstr>
      <vt:lpstr>Çevre Sosyolojisi</vt:lpstr>
      <vt:lpstr>Çevre Sosyolojisi</vt:lpstr>
      <vt:lpstr>Çevre Sosyolojisi</vt:lpstr>
      <vt:lpstr>PowerPoint Sunusu</vt:lpstr>
      <vt:lpstr>Çevre Sosyolojisi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Sosyolojisi</dc:title>
  <dc:creator>Mavis</dc:creator>
  <cp:lastModifiedBy>Mavis</cp:lastModifiedBy>
  <cp:revision>1</cp:revision>
  <dcterms:created xsi:type="dcterms:W3CDTF">2020-05-19T14:08:23Z</dcterms:created>
  <dcterms:modified xsi:type="dcterms:W3CDTF">2020-05-19T14:08:28Z</dcterms:modified>
</cp:coreProperties>
</file>