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5" r:id="rId1"/>
  </p:sldMasterIdLst>
  <p:sldIdLst>
    <p:sldId id="256" r:id="rId2"/>
    <p:sldId id="274" r:id="rId3"/>
    <p:sldId id="275" r:id="rId4"/>
    <p:sldId id="267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CD51EA-BD50-4831-816E-765C961A7EC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10A4DAB-9900-47FD-98BF-259A8F5D2D2D}">
      <dgm:prSet/>
      <dgm:spPr/>
      <dgm:t>
        <a:bodyPr/>
        <a:lstStyle/>
        <a:p>
          <a:r>
            <a:rPr lang="en-US" b="0" baseline="0"/>
            <a:t>hem kaynak dilin hem de çeviri dilinin işleyiş düzenini çok iyi bilmesi,</a:t>
          </a:r>
          <a:endParaRPr lang="en-US"/>
        </a:p>
      </dgm:t>
    </dgm:pt>
    <dgm:pt modelId="{D5FE0C2B-A875-4B25-B85F-7577ADA4AC37}" type="parTrans" cxnId="{B9060BB9-BB91-451E-B4B9-70A7B5678A08}">
      <dgm:prSet/>
      <dgm:spPr/>
      <dgm:t>
        <a:bodyPr/>
        <a:lstStyle/>
        <a:p>
          <a:endParaRPr lang="en-US"/>
        </a:p>
      </dgm:t>
    </dgm:pt>
    <dgm:pt modelId="{4641B9F1-5480-433D-9E8B-C3641077DCD0}" type="sibTrans" cxnId="{B9060BB9-BB91-451E-B4B9-70A7B5678A08}">
      <dgm:prSet/>
      <dgm:spPr/>
      <dgm:t>
        <a:bodyPr/>
        <a:lstStyle/>
        <a:p>
          <a:endParaRPr lang="en-US"/>
        </a:p>
      </dgm:t>
    </dgm:pt>
    <dgm:pt modelId="{AC64E790-5C38-4BEC-AA1F-26B4BDCAE635}">
      <dgm:prSet/>
      <dgm:spPr/>
      <dgm:t>
        <a:bodyPr/>
        <a:lstStyle/>
        <a:p>
          <a:r>
            <a:rPr lang="en-US" b="0" baseline="0"/>
            <a:t>ikisinde de dilbilgisel öğeleri çözümleyebilecek yetide olması,</a:t>
          </a:r>
          <a:endParaRPr lang="en-US"/>
        </a:p>
      </dgm:t>
    </dgm:pt>
    <dgm:pt modelId="{ED0485DB-766F-4ECA-B2D0-79B8D3DCE04C}" type="parTrans" cxnId="{9CC368DE-4042-4D01-856F-7B808EB72D85}">
      <dgm:prSet/>
      <dgm:spPr/>
      <dgm:t>
        <a:bodyPr/>
        <a:lstStyle/>
        <a:p>
          <a:endParaRPr lang="en-US"/>
        </a:p>
      </dgm:t>
    </dgm:pt>
    <dgm:pt modelId="{828B5B17-4E67-41AF-A163-AB18CAA50488}" type="sibTrans" cxnId="{9CC368DE-4042-4D01-856F-7B808EB72D85}">
      <dgm:prSet/>
      <dgm:spPr/>
      <dgm:t>
        <a:bodyPr/>
        <a:lstStyle/>
        <a:p>
          <a:endParaRPr lang="en-US"/>
        </a:p>
      </dgm:t>
    </dgm:pt>
    <dgm:pt modelId="{F7405056-AB50-4906-A9AA-5225126FFD25}">
      <dgm:prSet/>
      <dgm:spPr/>
      <dgm:t>
        <a:bodyPr/>
        <a:lstStyle/>
        <a:p>
          <a:r>
            <a:rPr lang="en-US" b="0" baseline="0"/>
            <a:t>metnin görünür nesnel sınırları ötesindeki birçok ilişkisini de göz önünde tutması,</a:t>
          </a:r>
          <a:endParaRPr lang="en-US"/>
        </a:p>
      </dgm:t>
    </dgm:pt>
    <dgm:pt modelId="{E5CBD81F-6E43-46AF-A7E2-CCF49F6CF2CC}" type="parTrans" cxnId="{52797B7B-0B83-4519-AD61-3A07B9B34443}">
      <dgm:prSet/>
      <dgm:spPr/>
      <dgm:t>
        <a:bodyPr/>
        <a:lstStyle/>
        <a:p>
          <a:endParaRPr lang="en-US"/>
        </a:p>
      </dgm:t>
    </dgm:pt>
    <dgm:pt modelId="{7FE5492F-D912-48C6-90F9-B9E0791445D7}" type="sibTrans" cxnId="{52797B7B-0B83-4519-AD61-3A07B9B34443}">
      <dgm:prSet/>
      <dgm:spPr/>
      <dgm:t>
        <a:bodyPr/>
        <a:lstStyle/>
        <a:p>
          <a:endParaRPr lang="en-US"/>
        </a:p>
      </dgm:t>
    </dgm:pt>
    <dgm:pt modelId="{C22DB9F3-CE57-4078-A35E-3EC057663B89}">
      <dgm:prSet/>
      <dgm:spPr/>
      <dgm:t>
        <a:bodyPr/>
        <a:lstStyle/>
        <a:p>
          <a:r>
            <a:rPr lang="en-US" b="0" baseline="0"/>
            <a:t>metni, içinde oluştuğu toplumsal konum gereği belirleyen iletişimsel özelliklerin bilincinde olması gereklidir.</a:t>
          </a:r>
          <a:endParaRPr lang="en-US"/>
        </a:p>
      </dgm:t>
    </dgm:pt>
    <dgm:pt modelId="{CF13C643-842F-4BA6-93B6-81C62B8322A0}" type="parTrans" cxnId="{35B87CEF-CD67-4981-9830-A1BE66F4915B}">
      <dgm:prSet/>
      <dgm:spPr/>
      <dgm:t>
        <a:bodyPr/>
        <a:lstStyle/>
        <a:p>
          <a:endParaRPr lang="en-US"/>
        </a:p>
      </dgm:t>
    </dgm:pt>
    <dgm:pt modelId="{D7CDE9A0-372C-4AE8-8221-A2CE3F32DA5D}" type="sibTrans" cxnId="{35B87CEF-CD67-4981-9830-A1BE66F4915B}">
      <dgm:prSet/>
      <dgm:spPr/>
      <dgm:t>
        <a:bodyPr/>
        <a:lstStyle/>
        <a:p>
          <a:endParaRPr lang="en-US"/>
        </a:p>
      </dgm:t>
    </dgm:pt>
    <dgm:pt modelId="{727D113F-2789-FD40-AD37-216CA66A60B9}" type="pres">
      <dgm:prSet presAssocID="{08CD51EA-BD50-4831-816E-765C961A7ECB}" presName="linear" presStyleCnt="0">
        <dgm:presLayoutVars>
          <dgm:animLvl val="lvl"/>
          <dgm:resizeHandles val="exact"/>
        </dgm:presLayoutVars>
      </dgm:prSet>
      <dgm:spPr/>
    </dgm:pt>
    <dgm:pt modelId="{74F80992-07D2-4B44-A4DD-91016223C1BC}" type="pres">
      <dgm:prSet presAssocID="{510A4DAB-9900-47FD-98BF-259A8F5D2D2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733BC15-B9CF-2E49-9602-110EFCECAEA7}" type="pres">
      <dgm:prSet presAssocID="{4641B9F1-5480-433D-9E8B-C3641077DCD0}" presName="spacer" presStyleCnt="0"/>
      <dgm:spPr/>
    </dgm:pt>
    <dgm:pt modelId="{C4C2FEDF-BD8C-6545-B084-84A4E290B7AE}" type="pres">
      <dgm:prSet presAssocID="{AC64E790-5C38-4BEC-AA1F-26B4BDCAE63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D79BD3-A983-E54C-9ADE-74A7CE70882F}" type="pres">
      <dgm:prSet presAssocID="{828B5B17-4E67-41AF-A163-AB18CAA50488}" presName="spacer" presStyleCnt="0"/>
      <dgm:spPr/>
    </dgm:pt>
    <dgm:pt modelId="{38B7DB53-85CB-714D-8993-0EF380CB46F8}" type="pres">
      <dgm:prSet presAssocID="{F7405056-AB50-4906-A9AA-5225126FFD2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DC18628-4ACF-C446-AFD3-32ACA815E765}" type="pres">
      <dgm:prSet presAssocID="{7FE5492F-D912-48C6-90F9-B9E0791445D7}" presName="spacer" presStyleCnt="0"/>
      <dgm:spPr/>
    </dgm:pt>
    <dgm:pt modelId="{45178CC7-7A65-1A45-B0E2-097F556B4466}" type="pres">
      <dgm:prSet presAssocID="{C22DB9F3-CE57-4078-A35E-3EC057663B8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22F6324-8D60-774D-85E6-99599A81FAB9}" type="presOf" srcId="{C22DB9F3-CE57-4078-A35E-3EC057663B89}" destId="{45178CC7-7A65-1A45-B0E2-097F556B4466}" srcOrd="0" destOrd="0" presId="urn:microsoft.com/office/officeart/2005/8/layout/vList2"/>
    <dgm:cxn modelId="{42F7782E-4CAC-2843-A234-3B0814DDAD01}" type="presOf" srcId="{AC64E790-5C38-4BEC-AA1F-26B4BDCAE635}" destId="{C4C2FEDF-BD8C-6545-B084-84A4E290B7AE}" srcOrd="0" destOrd="0" presId="urn:microsoft.com/office/officeart/2005/8/layout/vList2"/>
    <dgm:cxn modelId="{52797B7B-0B83-4519-AD61-3A07B9B34443}" srcId="{08CD51EA-BD50-4831-816E-765C961A7ECB}" destId="{F7405056-AB50-4906-A9AA-5225126FFD25}" srcOrd="2" destOrd="0" parTransId="{E5CBD81F-6E43-46AF-A7E2-CCF49F6CF2CC}" sibTransId="{7FE5492F-D912-48C6-90F9-B9E0791445D7}"/>
    <dgm:cxn modelId="{B9060BB9-BB91-451E-B4B9-70A7B5678A08}" srcId="{08CD51EA-BD50-4831-816E-765C961A7ECB}" destId="{510A4DAB-9900-47FD-98BF-259A8F5D2D2D}" srcOrd="0" destOrd="0" parTransId="{D5FE0C2B-A875-4B25-B85F-7577ADA4AC37}" sibTransId="{4641B9F1-5480-433D-9E8B-C3641077DCD0}"/>
    <dgm:cxn modelId="{A7E891BE-378A-2D4B-B128-9E5E230D57D1}" type="presOf" srcId="{08CD51EA-BD50-4831-816E-765C961A7ECB}" destId="{727D113F-2789-FD40-AD37-216CA66A60B9}" srcOrd="0" destOrd="0" presId="urn:microsoft.com/office/officeart/2005/8/layout/vList2"/>
    <dgm:cxn modelId="{5300CEDB-7BA2-EF49-8B69-8A00C74921E0}" type="presOf" srcId="{F7405056-AB50-4906-A9AA-5225126FFD25}" destId="{38B7DB53-85CB-714D-8993-0EF380CB46F8}" srcOrd="0" destOrd="0" presId="urn:microsoft.com/office/officeart/2005/8/layout/vList2"/>
    <dgm:cxn modelId="{9CC368DE-4042-4D01-856F-7B808EB72D85}" srcId="{08CD51EA-BD50-4831-816E-765C961A7ECB}" destId="{AC64E790-5C38-4BEC-AA1F-26B4BDCAE635}" srcOrd="1" destOrd="0" parTransId="{ED0485DB-766F-4ECA-B2D0-79B8D3DCE04C}" sibTransId="{828B5B17-4E67-41AF-A163-AB18CAA50488}"/>
    <dgm:cxn modelId="{5E89AFE5-8DE3-2542-A59C-63F5801C6683}" type="presOf" srcId="{510A4DAB-9900-47FD-98BF-259A8F5D2D2D}" destId="{74F80992-07D2-4B44-A4DD-91016223C1BC}" srcOrd="0" destOrd="0" presId="urn:microsoft.com/office/officeart/2005/8/layout/vList2"/>
    <dgm:cxn modelId="{35B87CEF-CD67-4981-9830-A1BE66F4915B}" srcId="{08CD51EA-BD50-4831-816E-765C961A7ECB}" destId="{C22DB9F3-CE57-4078-A35E-3EC057663B89}" srcOrd="3" destOrd="0" parTransId="{CF13C643-842F-4BA6-93B6-81C62B8322A0}" sibTransId="{D7CDE9A0-372C-4AE8-8221-A2CE3F32DA5D}"/>
    <dgm:cxn modelId="{B13D4CD2-2965-CC45-ADFF-A849A5AE064C}" type="presParOf" srcId="{727D113F-2789-FD40-AD37-216CA66A60B9}" destId="{74F80992-07D2-4B44-A4DD-91016223C1BC}" srcOrd="0" destOrd="0" presId="urn:microsoft.com/office/officeart/2005/8/layout/vList2"/>
    <dgm:cxn modelId="{BC30CEFE-30E0-5749-ADF8-1C82CEE995B1}" type="presParOf" srcId="{727D113F-2789-FD40-AD37-216CA66A60B9}" destId="{8733BC15-B9CF-2E49-9602-110EFCECAEA7}" srcOrd="1" destOrd="0" presId="urn:microsoft.com/office/officeart/2005/8/layout/vList2"/>
    <dgm:cxn modelId="{2F497B3D-B270-924C-B51D-A80E4DBEE9A6}" type="presParOf" srcId="{727D113F-2789-FD40-AD37-216CA66A60B9}" destId="{C4C2FEDF-BD8C-6545-B084-84A4E290B7AE}" srcOrd="2" destOrd="0" presId="urn:microsoft.com/office/officeart/2005/8/layout/vList2"/>
    <dgm:cxn modelId="{DA91A57C-C50E-8643-AB1D-94C85E9BFD8C}" type="presParOf" srcId="{727D113F-2789-FD40-AD37-216CA66A60B9}" destId="{0ED79BD3-A983-E54C-9ADE-74A7CE70882F}" srcOrd="3" destOrd="0" presId="urn:microsoft.com/office/officeart/2005/8/layout/vList2"/>
    <dgm:cxn modelId="{83FDE8BB-E624-5F48-B66B-919017A3AA88}" type="presParOf" srcId="{727D113F-2789-FD40-AD37-216CA66A60B9}" destId="{38B7DB53-85CB-714D-8993-0EF380CB46F8}" srcOrd="4" destOrd="0" presId="urn:microsoft.com/office/officeart/2005/8/layout/vList2"/>
    <dgm:cxn modelId="{9D149C62-0784-BE49-8C9B-52C59D7C29F8}" type="presParOf" srcId="{727D113F-2789-FD40-AD37-216CA66A60B9}" destId="{4DC18628-4ACF-C446-AFD3-32ACA815E765}" srcOrd="5" destOrd="0" presId="urn:microsoft.com/office/officeart/2005/8/layout/vList2"/>
    <dgm:cxn modelId="{12DA7BB7-1B04-E64B-A655-38728A7DD34C}" type="presParOf" srcId="{727D113F-2789-FD40-AD37-216CA66A60B9}" destId="{45178CC7-7A65-1A45-B0E2-097F556B446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F80992-07D2-4B44-A4DD-91016223C1BC}">
      <dsp:nvSpPr>
        <dsp:cNvPr id="0" name=""/>
        <dsp:cNvSpPr/>
      </dsp:nvSpPr>
      <dsp:spPr>
        <a:xfrm>
          <a:off x="0" y="102079"/>
          <a:ext cx="5076826" cy="11747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baseline="0"/>
            <a:t>hem kaynak dilin hem de çeviri dilinin işleyiş düzenini çok iyi bilmesi,</a:t>
          </a:r>
          <a:endParaRPr lang="en-US" sz="1400" kern="1200"/>
        </a:p>
      </dsp:txBody>
      <dsp:txXfrm>
        <a:off x="57347" y="159426"/>
        <a:ext cx="4962132" cy="1060059"/>
      </dsp:txXfrm>
    </dsp:sp>
    <dsp:sp modelId="{C4C2FEDF-BD8C-6545-B084-84A4E290B7AE}">
      <dsp:nvSpPr>
        <dsp:cNvPr id="0" name=""/>
        <dsp:cNvSpPr/>
      </dsp:nvSpPr>
      <dsp:spPr>
        <a:xfrm>
          <a:off x="0" y="1317152"/>
          <a:ext cx="5076826" cy="1174753"/>
        </a:xfrm>
        <a:prstGeom prst="roundRect">
          <a:avLst/>
        </a:prstGeom>
        <a:solidFill>
          <a:schemeClr val="accent2">
            <a:hueOff val="-505780"/>
            <a:satOff val="-3380"/>
            <a:lumOff val="-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baseline="0"/>
            <a:t>ikisinde de dilbilgisel öğeleri çözümleyebilecek yetide olması,</a:t>
          </a:r>
          <a:endParaRPr lang="en-US" sz="1400" kern="1200"/>
        </a:p>
      </dsp:txBody>
      <dsp:txXfrm>
        <a:off x="57347" y="1374499"/>
        <a:ext cx="4962132" cy="1060059"/>
      </dsp:txXfrm>
    </dsp:sp>
    <dsp:sp modelId="{38B7DB53-85CB-714D-8993-0EF380CB46F8}">
      <dsp:nvSpPr>
        <dsp:cNvPr id="0" name=""/>
        <dsp:cNvSpPr/>
      </dsp:nvSpPr>
      <dsp:spPr>
        <a:xfrm>
          <a:off x="0" y="2532225"/>
          <a:ext cx="5076826" cy="1174753"/>
        </a:xfrm>
        <a:prstGeom prst="roundRect">
          <a:avLst/>
        </a:prstGeom>
        <a:solidFill>
          <a:schemeClr val="accent2">
            <a:hueOff val="-1011560"/>
            <a:satOff val="-6759"/>
            <a:lumOff val="-1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baseline="0"/>
            <a:t>metnin görünür nesnel sınırları ötesindeki birçok ilişkisini de göz önünde tutması,</a:t>
          </a:r>
          <a:endParaRPr lang="en-US" sz="1400" kern="1200"/>
        </a:p>
      </dsp:txBody>
      <dsp:txXfrm>
        <a:off x="57347" y="2589572"/>
        <a:ext cx="4962132" cy="1060059"/>
      </dsp:txXfrm>
    </dsp:sp>
    <dsp:sp modelId="{45178CC7-7A65-1A45-B0E2-097F556B4466}">
      <dsp:nvSpPr>
        <dsp:cNvPr id="0" name=""/>
        <dsp:cNvSpPr/>
      </dsp:nvSpPr>
      <dsp:spPr>
        <a:xfrm>
          <a:off x="0" y="3747298"/>
          <a:ext cx="5076826" cy="1174753"/>
        </a:xfrm>
        <a:prstGeom prst="roundRect">
          <a:avLst/>
        </a:prstGeom>
        <a:solidFill>
          <a:schemeClr val="accent2">
            <a:hueOff val="-1517340"/>
            <a:satOff val="-10139"/>
            <a:lumOff val="-1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baseline="0"/>
            <a:t>metni, içinde oluştuğu toplumsal konum gereği belirleyen iletişimsel özelliklerin bilincinde olması gereklidir.</a:t>
          </a:r>
          <a:endParaRPr lang="en-US" sz="1400" kern="1200"/>
        </a:p>
      </dsp:txBody>
      <dsp:txXfrm>
        <a:off x="57347" y="3804645"/>
        <a:ext cx="4962132" cy="1060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378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1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9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0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4/20/22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0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637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531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42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93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36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5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34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4" name="Picture 3" descr="Abstract rainbow background">
            <a:extLst>
              <a:ext uri="{FF2B5EF4-FFF2-40B4-BE49-F238E27FC236}">
                <a16:creationId xmlns:a16="http://schemas.microsoft.com/office/drawing/2014/main" id="{0830642D-7EAB-4B7E-AEB3-3BFC3753BB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6" r="22460" b="1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0A8DF-302D-3E46-9BE1-12DF165EE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r>
              <a:rPr lang="en-TR" sz="6000" dirty="0"/>
              <a:t>Edebi Çeviri</a:t>
            </a:r>
          </a:p>
        </p:txBody>
      </p:sp>
    </p:spTree>
    <p:extLst>
      <p:ext uri="{BB962C8B-B14F-4D97-AF65-F5344CB8AC3E}">
        <p14:creationId xmlns:p14="http://schemas.microsoft.com/office/powerpoint/2010/main" val="2520201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47AFC-3F66-8C47-B45F-938F3B1D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Çevireceğimiz Metinler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8606B-9655-B54C-94A6-CA1CF8FD6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Her </a:t>
            </a:r>
            <a:r>
              <a:rPr lang="en-TR"/>
              <a:t>türden en az bir </a:t>
            </a:r>
            <a:r>
              <a:rPr lang="en-TR" dirty="0"/>
              <a:t>İngilizce bir Türkçe metin olmak üzere sırasıyla: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TR" dirty="0"/>
              <a:t>Öykü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TR" dirty="0"/>
              <a:t>Roman (sadece bölümler)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TR" dirty="0"/>
              <a:t>Tiyatro oyunu (sadece bölümler)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TR" dirty="0"/>
              <a:t>Şiir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11927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9BB7E9A-6937-4BF0-9F51-A20F197B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0939753-89D7-48A8-8441-B9FF25CE8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4167" y="0"/>
            <a:ext cx="5687681" cy="5708856"/>
          </a:xfrm>
          <a:custGeom>
            <a:avLst/>
            <a:gdLst>
              <a:gd name="connsiteX0" fmla="*/ 2787282 w 5687681"/>
              <a:gd name="connsiteY0" fmla="*/ 0 h 5708856"/>
              <a:gd name="connsiteX1" fmla="*/ 3988996 w 5687681"/>
              <a:gd name="connsiteY1" fmla="*/ 0 h 5708856"/>
              <a:gd name="connsiteX2" fmla="*/ 4236253 w 5687681"/>
              <a:gd name="connsiteY2" fmla="*/ 68070 h 5708856"/>
              <a:gd name="connsiteX3" fmla="*/ 4483543 w 5687681"/>
              <a:gd name="connsiteY3" fmla="*/ 168573 h 5708856"/>
              <a:gd name="connsiteX4" fmla="*/ 5265611 w 5687681"/>
              <a:gd name="connsiteY4" fmla="*/ 790441 h 5708856"/>
              <a:gd name="connsiteX5" fmla="*/ 5682608 w 5687681"/>
              <a:gd name="connsiteY5" fmla="*/ 1499885 h 5708856"/>
              <a:gd name="connsiteX6" fmla="*/ 5687681 w 5687681"/>
              <a:gd name="connsiteY6" fmla="*/ 1513862 h 5708856"/>
              <a:gd name="connsiteX7" fmla="*/ 5687681 w 5687681"/>
              <a:gd name="connsiteY7" fmla="*/ 3841322 h 5708856"/>
              <a:gd name="connsiteX8" fmla="*/ 5651147 w 5687681"/>
              <a:gd name="connsiteY8" fmla="*/ 3896489 h 5708856"/>
              <a:gd name="connsiteX9" fmla="*/ 4734255 w 5687681"/>
              <a:gd name="connsiteY9" fmla="*/ 4737639 h 5708856"/>
              <a:gd name="connsiteX10" fmla="*/ 4532663 w 5687681"/>
              <a:gd name="connsiteY10" fmla="*/ 4898543 h 5708856"/>
              <a:gd name="connsiteX11" fmla="*/ 2876165 w 5687681"/>
              <a:gd name="connsiteY11" fmla="*/ 5708856 h 5708856"/>
              <a:gd name="connsiteX12" fmla="*/ 694066 w 5687681"/>
              <a:gd name="connsiteY12" fmla="*/ 4391717 h 5708856"/>
              <a:gd name="connsiteX13" fmla="*/ 461517 w 5687681"/>
              <a:gd name="connsiteY13" fmla="*/ 4054756 h 5708856"/>
              <a:gd name="connsiteX14" fmla="*/ 0 w 5687681"/>
              <a:gd name="connsiteY14" fmla="*/ 2993139 h 5708856"/>
              <a:gd name="connsiteX15" fmla="*/ 278855 w 5687681"/>
              <a:gd name="connsiteY15" fmla="*/ 1849819 h 5708856"/>
              <a:gd name="connsiteX16" fmla="*/ 1047879 w 5687681"/>
              <a:gd name="connsiteY16" fmla="*/ 867400 h 5708856"/>
              <a:gd name="connsiteX17" fmla="*/ 2159714 w 5687681"/>
              <a:gd name="connsiteY17" fmla="*/ 186098 h 5708856"/>
              <a:gd name="connsiteX18" fmla="*/ 2785137 w 5687681"/>
              <a:gd name="connsiteY18" fmla="*/ 372 h 570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87681" h="5708856">
                <a:moveTo>
                  <a:pt x="2787282" y="0"/>
                </a:moveTo>
                <a:lnTo>
                  <a:pt x="3988996" y="0"/>
                </a:lnTo>
                <a:lnTo>
                  <a:pt x="4236253" y="68070"/>
                </a:lnTo>
                <a:cubicBezTo>
                  <a:pt x="4321147" y="96843"/>
                  <a:pt x="4403628" y="130356"/>
                  <a:pt x="4483543" y="168573"/>
                </a:cubicBezTo>
                <a:cubicBezTo>
                  <a:pt x="4783119" y="311949"/>
                  <a:pt x="5046239" y="521215"/>
                  <a:pt x="5265611" y="790441"/>
                </a:cubicBezTo>
                <a:cubicBezTo>
                  <a:pt x="5433740" y="996857"/>
                  <a:pt x="5573537" y="1235870"/>
                  <a:pt x="5682608" y="1499885"/>
                </a:cubicBezTo>
                <a:lnTo>
                  <a:pt x="5687681" y="1513862"/>
                </a:lnTo>
                <a:lnTo>
                  <a:pt x="5687681" y="3841322"/>
                </a:lnTo>
                <a:lnTo>
                  <a:pt x="5651147" y="3896489"/>
                </a:lnTo>
                <a:cubicBezTo>
                  <a:pt x="5427171" y="4186934"/>
                  <a:pt x="5090625" y="4454446"/>
                  <a:pt x="4734255" y="4737639"/>
                </a:cubicBezTo>
                <a:cubicBezTo>
                  <a:pt x="4668506" y="4789825"/>
                  <a:pt x="4600584" y="4843856"/>
                  <a:pt x="4532663" y="4898543"/>
                </a:cubicBezTo>
                <a:cubicBezTo>
                  <a:pt x="3924681" y="5387974"/>
                  <a:pt x="3480945" y="5708856"/>
                  <a:pt x="2876165" y="5708856"/>
                </a:cubicBezTo>
                <a:cubicBezTo>
                  <a:pt x="1954665" y="5708856"/>
                  <a:pt x="1302047" y="5314966"/>
                  <a:pt x="694066" y="4391717"/>
                </a:cubicBezTo>
                <a:cubicBezTo>
                  <a:pt x="614503" y="4270875"/>
                  <a:pt x="536731" y="4160972"/>
                  <a:pt x="461517" y="4054756"/>
                </a:cubicBezTo>
                <a:cubicBezTo>
                  <a:pt x="149788" y="3614348"/>
                  <a:pt x="0" y="3385316"/>
                  <a:pt x="0" y="2993139"/>
                </a:cubicBezTo>
                <a:cubicBezTo>
                  <a:pt x="0" y="2603731"/>
                  <a:pt x="93889" y="2219065"/>
                  <a:pt x="278855" y="1849819"/>
                </a:cubicBezTo>
                <a:cubicBezTo>
                  <a:pt x="459854" y="1488610"/>
                  <a:pt x="718625" y="1157977"/>
                  <a:pt x="1047879" y="867400"/>
                </a:cubicBezTo>
                <a:cubicBezTo>
                  <a:pt x="1371504" y="581701"/>
                  <a:pt x="1755887" y="346080"/>
                  <a:pt x="2159714" y="186098"/>
                </a:cubicBezTo>
                <a:cubicBezTo>
                  <a:pt x="2367064" y="103803"/>
                  <a:pt x="2576044" y="41801"/>
                  <a:pt x="2785137" y="372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F5CCFC5-858F-4B45-9B10-D49DD0280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5450" y="0"/>
            <a:ext cx="5866550" cy="5788550"/>
          </a:xfrm>
          <a:custGeom>
            <a:avLst/>
            <a:gdLst>
              <a:gd name="connsiteX0" fmla="*/ 2331396 w 5798121"/>
              <a:gd name="connsiteY0" fmla="*/ 0 h 5788550"/>
              <a:gd name="connsiteX1" fmla="*/ 4658651 w 5798121"/>
              <a:gd name="connsiteY1" fmla="*/ 0 h 5788550"/>
              <a:gd name="connsiteX2" fmla="*/ 4682835 w 5798121"/>
              <a:gd name="connsiteY2" fmla="*/ 9816 h 5788550"/>
              <a:gd name="connsiteX3" fmla="*/ 5499667 w 5798121"/>
              <a:gd name="connsiteY3" fmla="*/ 658449 h 5788550"/>
              <a:gd name="connsiteX4" fmla="*/ 5665313 w 5798121"/>
              <a:gd name="connsiteY4" fmla="*/ 884789 h 5788550"/>
              <a:gd name="connsiteX5" fmla="*/ 5798121 w 5798121"/>
              <a:gd name="connsiteY5" fmla="*/ 1110681 h 5788550"/>
              <a:gd name="connsiteX6" fmla="*/ 5798121 w 5798121"/>
              <a:gd name="connsiteY6" fmla="*/ 4016954 h 5788550"/>
              <a:gd name="connsiteX7" fmla="*/ 5706359 w 5798121"/>
              <a:gd name="connsiteY7" fmla="*/ 4121532 h 5788550"/>
              <a:gd name="connsiteX8" fmla="*/ 4944692 w 5798121"/>
              <a:gd name="connsiteY8" fmla="*/ 4775532 h 5788550"/>
              <a:gd name="connsiteX9" fmla="*/ 4734137 w 5798121"/>
              <a:gd name="connsiteY9" fmla="*/ 4943362 h 5788550"/>
              <a:gd name="connsiteX10" fmla="*/ 3004009 w 5798121"/>
              <a:gd name="connsiteY10" fmla="*/ 5788550 h 5788550"/>
              <a:gd name="connsiteX11" fmla="*/ 724917 w 5798121"/>
              <a:gd name="connsiteY11" fmla="*/ 4414722 h 5788550"/>
              <a:gd name="connsiteX12" fmla="*/ 482031 w 5798121"/>
              <a:gd name="connsiteY12" fmla="*/ 4063258 h 5788550"/>
              <a:gd name="connsiteX13" fmla="*/ 0 w 5798121"/>
              <a:gd name="connsiteY13" fmla="*/ 2955950 h 5788550"/>
              <a:gd name="connsiteX14" fmla="*/ 291250 w 5798121"/>
              <a:gd name="connsiteY14" fmla="*/ 1763422 h 5788550"/>
              <a:gd name="connsiteX15" fmla="*/ 1094457 w 5798121"/>
              <a:gd name="connsiteY15" fmla="*/ 738720 h 5788550"/>
              <a:gd name="connsiteX16" fmla="*/ 2255713 w 5798121"/>
              <a:gd name="connsiteY16" fmla="*/ 28095 h 5788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98121" h="5788550">
                <a:moveTo>
                  <a:pt x="2331396" y="0"/>
                </a:moveTo>
                <a:lnTo>
                  <a:pt x="4658651" y="0"/>
                </a:lnTo>
                <a:lnTo>
                  <a:pt x="4682835" y="9816"/>
                </a:lnTo>
                <a:cubicBezTo>
                  <a:pt x="4995727" y="159362"/>
                  <a:pt x="5270543" y="377635"/>
                  <a:pt x="5499667" y="658449"/>
                </a:cubicBezTo>
                <a:cubicBezTo>
                  <a:pt x="5558201" y="730215"/>
                  <a:pt x="5613447" y="805760"/>
                  <a:pt x="5665313" y="884789"/>
                </a:cubicBezTo>
                <a:lnTo>
                  <a:pt x="5798121" y="1110681"/>
                </a:lnTo>
                <a:lnTo>
                  <a:pt x="5798121" y="4016954"/>
                </a:lnTo>
                <a:lnTo>
                  <a:pt x="5706359" y="4121532"/>
                </a:lnTo>
                <a:cubicBezTo>
                  <a:pt x="5491360" y="4341659"/>
                  <a:pt x="5223849" y="4553996"/>
                  <a:pt x="4944692" y="4775532"/>
                </a:cubicBezTo>
                <a:cubicBezTo>
                  <a:pt x="4876021" y="4829964"/>
                  <a:pt x="4805079" y="4886320"/>
                  <a:pt x="4734137" y="4943362"/>
                </a:cubicBezTo>
                <a:cubicBezTo>
                  <a:pt x="4099133" y="5453857"/>
                  <a:pt x="3635672" y="5788550"/>
                  <a:pt x="3004009" y="5788550"/>
                </a:cubicBezTo>
                <a:cubicBezTo>
                  <a:pt x="2041550" y="5788550"/>
                  <a:pt x="1359922" y="5377707"/>
                  <a:pt x="724917" y="4414722"/>
                </a:cubicBezTo>
                <a:cubicBezTo>
                  <a:pt x="641818" y="4288679"/>
                  <a:pt x="560588" y="4174046"/>
                  <a:pt x="482031" y="4063258"/>
                </a:cubicBezTo>
                <a:cubicBezTo>
                  <a:pt x="156446" y="3603895"/>
                  <a:pt x="0" y="3365006"/>
                  <a:pt x="0" y="2955950"/>
                </a:cubicBezTo>
                <a:cubicBezTo>
                  <a:pt x="0" y="2549782"/>
                  <a:pt x="98062" y="2148559"/>
                  <a:pt x="291250" y="1763422"/>
                </a:cubicBezTo>
                <a:cubicBezTo>
                  <a:pt x="480295" y="1386666"/>
                  <a:pt x="750568" y="1041802"/>
                  <a:pt x="1094457" y="738720"/>
                </a:cubicBezTo>
                <a:cubicBezTo>
                  <a:pt x="1432467" y="440725"/>
                  <a:pt x="1833935" y="194963"/>
                  <a:pt x="2255713" y="28095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442C2C-0186-EF4F-9933-83472DE9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2912"/>
            <a:ext cx="5411050" cy="1822123"/>
          </a:xfrm>
        </p:spPr>
        <p:txBody>
          <a:bodyPr anchor="b">
            <a:normAutofit/>
          </a:bodyPr>
          <a:lstStyle/>
          <a:p>
            <a:r>
              <a:rPr lang="en-TR" dirty="0"/>
              <a:t>Genel Bilgiler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CB64E-E5C1-7443-B3A6-75160D35B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96720"/>
            <a:ext cx="5181599" cy="3467518"/>
          </a:xfrm>
        </p:spPr>
        <p:txBody>
          <a:bodyPr anchor="t">
            <a:normAutofit/>
          </a:bodyPr>
          <a:lstStyle/>
          <a:p>
            <a:pPr marL="342900" indent="-342900">
              <a:buAutoNum type="arabicParenR"/>
            </a:pPr>
            <a:r>
              <a:rPr lang="en-TR" b="1" dirty="0"/>
              <a:t>Çeviri Üzerine</a:t>
            </a:r>
          </a:p>
          <a:p>
            <a:pPr marL="342900" indent="-342900">
              <a:buAutoNum type="arabicParenR"/>
            </a:pPr>
            <a:r>
              <a:rPr lang="en-TR" b="1" dirty="0"/>
              <a:t>Edebi Çeviri Üzerine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348ECDC-D455-4B71-90F6-2ECC12B79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3734" y="0"/>
            <a:ext cx="5568114" cy="5577748"/>
          </a:xfrm>
          <a:custGeom>
            <a:avLst/>
            <a:gdLst>
              <a:gd name="connsiteX0" fmla="*/ 2959946 w 5568114"/>
              <a:gd name="connsiteY0" fmla="*/ 0 h 5577748"/>
              <a:gd name="connsiteX1" fmla="*/ 3614224 w 5568114"/>
              <a:gd name="connsiteY1" fmla="*/ 0 h 5577748"/>
              <a:gd name="connsiteX2" fmla="*/ 3844432 w 5568114"/>
              <a:gd name="connsiteY2" fmla="*/ 36392 h 5577748"/>
              <a:gd name="connsiteX3" fmla="*/ 4336826 w 5568114"/>
              <a:gd name="connsiteY3" fmla="*/ 203778 h 5577748"/>
              <a:gd name="connsiteX4" fmla="*/ 5093304 w 5568114"/>
              <a:gd name="connsiteY4" fmla="*/ 806978 h 5577748"/>
              <a:gd name="connsiteX5" fmla="*/ 5496656 w 5568114"/>
              <a:gd name="connsiteY5" fmla="*/ 1495125 h 5577748"/>
              <a:gd name="connsiteX6" fmla="*/ 5568114 w 5568114"/>
              <a:gd name="connsiteY6" fmla="*/ 1692569 h 5577748"/>
              <a:gd name="connsiteX7" fmla="*/ 5568114 w 5568114"/>
              <a:gd name="connsiteY7" fmla="*/ 3665503 h 5577748"/>
              <a:gd name="connsiteX8" fmla="*/ 5466225 w 5568114"/>
              <a:gd name="connsiteY8" fmla="*/ 3819786 h 5577748"/>
              <a:gd name="connsiteX9" fmla="*/ 4579336 w 5568114"/>
              <a:gd name="connsiteY9" fmla="*/ 4635686 h 5577748"/>
              <a:gd name="connsiteX10" fmla="*/ 4384340 w 5568114"/>
              <a:gd name="connsiteY10" fmla="*/ 4791760 h 5577748"/>
              <a:gd name="connsiteX11" fmla="*/ 2782048 w 5568114"/>
              <a:gd name="connsiteY11" fmla="*/ 5577748 h 5577748"/>
              <a:gd name="connsiteX12" fmla="*/ 671354 w 5568114"/>
              <a:gd name="connsiteY12" fmla="*/ 4300148 h 5577748"/>
              <a:gd name="connsiteX13" fmla="*/ 446415 w 5568114"/>
              <a:gd name="connsiteY13" fmla="*/ 3973302 h 5577748"/>
              <a:gd name="connsiteX14" fmla="*/ 0 w 5568114"/>
              <a:gd name="connsiteY14" fmla="*/ 2943554 h 5577748"/>
              <a:gd name="connsiteX15" fmla="*/ 269730 w 5568114"/>
              <a:gd name="connsiteY15" fmla="*/ 1834555 h 5577748"/>
              <a:gd name="connsiteX16" fmla="*/ 1013589 w 5568114"/>
              <a:gd name="connsiteY16" fmla="*/ 881627 h 5577748"/>
              <a:gd name="connsiteX17" fmla="*/ 2089042 w 5568114"/>
              <a:gd name="connsiteY17" fmla="*/ 220777 h 5577748"/>
              <a:gd name="connsiteX18" fmla="*/ 2845684 w 5568114"/>
              <a:gd name="connsiteY18" fmla="*/ 14234 h 557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568114" h="5577748">
                <a:moveTo>
                  <a:pt x="2959946" y="0"/>
                </a:moveTo>
                <a:lnTo>
                  <a:pt x="3614224" y="0"/>
                </a:lnTo>
                <a:lnTo>
                  <a:pt x="3844432" y="36392"/>
                </a:lnTo>
                <a:cubicBezTo>
                  <a:pt x="4017699" y="73748"/>
                  <a:pt x="4182227" y="129639"/>
                  <a:pt x="4336826" y="203778"/>
                </a:cubicBezTo>
                <a:cubicBezTo>
                  <a:pt x="4626600" y="342850"/>
                  <a:pt x="4881111" y="545834"/>
                  <a:pt x="5093304" y="806978"/>
                </a:cubicBezTo>
                <a:cubicBezTo>
                  <a:pt x="5255931" y="1007198"/>
                  <a:pt x="5391154" y="1239036"/>
                  <a:pt x="5496656" y="1495125"/>
                </a:cubicBezTo>
                <a:lnTo>
                  <a:pt x="5568114" y="1692569"/>
                </a:lnTo>
                <a:lnTo>
                  <a:pt x="5568114" y="3665503"/>
                </a:lnTo>
                <a:lnTo>
                  <a:pt x="5466225" y="3819786"/>
                </a:lnTo>
                <a:cubicBezTo>
                  <a:pt x="5249576" y="4101511"/>
                  <a:pt x="4924044" y="4360994"/>
                  <a:pt x="4579336" y="4635686"/>
                </a:cubicBezTo>
                <a:cubicBezTo>
                  <a:pt x="4515738" y="4686305"/>
                  <a:pt x="4450038" y="4738713"/>
                  <a:pt x="4384340" y="4791760"/>
                </a:cubicBezTo>
                <a:cubicBezTo>
                  <a:pt x="3796254" y="5266498"/>
                  <a:pt x="3367038" y="5577748"/>
                  <a:pt x="2782048" y="5577748"/>
                </a:cubicBezTo>
                <a:cubicBezTo>
                  <a:pt x="1890703" y="5577748"/>
                  <a:pt x="1259439" y="5195682"/>
                  <a:pt x="671354" y="4300148"/>
                </a:cubicBezTo>
                <a:cubicBezTo>
                  <a:pt x="594395" y="4182934"/>
                  <a:pt x="519167" y="4076330"/>
                  <a:pt x="446415" y="3973302"/>
                </a:cubicBezTo>
                <a:cubicBezTo>
                  <a:pt x="144886" y="3546115"/>
                  <a:pt x="0" y="3323958"/>
                  <a:pt x="0" y="2943554"/>
                </a:cubicBezTo>
                <a:cubicBezTo>
                  <a:pt x="0" y="2565835"/>
                  <a:pt x="90816" y="2192716"/>
                  <a:pt x="269730" y="1834555"/>
                </a:cubicBezTo>
                <a:cubicBezTo>
                  <a:pt x="444806" y="1484188"/>
                  <a:pt x="695109" y="1163480"/>
                  <a:pt x="1013589" y="881627"/>
                </a:cubicBezTo>
                <a:cubicBezTo>
                  <a:pt x="1326624" y="604505"/>
                  <a:pt x="1698428" y="375956"/>
                  <a:pt x="2089042" y="220777"/>
                </a:cubicBezTo>
                <a:cubicBezTo>
                  <a:pt x="2339747" y="120996"/>
                  <a:pt x="2592918" y="51971"/>
                  <a:pt x="2845684" y="14234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Siyah arka plan üzerinde çok sayıda soru işareti">
            <a:extLst>
              <a:ext uri="{FF2B5EF4-FFF2-40B4-BE49-F238E27FC236}">
                <a16:creationId xmlns:a16="http://schemas.microsoft.com/office/drawing/2014/main" id="{E1E300C2-F175-405C-AB03-1AAC6DAB8E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178" r="-2" b="-2"/>
          <a:stretch/>
        </p:blipFill>
        <p:spPr>
          <a:xfrm>
            <a:off x="6877878" y="294199"/>
            <a:ext cx="5150794" cy="5001370"/>
          </a:xfrm>
          <a:custGeom>
            <a:avLst/>
            <a:gdLst/>
            <a:ahLst/>
            <a:cxnLst/>
            <a:rect l="l" t="t" r="r" b="b"/>
            <a:pathLst>
              <a:path w="5044104" h="4896924">
                <a:moveTo>
                  <a:pt x="2886613" y="0"/>
                </a:moveTo>
                <a:cubicBezTo>
                  <a:pt x="3218269" y="0"/>
                  <a:pt x="3523512" y="65865"/>
                  <a:pt x="3794011" y="195584"/>
                </a:cubicBezTo>
                <a:cubicBezTo>
                  <a:pt x="4047516" y="317247"/>
                  <a:pt x="4270172" y="494825"/>
                  <a:pt x="4455804" y="723284"/>
                </a:cubicBezTo>
                <a:cubicBezTo>
                  <a:pt x="4835198" y="1190375"/>
                  <a:pt x="5044104" y="1854168"/>
                  <a:pt x="5044104" y="2592438"/>
                </a:cubicBezTo>
                <a:cubicBezTo>
                  <a:pt x="5044104" y="2886985"/>
                  <a:pt x="4963247" y="3123382"/>
                  <a:pt x="4782050" y="3358996"/>
                </a:cubicBezTo>
                <a:cubicBezTo>
                  <a:pt x="4592516" y="3605460"/>
                  <a:pt x="4307730" y="3832465"/>
                  <a:pt x="4006167" y="4072775"/>
                </a:cubicBezTo>
                <a:cubicBezTo>
                  <a:pt x="3950530" y="4117058"/>
                  <a:pt x="3893052" y="4162907"/>
                  <a:pt x="3835576" y="4209314"/>
                </a:cubicBezTo>
                <a:cubicBezTo>
                  <a:pt x="3321099" y="4624632"/>
                  <a:pt x="2945605" y="4896924"/>
                  <a:pt x="2433835" y="4896924"/>
                </a:cubicBezTo>
                <a:cubicBezTo>
                  <a:pt x="1654054" y="4896924"/>
                  <a:pt x="1101803" y="4562680"/>
                  <a:pt x="587325" y="3779234"/>
                </a:cubicBezTo>
                <a:cubicBezTo>
                  <a:pt x="519999" y="3676690"/>
                  <a:pt x="454187" y="3583430"/>
                  <a:pt x="390540" y="3493298"/>
                </a:cubicBezTo>
                <a:cubicBezTo>
                  <a:pt x="126752" y="3119579"/>
                  <a:pt x="0" y="2925228"/>
                  <a:pt x="0" y="2592438"/>
                </a:cubicBezTo>
                <a:cubicBezTo>
                  <a:pt x="0" y="2261996"/>
                  <a:pt x="79450" y="1935577"/>
                  <a:pt x="235969" y="1622244"/>
                </a:cubicBezTo>
                <a:cubicBezTo>
                  <a:pt x="389133" y="1315731"/>
                  <a:pt x="608107" y="1035165"/>
                  <a:pt x="886724" y="788590"/>
                </a:cubicBezTo>
                <a:cubicBezTo>
                  <a:pt x="1160578" y="546153"/>
                  <a:pt x="1485846" y="346211"/>
                  <a:pt x="1827568" y="210454"/>
                </a:cubicBezTo>
                <a:cubicBezTo>
                  <a:pt x="2178491" y="70787"/>
                  <a:pt x="2534934" y="0"/>
                  <a:pt x="28866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1866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2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950649-C7E0-6F4D-9178-B11D708DC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271804" cy="1639888"/>
          </a:xfr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 dirty="0" err="1"/>
              <a:t>Kaynak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9D537-402C-6A4A-9C0E-2B233CC46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271804" cy="3651250"/>
          </a:xfrm>
        </p:spPr>
        <p:txBody>
          <a:bodyPr vert="horz" lIns="109728" tIns="109728" rIns="109728" bIns="91440" rtlCol="0">
            <a:normAutofit/>
          </a:bodyPr>
          <a:lstStyle/>
          <a:p>
            <a:r>
              <a:rPr lang="en-US" sz="2000" b="1" dirty="0" err="1"/>
              <a:t>Akşit</a:t>
            </a:r>
            <a:r>
              <a:rPr lang="en-US" sz="2000" b="1" dirty="0"/>
              <a:t> </a:t>
            </a:r>
            <a:r>
              <a:rPr lang="en-US" sz="2000" b="1" dirty="0" err="1"/>
              <a:t>Göktürk</a:t>
            </a:r>
            <a:endParaRPr lang="en-US" sz="2000" b="1" dirty="0"/>
          </a:p>
          <a:p>
            <a:r>
              <a:rPr lang="en-US" sz="2000" b="1" i="1" dirty="0" err="1"/>
              <a:t>Çeviri</a:t>
            </a:r>
            <a:r>
              <a:rPr lang="en-US" sz="2000" b="1" i="1" dirty="0"/>
              <a:t>: </a:t>
            </a:r>
            <a:r>
              <a:rPr lang="en-US" sz="2000" b="1" i="1" dirty="0" err="1"/>
              <a:t>Dillerin</a:t>
            </a:r>
            <a:r>
              <a:rPr lang="en-US" sz="2000" b="1" i="1" dirty="0"/>
              <a:t> Dili</a:t>
            </a:r>
          </a:p>
          <a:p>
            <a:r>
              <a:rPr lang="en-US" sz="2000" b="1" dirty="0" err="1"/>
              <a:t>Yapı</a:t>
            </a:r>
            <a:r>
              <a:rPr lang="en-US" sz="2000" b="1" dirty="0"/>
              <a:t> </a:t>
            </a:r>
            <a:r>
              <a:rPr lang="en-US" sz="2000" b="1" dirty="0" err="1"/>
              <a:t>Kredi</a:t>
            </a:r>
            <a:r>
              <a:rPr lang="en-US" sz="2000" b="1" dirty="0"/>
              <a:t> </a:t>
            </a:r>
            <a:r>
              <a:rPr lang="en-US" sz="2000" b="1" dirty="0" err="1"/>
              <a:t>Yayınları</a:t>
            </a:r>
            <a:r>
              <a:rPr lang="en-US" sz="2000" b="1" dirty="0"/>
              <a:t> 2010</a:t>
            </a:r>
          </a:p>
        </p:txBody>
      </p:sp>
      <p:sp>
        <p:nvSpPr>
          <p:cNvPr id="52" name="Freeform: Shape 44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3" name="Freeform: Shape 4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77485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4" name="Freeform: Shape 48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49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Bir kitabın üzerinde gözlük">
            <a:extLst>
              <a:ext uri="{FF2B5EF4-FFF2-40B4-BE49-F238E27FC236}">
                <a16:creationId xmlns:a16="http://schemas.microsoft.com/office/drawing/2014/main" id="{26CF7F53-CD6E-49E5-A180-0AF123BEB6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49" r="38064" b="-1"/>
          <a:stretch/>
        </p:blipFill>
        <p:spPr>
          <a:xfrm>
            <a:off x="7203882" y="10"/>
            <a:ext cx="4988118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72324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14302F-E955-47D0-A56B-D1D1A6953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73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C310F6C-D8CB-4984-9F9B-BA18C1719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2079" y="1033741"/>
            <a:ext cx="4908132" cy="4613915"/>
            <a:chOff x="659679" y="950330"/>
            <a:chExt cx="4908132" cy="4613915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750E550-BE93-4743-8659-1531F86CB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16216" y="1107426"/>
              <a:ext cx="4619072" cy="434218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E626DC7-F0FE-49A7-AA4C-A8DB1F7EBA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64593" y="1253260"/>
              <a:ext cx="4488025" cy="4074679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EBB781F-78E5-4C66-811C-9FF8B5D501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1300000" flipH="1">
              <a:off x="659679" y="950330"/>
              <a:ext cx="4908132" cy="4613915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FAA771-3E9B-7842-B6D4-AC855759E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849" y="1899904"/>
            <a:ext cx="3312116" cy="2934031"/>
          </a:xfrm>
        </p:spPr>
        <p:txBody>
          <a:bodyPr anchor="ctr">
            <a:normAutofit/>
          </a:bodyPr>
          <a:lstStyle/>
          <a:p>
            <a:r>
              <a:rPr lang="en-TR" dirty="0"/>
              <a:t>Başarılı bir çeviri için çevirmenin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CFE505-6D9B-46C5-A9B7-27DA5AB9A3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449090"/>
              </p:ext>
            </p:extLst>
          </p:nvPr>
        </p:nvGraphicFramePr>
        <p:xfrm>
          <a:off x="6095999" y="940107"/>
          <a:ext cx="5076826" cy="5024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140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D66D1F-C25F-5141-9DC5-37422EA731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TR" cap="none" dirty="0"/>
              <a:t>Sözcüğü Sözcüğüne Çeviri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0657E-2CE1-A842-8EEC-E4151A6483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TR" dirty="0"/>
              <a:t>Kaynak metnin biçimsel öğelerinin elden geldiğince </a:t>
            </a:r>
            <a:r>
              <a:rPr lang="en-TR" b="1" dirty="0"/>
              <a:t>korunarak</a:t>
            </a:r>
            <a:r>
              <a:rPr lang="en-TR" dirty="0"/>
              <a:t> aktarılması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A6BFA-EBF5-5F45-867C-365D74257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TR" cap="none" dirty="0"/>
              <a:t>Anlamın Çevirisi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A962B4-4779-7B4B-B28C-F1292B075E9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TR" dirty="0"/>
              <a:t>kaynak metin yapılarının elden geldiğince, çeviri metin dilinin anlambilimsel, sözdizimsel, biçemsel işleyişine </a:t>
            </a:r>
            <a:r>
              <a:rPr lang="en-TR" b="1" dirty="0"/>
              <a:t>uydurulması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19D5DE0-D02C-FF4A-855B-60847EBF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Biçim mi İçerik mi?</a:t>
            </a:r>
          </a:p>
        </p:txBody>
      </p:sp>
    </p:spTree>
    <p:extLst>
      <p:ext uri="{BB962C8B-B14F-4D97-AF65-F5344CB8AC3E}">
        <p14:creationId xmlns:p14="http://schemas.microsoft.com/office/powerpoint/2010/main" val="325278276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LeftStep">
      <a:dk1>
        <a:srgbClr val="000000"/>
      </a:dk1>
      <a:lt1>
        <a:srgbClr val="FFFFFF"/>
      </a:lt1>
      <a:dk2>
        <a:srgbClr val="392820"/>
      </a:dk2>
      <a:lt2>
        <a:srgbClr val="E8E2E8"/>
      </a:lt2>
      <a:accent1>
        <a:srgbClr val="27B821"/>
      </a:accent1>
      <a:accent2>
        <a:srgbClr val="5DB414"/>
      </a:accent2>
      <a:accent3>
        <a:srgbClr val="98A91E"/>
      </a:accent3>
      <a:accent4>
        <a:srgbClr val="CF9917"/>
      </a:accent4>
      <a:accent5>
        <a:srgbClr val="E76029"/>
      </a:accent5>
      <a:accent6>
        <a:srgbClr val="D5172F"/>
      </a:accent6>
      <a:hlink>
        <a:srgbClr val="B93FB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135</Words>
  <Application>Microsoft Macintosh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Meiryo</vt:lpstr>
      <vt:lpstr>Arial</vt:lpstr>
      <vt:lpstr>Corbel</vt:lpstr>
      <vt:lpstr>SketchLinesVTI</vt:lpstr>
      <vt:lpstr>Edebi Çeviri</vt:lpstr>
      <vt:lpstr>Çevireceğimiz Metinler</vt:lpstr>
      <vt:lpstr>Genel Bilgiler</vt:lpstr>
      <vt:lpstr>Kaynak:</vt:lpstr>
      <vt:lpstr>Başarılı bir çeviri için çevirmenin</vt:lpstr>
      <vt:lpstr>Biçim mi İçerik mi?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Edebi Çeviri</dc:title>
  <dc:creator>Seda.Peksen</dc:creator>
  <cp:lastModifiedBy>Seda.Peksen</cp:lastModifiedBy>
  <cp:revision>5</cp:revision>
  <dcterms:created xsi:type="dcterms:W3CDTF">2021-02-15T17:26:27Z</dcterms:created>
  <dcterms:modified xsi:type="dcterms:W3CDTF">2022-04-20T16:41:20Z</dcterms:modified>
</cp:coreProperties>
</file>