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3" r:id="rId2"/>
    <p:sldId id="311" r:id="rId3"/>
    <p:sldId id="327" r:id="rId4"/>
    <p:sldId id="312" r:id="rId5"/>
    <p:sldId id="313" r:id="rId6"/>
    <p:sldId id="314" r:id="rId7"/>
    <p:sldId id="315" r:id="rId8"/>
    <p:sldId id="316" r:id="rId9"/>
    <p:sldId id="317" r:id="rId10"/>
    <p:sldId id="318" r:id="rId11"/>
    <p:sldId id="319" r:id="rId12"/>
    <p:sldId id="320" r:id="rId13"/>
    <p:sldId id="321" r:id="rId14"/>
    <p:sldId id="322" r:id="rId15"/>
    <p:sldId id="323" r:id="rId16"/>
    <p:sldId id="324" r:id="rId17"/>
    <p:sldId id="325" r:id="rId18"/>
    <p:sldId id="328" r:id="rId19"/>
    <p:sldId id="326" r:id="rId20"/>
    <p:sldId id="329" r:id="rId21"/>
    <p:sldId id="330" r:id="rId22"/>
    <p:sldId id="331" r:id="rId23"/>
    <p:sldId id="332" r:id="rId24"/>
    <p:sldId id="310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5987"/>
    <a:srgbClr val="264885"/>
    <a:srgbClr val="284985"/>
    <a:srgbClr val="46303D"/>
    <a:srgbClr val="4472C4"/>
    <a:srgbClr val="E5C97C"/>
    <a:srgbClr val="F7BAA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2132" autoAdjust="0"/>
    <p:restoredTop sz="94660"/>
  </p:normalViewPr>
  <p:slideViewPr>
    <p:cSldViewPr snapToGrid="0">
      <p:cViewPr>
        <p:scale>
          <a:sx n="64" d="100"/>
          <a:sy n="64" d="100"/>
        </p:scale>
        <p:origin x="-1704" y="-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B5887-FCFD-464C-9C67-771E78DA1569}" type="datetimeFigureOut">
              <a:rPr lang="tr-TR" smtClean="0"/>
              <a:pPr/>
              <a:t>09.05.2020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6FC1-3097-4839-ABE0-10A0A85FD27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453806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B5887-FCFD-464C-9C67-771E78DA1569}" type="datetimeFigureOut">
              <a:rPr lang="tr-TR" smtClean="0"/>
              <a:pPr/>
              <a:t>09.05.2020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6FC1-3097-4839-ABE0-10A0A85FD27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457279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B5887-FCFD-464C-9C67-771E78DA1569}" type="datetimeFigureOut">
              <a:rPr lang="tr-TR" smtClean="0"/>
              <a:pPr/>
              <a:t>09.05.2020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6FC1-3097-4839-ABE0-10A0A85FD27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511244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B5887-FCFD-464C-9C67-771E78DA1569}" type="datetimeFigureOut">
              <a:rPr lang="tr-TR" smtClean="0"/>
              <a:pPr/>
              <a:t>09.05.2020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6FC1-3097-4839-ABE0-10A0A85FD27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799394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B5887-FCFD-464C-9C67-771E78DA1569}" type="datetimeFigureOut">
              <a:rPr lang="tr-TR" smtClean="0"/>
              <a:pPr/>
              <a:t>09.05.2020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6FC1-3097-4839-ABE0-10A0A85FD27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290120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B5887-FCFD-464C-9C67-771E78DA1569}" type="datetimeFigureOut">
              <a:rPr lang="tr-TR" smtClean="0"/>
              <a:pPr/>
              <a:t>09.05.2020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6FC1-3097-4839-ABE0-10A0A85FD27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42509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B5887-FCFD-464C-9C67-771E78DA1569}" type="datetimeFigureOut">
              <a:rPr lang="tr-TR" smtClean="0"/>
              <a:pPr/>
              <a:t>09.05.2020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6FC1-3097-4839-ABE0-10A0A85FD27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384126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B5887-FCFD-464C-9C67-771E78DA1569}" type="datetimeFigureOut">
              <a:rPr lang="tr-TR" smtClean="0"/>
              <a:pPr/>
              <a:t>09.05.2020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6FC1-3097-4839-ABE0-10A0A85FD27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5370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B5887-FCFD-464C-9C67-771E78DA1569}" type="datetimeFigureOut">
              <a:rPr lang="tr-TR" smtClean="0"/>
              <a:pPr/>
              <a:t>09.05.2020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6FC1-3097-4839-ABE0-10A0A85FD27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882353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B5887-FCFD-464C-9C67-771E78DA1569}" type="datetimeFigureOut">
              <a:rPr lang="tr-TR" smtClean="0"/>
              <a:pPr/>
              <a:t>09.05.2020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6FC1-3097-4839-ABE0-10A0A85FD27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975728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B5887-FCFD-464C-9C67-771E78DA1569}" type="datetimeFigureOut">
              <a:rPr lang="tr-TR" smtClean="0"/>
              <a:pPr/>
              <a:t>09.05.2020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36FC1-3097-4839-ABE0-10A0A85FD27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963326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B5887-FCFD-464C-9C67-771E78DA1569}" type="datetimeFigureOut">
              <a:rPr lang="tr-TR" smtClean="0"/>
              <a:pPr/>
              <a:t>09.05.2020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36FC1-3097-4839-ABE0-10A0A85FD27E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117997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5175F02C-2C1A-43B8-9694-1B4E63A01B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96AE9BC3-0CC0-4A0F-B24E-912C2DF14F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xmlns="" id="{58664E91-214B-4108-9C07-58134515D7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84428"/>
          </a:xfrm>
          <a:prstGeom prst="rect">
            <a:avLst/>
          </a:prstGeo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xmlns="" id="{28946024-8278-47B2-BD73-25DC82C4D113}"/>
              </a:ext>
            </a:extLst>
          </p:cNvPr>
          <p:cNvSpPr txBox="1"/>
          <p:nvPr/>
        </p:nvSpPr>
        <p:spPr>
          <a:xfrm>
            <a:off x="391155" y="1568722"/>
            <a:ext cx="8361776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1" i="0" u="none" strike="noStrike" kern="1200" cap="none" spc="0" normalizeH="0" baseline="0" noProof="0" dirty="0">
                <a:ln>
                  <a:noFill/>
                </a:ln>
                <a:solidFill>
                  <a:srgbClr val="284985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  <a:t>ARAMA KURTARMA DERSİ</a:t>
            </a: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srgbClr val="122833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  <a:t/>
            </a:r>
            <a:b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srgbClr val="122833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</a:b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  <a:t>ÜNİTE 3: </a:t>
            </a:r>
            <a:r>
              <a:rPr lang="tr-TR" sz="3200" dirty="0">
                <a:solidFill>
                  <a:srgbClr val="FF0000"/>
                </a:solidFill>
                <a:latin typeface="Ubuntu" panose="020B0504030602030204" pitchFamily="34" charset="0"/>
              </a:rPr>
              <a:t>Arama Kurtarma Tanımı ve Ekip Oluşumu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buntu" panose="020B0504030602030204" pitchFamily="34" charset="0"/>
              <a:ea typeface="+mn-ea"/>
              <a:cs typeface="+mn-cs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xmlns="" id="{7E812DC6-D3F4-4C52-B8A5-345CF8A063DD}"/>
              </a:ext>
            </a:extLst>
          </p:cNvPr>
          <p:cNvSpPr txBox="1"/>
          <p:nvPr/>
        </p:nvSpPr>
        <p:spPr>
          <a:xfrm>
            <a:off x="2945241" y="5043878"/>
            <a:ext cx="3253522" cy="51552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  <a:t>Öğr</a:t>
            </a:r>
            <a:r>
              <a:rPr kumimoji="0" lang="tr-TR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  <a:t>. Gör. Murat GÖROĞLU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buntu" panose="020B0504030602030204" pitchFamily="34" charset="0"/>
                <a:ea typeface="+mn-ea"/>
                <a:cs typeface="+mn-cs"/>
              </a:rPr>
              <a:t>mgoroglu@ankara.edu.tr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021AAF24-7604-4FDC-B97A-F5758A4D5FEF}"/>
              </a:ext>
            </a:extLst>
          </p:cNvPr>
          <p:cNvSpPr txBox="1"/>
          <p:nvPr/>
        </p:nvSpPr>
        <p:spPr>
          <a:xfrm>
            <a:off x="1" y="6454295"/>
            <a:ext cx="9144000" cy="24622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Calibri" panose="020F0502020204030204"/>
                <a:ea typeface="Cambria" panose="02040503050406030204" pitchFamily="18" charset="0"/>
                <a:cs typeface="+mn-cs"/>
              </a:rPr>
              <a:t>Güz 2020 ·  SINIF · </a:t>
            </a:r>
            <a:r>
              <a:rPr lang="tr-TR" sz="1000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  <a:ea typeface="Cambria" panose="02040503050406030204" pitchFamily="18" charset="0"/>
              </a:rPr>
              <a:t>GÜN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Calibri" panose="020F0502020204030204"/>
                <a:ea typeface="Cambria" panose="02040503050406030204" pitchFamily="18" charset="0"/>
                <a:cs typeface="+mn-cs"/>
              </a:rPr>
              <a:t> · SAAT - </a:t>
            </a:r>
            <a:r>
              <a:rPr lang="tr-TR" sz="1000" dirty="0">
                <a:solidFill>
                  <a:prstClr val="white">
                    <a:lumMod val="65000"/>
                  </a:prstClr>
                </a:solidFill>
                <a:latin typeface="Calibri" panose="020F0502020204030204"/>
                <a:ea typeface="Cambria" panose="02040503050406030204" pitchFamily="18" charset="0"/>
              </a:rPr>
              <a:t>SAAT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Calibri" panose="020F0502020204030204"/>
                <a:ea typeface="Cambria" panose="02040503050406030204" pitchFamily="18" charset="0"/>
                <a:cs typeface="+mn-cs"/>
              </a:rPr>
              <a:t>                                                                                                                                                                            Beypazarı Meslek Yüksekokulu</a:t>
            </a:r>
            <a:endParaRPr kumimoji="0" lang="tr-TR" sz="10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Calibri" panose="020F0502020204030204"/>
              <a:ea typeface="Cambria" panose="02040503050406030204" pitchFamily="18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4272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800" b="1" dirty="0">
                <a:solidFill>
                  <a:prstClr val="white">
                    <a:lumMod val="50000"/>
                  </a:prstClr>
                </a:solidFill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73071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Arama Kurtarma Tanımı ve Ekip Oluşumu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xmlns="" id="{132C1C99-472B-4710-8E35-0012CC66B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262" y="914928"/>
            <a:ext cx="7327900" cy="535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tr-TR" altLang="tr-TR" sz="2000" dirty="0">
                <a:solidFill>
                  <a:srgbClr val="002060"/>
                </a:solidFill>
              </a:rPr>
              <a:t>	</a:t>
            </a:r>
            <a:endParaRPr lang="tr-TR" altLang="tr-TR" sz="2400" dirty="0">
              <a:solidFill>
                <a:srgbClr val="002060"/>
              </a:solidFill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tr-TR" altLang="tr-TR" sz="2000" dirty="0">
                <a:solidFill>
                  <a:srgbClr val="002060"/>
                </a:solidFill>
              </a:rPr>
              <a:t>		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tr-TR" altLang="tr-TR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DESTEK PERSONELİ</a:t>
            </a:r>
          </a:p>
          <a:p>
            <a:pPr algn="just">
              <a:spcBef>
                <a:spcPct val="0"/>
              </a:spcBef>
              <a:buFontTx/>
              <a:buNone/>
              <a:defRPr/>
            </a:pPr>
            <a:endParaRPr lang="tr-TR" altLang="tr-TR" sz="2000" dirty="0">
              <a:solidFill>
                <a:srgbClr val="002060"/>
              </a:solidFill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tr-TR" altLang="tr-TR" sz="2000" dirty="0">
                <a:solidFill>
                  <a:srgbClr val="002060"/>
                </a:solidFill>
              </a:rPr>
              <a:t> 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tr-TR" altLang="tr-TR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tr-TR" altLang="tr-TR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tr-TR" altLang="tr-TR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Kurtarma ekibinin iaşe, barınma ve dekontaminasyon (temizlik) hizmetini yürütür. </a:t>
            </a:r>
          </a:p>
          <a:p>
            <a:pPr marL="342900" indent="-342900">
              <a:spcBef>
                <a:spcPct val="0"/>
              </a:spcBef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kurtarma personeli 8 saatten fazla bir enkazda çalışmamalıdır. </a:t>
            </a:r>
          </a:p>
          <a:p>
            <a:pPr marL="342900" indent="-342900">
              <a:spcBef>
                <a:spcPct val="0"/>
              </a:spcBef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Acil durumlarda kurtarma hizmetlerine katılır. </a:t>
            </a:r>
          </a:p>
        </p:txBody>
      </p:sp>
    </p:spTree>
    <p:extLst>
      <p:ext uri="{BB962C8B-B14F-4D97-AF65-F5344CB8AC3E}">
        <p14:creationId xmlns:p14="http://schemas.microsoft.com/office/powerpoint/2010/main" xmlns="" val="2218889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800" b="1" dirty="0">
                <a:solidFill>
                  <a:prstClr val="white">
                    <a:lumMod val="50000"/>
                  </a:prstClr>
                </a:solidFill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73071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Arama Kurtarma Tanımı ve Ekip Oluşumu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xmlns="" id="{E1069038-4BA5-44AF-B649-1C69CEF32D18}"/>
              </a:ext>
            </a:extLst>
          </p:cNvPr>
          <p:cNvSpPr txBox="1">
            <a:spLocks noChangeArrowheads="1"/>
          </p:cNvSpPr>
          <p:nvPr/>
        </p:nvSpPr>
        <p:spPr>
          <a:xfrm>
            <a:off x="-2" y="669565"/>
            <a:ext cx="9143998" cy="612165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tr-TR" altLang="tr-TR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KURTARMA EKİBİNDE OLMASI GEREKEN ÖZELLİKLER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tr-TR" altLang="tr-TR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Gerekli temel eğitimleri almış olmalıdır.</a:t>
            </a:r>
          </a:p>
          <a:p>
            <a:pPr marL="0" indent="0">
              <a:lnSpc>
                <a:spcPct val="80000"/>
              </a:lnSpc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Arama kurtarma eğitimi almış olmalıdır. (Deprem, yangın, sel, çığ, heyelan ve göçük, </a:t>
            </a:r>
            <a:r>
              <a:rPr lang="tr-TR" altLang="tr-TR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Kbrn</a:t>
            </a: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büyük trafik kazaları, dağda ve suda kurtarma)</a:t>
            </a:r>
          </a:p>
          <a:p>
            <a:pPr marL="0" indent="0">
              <a:lnSpc>
                <a:spcPct val="80000"/>
              </a:lnSpc>
              <a:buFontTx/>
              <a:buNone/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lnSpc>
                <a:spcPct val="80000"/>
              </a:lnSpc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Ekip personeli sürekli kendini yenilemelidir.</a:t>
            </a:r>
          </a:p>
          <a:p>
            <a:pPr marL="0" indent="0">
              <a:lnSpc>
                <a:spcPct val="80000"/>
              </a:lnSpc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Bütün ekip personeli ilkyardım eğitimi almış </a:t>
            </a:r>
          </a:p>
          <a:p>
            <a:pPr marL="0" indent="0">
              <a:lnSpc>
                <a:spcPct val="80000"/>
              </a:lnSpc>
              <a:buFontTx/>
              <a:buNone/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olmalıdır; </a:t>
            </a:r>
          </a:p>
          <a:p>
            <a:pPr marL="0" indent="0">
              <a:lnSpc>
                <a:spcPct val="80000"/>
              </a:lnSpc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ilkyardım personeli, konusunda uzmanlaşmalıdır.</a:t>
            </a:r>
          </a:p>
          <a:p>
            <a:pPr marL="0" indent="0">
              <a:lnSpc>
                <a:spcPct val="80000"/>
              </a:lnSpc>
              <a:buFontTx/>
              <a:buNone/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</a:p>
          <a:p>
            <a:pPr>
              <a:lnSpc>
                <a:spcPct val="80000"/>
              </a:lnSpc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Ekip personeli tesisatlar konusunda eğitim almış olmalıdır. (Elektrik, su, doğalgaz ve </a:t>
            </a:r>
            <a:r>
              <a:rPr lang="tr-TR" altLang="tr-TR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lpg</a:t>
            </a: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</a:p>
        </p:txBody>
      </p:sp>
    </p:spTree>
    <p:extLst>
      <p:ext uri="{BB962C8B-B14F-4D97-AF65-F5344CB8AC3E}">
        <p14:creationId xmlns:p14="http://schemas.microsoft.com/office/powerpoint/2010/main" xmlns="" val="209958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800" b="1" dirty="0">
                <a:solidFill>
                  <a:prstClr val="white">
                    <a:lumMod val="50000"/>
                  </a:prstClr>
                </a:solidFill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73071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Arama Kurtarma Tanımı ve Ekip Oluşumu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xmlns="" id="{331F45A3-BF48-47D6-8177-4030BB81E9B4}"/>
              </a:ext>
            </a:extLst>
          </p:cNvPr>
          <p:cNvSpPr txBox="1">
            <a:spLocks noChangeArrowheads="1"/>
          </p:cNvSpPr>
          <p:nvPr/>
        </p:nvSpPr>
        <p:spPr>
          <a:xfrm>
            <a:off x="1" y="1700213"/>
            <a:ext cx="9144000" cy="61642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Ekip personeli, kurtarmada kullanılacak teknik malzemelerin seçiminde kullanma alanlarını göz önünde bulundurmalı ve malzemesine  güvenmelidir. </a:t>
            </a:r>
          </a:p>
          <a:p>
            <a:pPr marL="0" indent="0"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Ekip personeli, görev öncesi, görev anı ve sonrasında psikolojik destek almalıdır. (Ceset görme, kan tutma, yükseklik fobisi,  kapalı alan fobisi, vb.) </a:t>
            </a:r>
          </a:p>
          <a:p>
            <a:pPr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Ekip personeli bilgisine güvenmeli, toplum psikolojisini iyi bilmeli, topluluğa hakim olup onları yönlendirebilmelidir. </a:t>
            </a:r>
          </a:p>
          <a:p>
            <a:pPr>
              <a:defRPr/>
            </a:pPr>
            <a:endParaRPr lang="tr-TR" altLang="tr-TR" sz="2200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Dikdörtgen 1">
            <a:extLst>
              <a:ext uri="{FF2B5EF4-FFF2-40B4-BE49-F238E27FC236}">
                <a16:creationId xmlns:a16="http://schemas.microsoft.com/office/drawing/2014/main" xmlns="" id="{E0C90542-B4D0-4526-AC17-9240FA7E2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125" y="765236"/>
            <a:ext cx="870374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tr-TR" altLang="tr-TR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KURTARMA EKİBİNDE OLMASI GEREKEN ÖZELLİKLER</a:t>
            </a:r>
          </a:p>
        </p:txBody>
      </p:sp>
    </p:spTree>
    <p:extLst>
      <p:ext uri="{BB962C8B-B14F-4D97-AF65-F5344CB8AC3E}">
        <p14:creationId xmlns:p14="http://schemas.microsoft.com/office/powerpoint/2010/main" xmlns="" val="1326414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800" b="1" dirty="0">
                <a:solidFill>
                  <a:prstClr val="white">
                    <a:lumMod val="50000"/>
                  </a:prstClr>
                </a:solidFill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73071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Arama Kurtarma Tanımı ve Ekip Oluşumu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Text Box 12">
            <a:extLst>
              <a:ext uri="{FF2B5EF4-FFF2-40B4-BE49-F238E27FC236}">
                <a16:creationId xmlns:a16="http://schemas.microsoft.com/office/drawing/2014/main" xmlns="" id="{5D10EB5F-6A2C-4275-B43A-87779584E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898835"/>
            <a:ext cx="914399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AĞIR ARAMA KURTARMA EKİPLERİ       ÖZELLİKLERİ</a:t>
            </a:r>
          </a:p>
        </p:txBody>
      </p:sp>
      <p:sp>
        <p:nvSpPr>
          <p:cNvPr id="9" name="30 Metin kutusu">
            <a:extLst>
              <a:ext uri="{FF2B5EF4-FFF2-40B4-BE49-F238E27FC236}">
                <a16:creationId xmlns:a16="http://schemas.microsoft.com/office/drawing/2014/main" xmlns="" id="{60FFBBF8-85C5-4C90-8CAD-B3C21308D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2357502"/>
            <a:ext cx="9143999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Ağır Arama Kurtarma Ekibi</a:t>
            </a:r>
          </a:p>
          <a:p>
            <a:pPr>
              <a:spcBef>
                <a:spcPct val="0"/>
              </a:spcBef>
              <a:buFontTx/>
              <a:buNone/>
            </a:pPr>
            <a:endParaRPr lang="tr-TR" altLang="tr-TR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İpli Çalışmalar-Halatla Kurtarmalar-Kapalı Alanda Kurtarmalar-Hendekten    Kurtarmalar-Çökmüş Yapılardan Kurtarmalar-Sudan Kurtarmalar vb. yapabilmelidir.</a:t>
            </a:r>
          </a:p>
          <a:p>
            <a:pPr>
              <a:spcBef>
                <a:spcPct val="0"/>
              </a:spcBef>
              <a:buFontTx/>
              <a:buNone/>
            </a:pPr>
            <a:endParaRPr lang="tr-TR" altLang="tr-TR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Enkaz desteklemelerini ve stabilizasyonları  yapabilmelidir.</a:t>
            </a:r>
          </a:p>
          <a:p>
            <a:pPr>
              <a:spcBef>
                <a:spcPct val="0"/>
              </a:spcBef>
              <a:buFontTx/>
              <a:buNone/>
            </a:pPr>
            <a:endParaRPr lang="tr-TR" altLang="tr-TR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Standart arama-kurtarma çalışma tekniklerini uygulayabilmelidir.</a:t>
            </a:r>
          </a:p>
          <a:p>
            <a:pPr>
              <a:spcBef>
                <a:spcPct val="0"/>
              </a:spcBef>
              <a:buFontTx/>
              <a:buNone/>
            </a:pPr>
            <a:endParaRPr lang="tr-TR" altLang="tr-TR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Aynı anda 10 gün süresince,  2 farklı sahada 24 saat çalışabilmelidir.</a:t>
            </a:r>
          </a:p>
          <a:p>
            <a:pPr>
              <a:spcBef>
                <a:spcPct val="0"/>
              </a:spcBef>
              <a:buFontTx/>
              <a:buNone/>
            </a:pPr>
            <a:endParaRPr lang="tr-TR" altLang="tr-TR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- 5 ayrı işlevi(Arama-kurtarma-medikal-yönetim-lojistik) içinde barındırmalıdır.</a:t>
            </a:r>
          </a:p>
          <a:p>
            <a:pPr>
              <a:spcBef>
                <a:spcPct val="0"/>
              </a:spcBef>
              <a:buFontTx/>
              <a:buNone/>
            </a:pPr>
            <a:endParaRPr lang="tr-TR" altLang="tr-TR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0437166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800" b="1" dirty="0">
                <a:solidFill>
                  <a:prstClr val="white">
                    <a:lumMod val="50000"/>
                  </a:prstClr>
                </a:solidFill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73071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Arama Kurtarma Tanımı ve Ekip Oluşumu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Text Box 12">
            <a:extLst>
              <a:ext uri="{FF2B5EF4-FFF2-40B4-BE49-F238E27FC236}">
                <a16:creationId xmlns:a16="http://schemas.microsoft.com/office/drawing/2014/main" xmlns="" id="{AC1EA702-A40B-4ECD-A3AA-C22887228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06444"/>
            <a:ext cx="9144001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AĞIR ARAMA KURTARMA EKİPLERİ ÖZELLİKLERİ</a:t>
            </a:r>
          </a:p>
        </p:txBody>
      </p:sp>
      <p:sp>
        <p:nvSpPr>
          <p:cNvPr id="9" name="30 Metin kutusu">
            <a:extLst>
              <a:ext uri="{FF2B5EF4-FFF2-40B4-BE49-F238E27FC236}">
                <a16:creationId xmlns:a16="http://schemas.microsoft.com/office/drawing/2014/main" xmlns="" id="{8B25F97E-468E-4E27-8DCE-5EBAF0F93E4B}"/>
              </a:ext>
            </a:extLst>
          </p:cNvPr>
          <p:cNvSpPr txBox="1"/>
          <p:nvPr/>
        </p:nvSpPr>
        <p:spPr>
          <a:xfrm>
            <a:off x="0" y="1442772"/>
            <a:ext cx="9143999" cy="51387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endParaRPr lang="tr-TR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Operasyonlarda</a:t>
            </a:r>
          </a:p>
          <a:p>
            <a:pPr>
              <a:defRPr/>
            </a:pPr>
            <a:endParaRPr lang="tr-TR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  <a:defRPr/>
            </a:pP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 mm kalınlığındaki betonarme yapıyı delebilmelidir.</a:t>
            </a:r>
          </a:p>
          <a:p>
            <a:pPr>
              <a:defRPr/>
            </a:pPr>
            <a:endParaRPr lang="tr-TR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  <a:defRPr/>
            </a:pP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mm kalınlıktaki çelik malzemeyi kesebilmelidir.</a:t>
            </a:r>
          </a:p>
          <a:p>
            <a:pPr>
              <a:defRPr/>
            </a:pPr>
            <a:endParaRPr lang="tr-TR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  <a:defRPr/>
            </a:pP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mm çapındaki inşaat demirini kesebilmelidir.</a:t>
            </a:r>
          </a:p>
          <a:p>
            <a:pPr>
              <a:defRPr/>
            </a:pPr>
            <a:endParaRPr lang="tr-TR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  <a:defRPr/>
            </a:pP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500 mm kalınlıktaki beton kolon ve kirişleri geçebilmelidir.</a:t>
            </a:r>
          </a:p>
          <a:p>
            <a:pPr>
              <a:defRPr/>
            </a:pPr>
            <a:endParaRPr lang="tr-TR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  <a:defRPr/>
            </a:pP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tonluk beton blokları kaldırabilmelidir.</a:t>
            </a:r>
          </a:p>
          <a:p>
            <a:pPr>
              <a:defRPr/>
            </a:pPr>
            <a:endParaRPr lang="tr-TR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  <a:defRPr/>
            </a:pP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2.5 tonluk beton blokları manüel sistemlerle çekebilmelidir.</a:t>
            </a:r>
          </a:p>
          <a:p>
            <a:pPr>
              <a:defRPr/>
            </a:pPr>
            <a:endParaRPr lang="tr-TR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  <a:defRPr/>
            </a:pP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300 mm çapındaki keresteyi kesebilmelidir.</a:t>
            </a:r>
          </a:p>
          <a:p>
            <a:pPr>
              <a:defRPr/>
            </a:pPr>
            <a:endParaRPr lang="tr-TR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  <a:defRPr/>
            </a:pP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m yükseklikten kazazedeyi indirebilmeli yada çıkarabilmelidir.</a:t>
            </a:r>
          </a:p>
        </p:txBody>
      </p:sp>
    </p:spTree>
    <p:extLst>
      <p:ext uri="{BB962C8B-B14F-4D97-AF65-F5344CB8AC3E}">
        <p14:creationId xmlns:p14="http://schemas.microsoft.com/office/powerpoint/2010/main" xmlns="" val="8304502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800" b="1" dirty="0">
                <a:solidFill>
                  <a:prstClr val="white">
                    <a:lumMod val="50000"/>
                  </a:prstClr>
                </a:solidFill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73071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Arama Kurtarma Tanımı ve Ekip Oluşumu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Text Box 12">
            <a:extLst>
              <a:ext uri="{FF2B5EF4-FFF2-40B4-BE49-F238E27FC236}">
                <a16:creationId xmlns:a16="http://schemas.microsoft.com/office/drawing/2014/main" xmlns="" id="{11A87FED-A0BE-49FE-8ABD-E3F9C72CC4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805084"/>
            <a:ext cx="91440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PERSONEL ŞAHSİ DONANIM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Kişisel Malzeme Listesi</a:t>
            </a:r>
          </a:p>
        </p:txBody>
      </p:sp>
      <p:sp>
        <p:nvSpPr>
          <p:cNvPr id="9" name="19 Metin kutusu">
            <a:extLst>
              <a:ext uri="{FF2B5EF4-FFF2-40B4-BE49-F238E27FC236}">
                <a16:creationId xmlns:a16="http://schemas.microsoft.com/office/drawing/2014/main" xmlns="" id="{1535B26F-2F0F-4158-AC23-9DBD27D1BE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160809"/>
            <a:ext cx="9144000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Eldivenler		İş Gözlükleri	Acil Durum İniş Kemeri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tr-TR" altLang="tr-TR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Toz Maskesi		Çok Amaçlı Çakı  		Karabina			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tr-TR" altLang="tr-TR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Uyku Tulumu		El Feneri			Kafa Lambası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tr-TR" altLang="tr-TR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Baret			Emniyet Kemeri		Kulaklık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tr-TR" altLang="tr-TR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Dizlik			Dirseklik			Uzun Kollu Giysi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tr-TR" altLang="tr-TR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 Botu			Düdük			Sekizli Demiri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tr-TR" altLang="tr-TR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m Statik İp		Sırt Çantası		</a:t>
            </a:r>
            <a:r>
              <a:rPr lang="tr-TR" altLang="tr-TR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Pursik</a:t>
            </a: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İpi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tr-TR" altLang="tr-TR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Pasaport			Aşı Kartı			Telsiz</a:t>
            </a:r>
          </a:p>
        </p:txBody>
      </p:sp>
    </p:spTree>
    <p:extLst>
      <p:ext uri="{BB962C8B-B14F-4D97-AF65-F5344CB8AC3E}">
        <p14:creationId xmlns:p14="http://schemas.microsoft.com/office/powerpoint/2010/main" xmlns="" val="4438299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800" b="1" dirty="0">
                <a:solidFill>
                  <a:prstClr val="white">
                    <a:lumMod val="50000"/>
                  </a:prstClr>
                </a:solidFill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73071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Arama Kurtarma Tanımı ve Ekip Oluşumu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20 Dikdörtgen">
            <a:extLst>
              <a:ext uri="{FF2B5EF4-FFF2-40B4-BE49-F238E27FC236}">
                <a16:creationId xmlns:a16="http://schemas.microsoft.com/office/drawing/2014/main" xmlns="" id="{B028BB6B-126B-4517-A272-D3837E4883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2" y="1867679"/>
            <a:ext cx="6985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>
                <a:solidFill>
                  <a:srgbClr val="FF9900"/>
                </a:solidFill>
              </a:rPr>
              <a:t> </a:t>
            </a:r>
            <a:endParaRPr lang="tr-TR" altLang="tr-TR" sz="2400">
              <a:solidFill>
                <a:srgbClr val="FF0000"/>
              </a:solidFill>
            </a:endParaRPr>
          </a:p>
        </p:txBody>
      </p:sp>
      <p:sp>
        <p:nvSpPr>
          <p:cNvPr id="9" name="Text Box 12">
            <a:extLst>
              <a:ext uri="{FF2B5EF4-FFF2-40B4-BE49-F238E27FC236}">
                <a16:creationId xmlns:a16="http://schemas.microsoft.com/office/drawing/2014/main" xmlns="" id="{218D3591-F4EA-418F-852D-28872930AD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6879"/>
            <a:ext cx="9144000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AKE AFET BÖLGESİNDE HAREKET TARZI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GENEL ÖZET</a:t>
            </a:r>
          </a:p>
          <a:p>
            <a:pPr>
              <a:spcBef>
                <a:spcPct val="0"/>
              </a:spcBef>
              <a:buFontTx/>
              <a:buNone/>
            </a:pPr>
            <a:endParaRPr lang="tr-TR" altLang="tr-TR" sz="2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Görev Öncesi;</a:t>
            </a:r>
          </a:p>
          <a:p>
            <a:pPr>
              <a:spcBef>
                <a:spcPct val="0"/>
              </a:spcBef>
              <a:buFontTx/>
              <a:buNone/>
            </a:pPr>
            <a:endParaRPr lang="tr-TR" altLang="tr-TR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tr-TR" altLang="tr-TR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18 Metin kutusu">
            <a:extLst>
              <a:ext uri="{FF2B5EF4-FFF2-40B4-BE49-F238E27FC236}">
                <a16:creationId xmlns:a16="http://schemas.microsoft.com/office/drawing/2014/main" xmlns="" id="{0AA65B65-154F-4818-90D9-DA9F53623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0500" y="2342342"/>
            <a:ext cx="7054850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İlgili birimlerle irtibat kurun.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Personelin ve ekipmanın güvenliğini sağlayın.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Diğer ekiplerle koordinasyon sağlayın.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Komuta zinciri ve raporları tanımlayın.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Kişisel Korunma ekipmanlarını hazır bulundurun.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İklim şartlarına uygun giyim malzemesi bulundurun.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Paketleme, taşıma ve depolamada dikkatli davranın.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Özel Ekipmanların yanında kullanım ve bakım kılavuzlarını bulundurun.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GPS Cihazının güncellemesini yapın.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Merkez ile alanın iletişimini sağlayın.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Yerel kaynakların araştırılmasını yapın.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Kullanılacak Yakıt ile ilgili planlama yapın.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Teknik onarım yapabilmeyi planlayın.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Yedek Parça ile ilgili hazırlık yapın.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Atık yönetimi ile ilgili tedbirleri alın.</a:t>
            </a:r>
          </a:p>
        </p:txBody>
      </p:sp>
    </p:spTree>
    <p:extLst>
      <p:ext uri="{BB962C8B-B14F-4D97-AF65-F5344CB8AC3E}">
        <p14:creationId xmlns:p14="http://schemas.microsoft.com/office/powerpoint/2010/main" xmlns="" val="6877467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800" b="1" dirty="0">
                <a:solidFill>
                  <a:prstClr val="white">
                    <a:lumMod val="50000"/>
                  </a:prstClr>
                </a:solidFill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73071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Arama Kurtarma Tanımı ve Ekip Oluşumu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18 Metin kutusu">
            <a:extLst>
              <a:ext uri="{FF2B5EF4-FFF2-40B4-BE49-F238E27FC236}">
                <a16:creationId xmlns:a16="http://schemas.microsoft.com/office/drawing/2014/main" xmlns="" id="{CDFE7A80-11E1-4D67-98B0-3ADD6016BE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" y="2009776"/>
            <a:ext cx="9143999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Araç sürüş standartlarını uygulayın.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Gerekli belgeleri edinin ve kayıt altına alın.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Bilgi güncellemeleri için kayıtları yenileyin.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Güvenlik prosedürlerini uygulayın.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Yakıt Rezervlerini kontrol edin.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Güvenli Konuşlanma alanını belirleyin.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Operasyon alanı ve çalışma sahası prosedürlerini uygulayın.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Uyarı sistemi ve çıkış planını tekrarlayın.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Ekip Personelinin eşli çalışmasını hatırlatın.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Alanda yeterli aydınlatma sağlayın.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Hava durumunu sürekli takip edin.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Personelin iletişim araçlarını kontrol edin.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Personelin yeterli beslenmesi, dinlenmesi ve rotasyonunu planlayın.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Telsiz muhaberesini gerekli duyulduğunda kullanın.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Lojistik destek ihtiyaçlarını takip edin. 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Ekip içinde düzenli brifingler verilmesini sağlayın.</a:t>
            </a:r>
          </a:p>
        </p:txBody>
      </p:sp>
      <p:sp>
        <p:nvSpPr>
          <p:cNvPr id="9" name="Dikdörtgen 1">
            <a:extLst>
              <a:ext uri="{FF2B5EF4-FFF2-40B4-BE49-F238E27FC236}">
                <a16:creationId xmlns:a16="http://schemas.microsoft.com/office/drawing/2014/main" xmlns="" id="{CECE9BBE-97D2-445A-AF66-95EF590AA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5126"/>
            <a:ext cx="9144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tr-TR" altLang="tr-TR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AKE AFET BÖLGESİNDE HAREKET TARZI		</a:t>
            </a:r>
          </a:p>
          <a:p>
            <a:pPr>
              <a:spcBef>
                <a:spcPct val="0"/>
              </a:spcBef>
              <a:buFontTx/>
              <a:buNone/>
            </a:pPr>
            <a:endParaRPr lang="tr-TR" altLang="tr-TR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Görev Sahasında;</a:t>
            </a:r>
          </a:p>
        </p:txBody>
      </p:sp>
    </p:spTree>
    <p:extLst>
      <p:ext uri="{BB962C8B-B14F-4D97-AF65-F5344CB8AC3E}">
        <p14:creationId xmlns:p14="http://schemas.microsoft.com/office/powerpoint/2010/main" xmlns="" val="9007188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800" b="1" dirty="0">
                <a:solidFill>
                  <a:prstClr val="white">
                    <a:lumMod val="50000"/>
                  </a:prstClr>
                </a:solidFill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73071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Arama Kurtarma Tanımı ve Ekip Oluşumu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Text Box 12">
            <a:extLst>
              <a:ext uri="{FF2B5EF4-FFF2-40B4-BE49-F238E27FC236}">
                <a16:creationId xmlns:a16="http://schemas.microsoft.com/office/drawing/2014/main" xmlns="" id="{63CAD7E1-33B5-4A95-81F5-4F9D8F64D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449" y="466887"/>
            <a:ext cx="8424862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AKE AFET BÖLGESİNDE HAREKET TARZI</a:t>
            </a:r>
          </a:p>
          <a:p>
            <a:pPr>
              <a:spcBef>
                <a:spcPct val="0"/>
              </a:spcBef>
              <a:buFontTx/>
              <a:buNone/>
            </a:pPr>
            <a:endParaRPr lang="tr-TR" altLang="tr-TR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Görev Sonrasında;</a:t>
            </a:r>
          </a:p>
        </p:txBody>
      </p:sp>
      <p:sp>
        <p:nvSpPr>
          <p:cNvPr id="9" name="18 Metin kutusu">
            <a:extLst>
              <a:ext uri="{FF2B5EF4-FFF2-40B4-BE49-F238E27FC236}">
                <a16:creationId xmlns:a16="http://schemas.microsoft.com/office/drawing/2014/main" xmlns="" id="{89A29666-7968-4F7F-AB34-4404D09EA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061" y="1924212"/>
            <a:ext cx="7064375" cy="397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İlgili formları doldurup birer kopyasını saklayın.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Görev sonrası yapılanlarla ilgili merkeze bilgi aktarın.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Malzemelerin ve personelin hijyenini sağlayın.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Malzemenin sayım ve bakımlarını yapın.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Personelin medikal kontrolden geçmesini temin edin.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Personelin yorgunluğunu takip edin.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Personelin iş yoğunluğunu paylaştırın.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Ekip personelindeki stresin izlerini takip edin.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Konsantrasyon ve motivasyonun korunmasını sağlayın.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Ekip disiplinin devamını sağlayın.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Güvenlik aşamalarının takip edilmesini sağlayın.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Brifing ortamı hazırlayıp, operasyonun değerlendirilmesini yapın.</a:t>
            </a:r>
          </a:p>
          <a:p>
            <a:pPr>
              <a:spcBef>
                <a:spcPct val="0"/>
              </a:spcBef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Yeni göreve hazırlıklı olun.</a:t>
            </a:r>
          </a:p>
        </p:txBody>
      </p:sp>
    </p:spTree>
    <p:extLst>
      <p:ext uri="{BB962C8B-B14F-4D97-AF65-F5344CB8AC3E}">
        <p14:creationId xmlns:p14="http://schemas.microsoft.com/office/powerpoint/2010/main" xmlns="" val="1937710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800" b="1" dirty="0">
                <a:solidFill>
                  <a:prstClr val="white">
                    <a:lumMod val="50000"/>
                  </a:prstClr>
                </a:solidFill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73071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Arama Kurtarma Tanımı ve Ekip Oluşumu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Text Box 12">
            <a:extLst>
              <a:ext uri="{FF2B5EF4-FFF2-40B4-BE49-F238E27FC236}">
                <a16:creationId xmlns:a16="http://schemas.microsoft.com/office/drawing/2014/main" xmlns="" id="{FC942777-7D9F-4DB6-A565-41C0DB3AEB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576405"/>
            <a:ext cx="91440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ARAMA KURTARMA EKİBİNİN SAHAYA GİRİŞ PROSEDÜRÜ</a:t>
            </a:r>
          </a:p>
        </p:txBody>
      </p:sp>
      <p:sp>
        <p:nvSpPr>
          <p:cNvPr id="9" name="19 Metin kutusu">
            <a:extLst>
              <a:ext uri="{FF2B5EF4-FFF2-40B4-BE49-F238E27FC236}">
                <a16:creationId xmlns:a16="http://schemas.microsoft.com/office/drawing/2014/main" xmlns="" id="{00D79B75-5F4B-4B91-A079-E4AE93574796}"/>
              </a:ext>
            </a:extLst>
          </p:cNvPr>
          <p:cNvSpPr txBox="1"/>
          <p:nvPr/>
        </p:nvSpPr>
        <p:spPr>
          <a:xfrm>
            <a:off x="-2" y="1855093"/>
            <a:ext cx="7667877" cy="48625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ENKAZA GÜVENLİ YAKLAŞIM</a:t>
            </a:r>
          </a:p>
          <a:p>
            <a:pPr>
              <a:defRPr/>
            </a:pPr>
            <a:endParaRPr lang="tr-TR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tr-T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Faaliyette Yapılacak İşlemler</a:t>
            </a:r>
          </a:p>
          <a:p>
            <a:pPr>
              <a:buFont typeface="Arial" charset="0"/>
              <a:buChar char="•"/>
              <a:defRPr/>
            </a:pP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Alana Ulaşım</a:t>
            </a:r>
          </a:p>
          <a:p>
            <a:pPr>
              <a:buFont typeface="Arial" charset="0"/>
              <a:buChar char="•"/>
              <a:defRPr/>
            </a:pP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Alanın koordinatının alınması</a:t>
            </a:r>
          </a:p>
          <a:p>
            <a:pPr>
              <a:buFont typeface="Arial" charset="0"/>
              <a:buChar char="•"/>
              <a:defRPr/>
            </a:pP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Görev yeri adresinin kesinleştirilmesi</a:t>
            </a:r>
          </a:p>
          <a:p>
            <a:pPr>
              <a:buFont typeface="Arial" charset="0"/>
              <a:buChar char="•"/>
              <a:defRPr/>
            </a:pP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Yapının Mühendislik Kontrolü</a:t>
            </a:r>
          </a:p>
          <a:p>
            <a:pPr marL="285750" indent="-285750">
              <a:buFontTx/>
              <a:buChar char="-"/>
              <a:defRPr/>
            </a:pP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Bina yapı özellikleri   </a:t>
            </a:r>
          </a:p>
          <a:p>
            <a:pPr>
              <a:defRPr/>
            </a:pP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Tehlike ve risk analizi</a:t>
            </a:r>
          </a:p>
          <a:p>
            <a:pPr marL="285750" indent="-285750">
              <a:buFontTx/>
              <a:buChar char="-"/>
              <a:defRPr/>
            </a:pP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Yıkılma şekli ve olası artçıda yeniden yıkılma	-</a:t>
            </a:r>
          </a:p>
          <a:p>
            <a:pPr marL="285750" indent="-285750">
              <a:buFontTx/>
              <a:buChar char="-"/>
              <a:defRPr/>
            </a:pP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Görev yapılabilirlik</a:t>
            </a:r>
          </a:p>
          <a:p>
            <a:pPr>
              <a:buFont typeface="Arial" charset="0"/>
              <a:buChar char="•"/>
              <a:defRPr/>
            </a:pP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Alanın Arama Kurtarma  açısından değerlendirilmesi</a:t>
            </a:r>
          </a:p>
          <a:p>
            <a:pPr>
              <a:buFontTx/>
              <a:buChar char="-"/>
              <a:defRPr/>
            </a:pP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Bilgi Alma		- Araç Yerleşimi</a:t>
            </a:r>
          </a:p>
          <a:p>
            <a:pPr>
              <a:buFontTx/>
              <a:buChar char="-"/>
              <a:defRPr/>
            </a:pP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Toplanma Bölgesi seçimi	- HAZMAT  Ölçümü (Temizse çalışılır/ sorun </a:t>
            </a:r>
          </a:p>
          <a:p>
            <a:pPr>
              <a:buFont typeface="Arial" charset="0"/>
              <a:buChar char="•"/>
              <a:defRPr/>
            </a:pP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Genel Brifing</a:t>
            </a:r>
          </a:p>
          <a:p>
            <a:pPr>
              <a:buFont typeface="Arial" charset="0"/>
              <a:buChar char="•"/>
              <a:defRPr/>
            </a:pP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kriz merkezine bilgi verme </a:t>
            </a:r>
          </a:p>
          <a:p>
            <a:pPr>
              <a:buFont typeface="Arial" charset="0"/>
              <a:buChar char="•"/>
              <a:defRPr/>
            </a:pP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Arama Kurtarmaya Giriş</a:t>
            </a:r>
          </a:p>
        </p:txBody>
      </p:sp>
    </p:spTree>
    <p:extLst>
      <p:ext uri="{BB962C8B-B14F-4D97-AF65-F5344CB8AC3E}">
        <p14:creationId xmlns:p14="http://schemas.microsoft.com/office/powerpoint/2010/main" xmlns="" val="3493653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800" b="1" dirty="0">
                <a:solidFill>
                  <a:prstClr val="white">
                    <a:lumMod val="50000"/>
                  </a:prstClr>
                </a:solidFill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73071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Arama Kurtarma Tanımı ve Ekip Oluşumu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9" name="Unvan 1">
            <a:extLst>
              <a:ext uri="{FF2B5EF4-FFF2-40B4-BE49-F238E27FC236}">
                <a16:creationId xmlns:a16="http://schemas.microsoft.com/office/drawing/2014/main" xmlns="" id="{3F44F82A-C4A2-4DA5-83CA-11B7CDAEB641}"/>
              </a:ext>
            </a:extLst>
          </p:cNvPr>
          <p:cNvSpPr txBox="1">
            <a:spLocks/>
          </p:cNvSpPr>
          <p:nvPr/>
        </p:nvSpPr>
        <p:spPr>
          <a:xfrm>
            <a:off x="0" y="599005"/>
            <a:ext cx="9144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altLang="tr-TR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ARAMA - KURTARMA </a:t>
            </a:r>
          </a:p>
          <a:p>
            <a:pPr algn="ctr"/>
            <a:r>
              <a:rPr lang="tr-TR" altLang="tr-TR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Search</a:t>
            </a:r>
            <a:r>
              <a:rPr lang="tr-TR" altLang="tr-TR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altLang="tr-TR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Rescue</a:t>
            </a:r>
            <a:r>
              <a:rPr lang="tr-TR" altLang="tr-TR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" name="Alt Başlık 2">
            <a:extLst>
              <a:ext uri="{FF2B5EF4-FFF2-40B4-BE49-F238E27FC236}">
                <a16:creationId xmlns:a16="http://schemas.microsoft.com/office/drawing/2014/main" xmlns="" id="{CA72EB58-2360-4FEF-B78F-F257615F5CFB}"/>
              </a:ext>
            </a:extLst>
          </p:cNvPr>
          <p:cNvSpPr txBox="1">
            <a:spLocks/>
          </p:cNvSpPr>
          <p:nvPr/>
        </p:nvSpPr>
        <p:spPr>
          <a:xfrm>
            <a:off x="-2" y="2018581"/>
            <a:ext cx="9144001" cy="218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Afet nedeniyle güç durumda kalmış insanların ,özel olarak eğitilmiş ve donatılmış resmi veya özel ekipler tarafından aranması, bulunması ve kurtarılmasına yönelik çalışmalardır.</a:t>
            </a:r>
          </a:p>
          <a:p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Aynı zamanda bu afetzedelere acil müdahale yapılarak ,zarar görmeden en yakın sağlık merkezine nakledilmesi bu kapsama girer. </a:t>
            </a:r>
          </a:p>
          <a:p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97731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800" b="1" dirty="0">
                <a:solidFill>
                  <a:prstClr val="white">
                    <a:lumMod val="50000"/>
                  </a:prstClr>
                </a:solidFill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73071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Arama Kurtarma Tanımı ve Ekip Oluşumu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11" name="Text Box 12">
            <a:extLst>
              <a:ext uri="{FF2B5EF4-FFF2-40B4-BE49-F238E27FC236}">
                <a16:creationId xmlns:a16="http://schemas.microsoft.com/office/drawing/2014/main" xmlns="" id="{FB8A6A5D-AF8C-46B8-BA37-C5B95E2338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506592"/>
            <a:ext cx="9143999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tr-TR" altLang="tr-TR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ARAMA KURTARMA EKİBİNİN SAHAYA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GİRİŞ PROSEDÜRÜ</a:t>
            </a:r>
          </a:p>
        </p:txBody>
      </p:sp>
      <p:sp>
        <p:nvSpPr>
          <p:cNvPr id="13" name="18 Metin kutusu">
            <a:extLst>
              <a:ext uri="{FF2B5EF4-FFF2-40B4-BE49-F238E27FC236}">
                <a16:creationId xmlns:a16="http://schemas.microsoft.com/office/drawing/2014/main" xmlns="" id="{9E9B6123-931D-48E2-9594-BAD40C83A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21004"/>
            <a:ext cx="9144000" cy="507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ARAMA KURTARMA SÜRECİ</a:t>
            </a:r>
          </a:p>
          <a:p>
            <a:pPr>
              <a:spcBef>
                <a:spcPct val="0"/>
              </a:spcBef>
              <a:buFontTx/>
              <a:buNone/>
            </a:pPr>
            <a:endParaRPr lang="tr-TR" altLang="tr-TR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Tüm tim Personeline Brifing verme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Riskler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HAZMAT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Alan Planlaması</a:t>
            </a:r>
          </a:p>
          <a:p>
            <a:pPr>
              <a:spcBef>
                <a:spcPct val="0"/>
              </a:spcBef>
              <a:buFontTx/>
              <a:buNone/>
            </a:pPr>
            <a:endParaRPr lang="tr-TR" altLang="tr-TR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Ekibin Görev Dağılımı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Emniyet şeridi çekilir.</a:t>
            </a:r>
          </a:p>
          <a:p>
            <a:pPr lvl="2">
              <a:spcBef>
                <a:spcPct val="0"/>
              </a:spcBef>
              <a:buFontTx/>
              <a:buChar char="-"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Kaçış güzergahı bölgesi belirlenir.</a:t>
            </a:r>
          </a:p>
          <a:p>
            <a:pPr lvl="2">
              <a:spcBef>
                <a:spcPct val="0"/>
              </a:spcBef>
              <a:buFontTx/>
              <a:buChar char="-"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Toplanma bölgesi belirlenir.</a:t>
            </a:r>
          </a:p>
          <a:p>
            <a:pPr lvl="2">
              <a:spcBef>
                <a:spcPct val="0"/>
              </a:spcBef>
              <a:buFontTx/>
              <a:buChar char="-"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Yangın tüpleri yerleştirilir</a:t>
            </a:r>
          </a:p>
          <a:p>
            <a:pPr lvl="2">
              <a:spcBef>
                <a:spcPct val="0"/>
              </a:spcBef>
              <a:buFontTx/>
              <a:buNone/>
            </a:pPr>
            <a:endParaRPr lang="tr-TR" altLang="tr-TR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Tüm Ekibe Acil Durum Brifingi verme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Toplanma Yerleri Göster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Kaçış Güzergahları Göster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Yangın Tüpleri Göster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Acil Durum işaretlerini hatırlat.	</a:t>
            </a:r>
          </a:p>
        </p:txBody>
      </p:sp>
    </p:spTree>
    <p:extLst>
      <p:ext uri="{BB962C8B-B14F-4D97-AF65-F5344CB8AC3E}">
        <p14:creationId xmlns:p14="http://schemas.microsoft.com/office/powerpoint/2010/main" xmlns="" val="36051672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800" b="1" dirty="0">
                <a:solidFill>
                  <a:prstClr val="white">
                    <a:lumMod val="50000"/>
                  </a:prstClr>
                </a:solidFill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73071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Arama Kurtarma Tanımı ve Ekip Oluşumu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17 Metin kutusu">
            <a:extLst>
              <a:ext uri="{FF2B5EF4-FFF2-40B4-BE49-F238E27FC236}">
                <a16:creationId xmlns:a16="http://schemas.microsoft.com/office/drawing/2014/main" xmlns="" id="{BDD195FD-0A92-46C8-9F80-1740FD12B6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4927" y="667121"/>
            <a:ext cx="9178926" cy="590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 Görev yerleri Geçme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Güvenlikçi yerine geçer</a:t>
            </a:r>
          </a:p>
          <a:p>
            <a:pPr lvl="2">
              <a:spcBef>
                <a:spcPct val="0"/>
              </a:spcBef>
              <a:buFontTx/>
              <a:buChar char="-"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Araçtan gerekli malzeme indirilir.</a:t>
            </a:r>
          </a:p>
          <a:p>
            <a:pPr lvl="2">
              <a:spcBef>
                <a:spcPct val="0"/>
              </a:spcBef>
              <a:buFontTx/>
              <a:buChar char="-"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Ekip Lider Yrd. Enkaz girişinde yerini alır, enkaza giren-çıkan personeli not eder.</a:t>
            </a:r>
          </a:p>
          <a:p>
            <a:pPr lvl="2">
              <a:spcBef>
                <a:spcPct val="0"/>
              </a:spcBef>
              <a:buFontTx/>
              <a:buChar char="-"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Bina İşaretleme (başlangıç)</a:t>
            </a:r>
          </a:p>
          <a:p>
            <a:pPr lvl="2">
              <a:spcBef>
                <a:spcPct val="0"/>
              </a:spcBef>
              <a:buFontTx/>
              <a:buNone/>
            </a:pPr>
            <a:endParaRPr lang="tr-TR" altLang="tr-TR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 Kaba Aramaya Başlanır( 4-6 personel)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Bina büyükse </a:t>
            </a:r>
            <a:r>
              <a:rPr lang="tr-TR" altLang="tr-TR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sektörleme</a:t>
            </a: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yapılması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Kazazede Arama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Enkaz içi Riskler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Kaçış Yolları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Şeritle İşaretleme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Kaba Arama sonucu Brifing</a:t>
            </a:r>
          </a:p>
          <a:p>
            <a:pPr>
              <a:spcBef>
                <a:spcPct val="0"/>
              </a:spcBef>
              <a:buFontTx/>
              <a:buNone/>
            </a:pPr>
            <a:endParaRPr lang="tr-TR" altLang="tr-TR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 Sesle Arama Yapma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7- Brifing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8- İşaretle Arama Yapma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9- Brifing</a:t>
            </a:r>
          </a:p>
          <a:p>
            <a:pPr>
              <a:spcBef>
                <a:spcPct val="0"/>
              </a:spcBef>
              <a:buFontTx/>
              <a:buNone/>
            </a:pPr>
            <a:endParaRPr lang="tr-TR" altLang="tr-TR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: </a:t>
            </a: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Herhangi bir arama aşamasında kazazede tespit edilmişse kurtarma operasyonuna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geçilir.</a:t>
            </a:r>
          </a:p>
        </p:txBody>
      </p:sp>
    </p:spTree>
    <p:extLst>
      <p:ext uri="{BB962C8B-B14F-4D97-AF65-F5344CB8AC3E}">
        <p14:creationId xmlns:p14="http://schemas.microsoft.com/office/powerpoint/2010/main" xmlns="" val="18576631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800" b="1" dirty="0">
                <a:solidFill>
                  <a:prstClr val="white">
                    <a:lumMod val="50000"/>
                  </a:prstClr>
                </a:solidFill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73071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Arama Kurtarma Tanımı ve Ekip Oluşumu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17 Metin kutusu">
            <a:extLst>
              <a:ext uri="{FF2B5EF4-FFF2-40B4-BE49-F238E27FC236}">
                <a16:creationId xmlns:a16="http://schemas.microsoft.com/office/drawing/2014/main" xmlns="" id="{35103B9E-EA2E-4A9C-8032-09FD85484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4267" y="751780"/>
            <a:ext cx="9144000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10- Köpekle Arama Yapma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11- Brifing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12- Dinleme Cihazı ile Arama ( 6 Personel ile kareler usulü)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13- Brifing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14- Kazazede tespit edilen yerden  delik açma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15- Görüntülü Arama Cihazı ile Görüntü Alma.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16- Kazazede ile sürekli irtibat halinde olunacak.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17- Brifing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18- Kurtarma Operasyonu için 2 ayrı yöntem belirleme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19- Brifing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20- Kazazedeye ulaşma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21- Kazazedeye ilk yardım uygulaması( yerel kurallara dikkat)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22- Ambulans talebi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22- Kazazedenin çıkarılması ve teslim edilmesi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23- İlgili Formların Doldurulması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24- Enkazda başka kazazede araması yapma ve değerlendirme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25- Bina işaretlemeyi tamamlama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tr-TR" alt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26- Dönüş ve Formların KRİZ MERKEZİNE  teslim edilmesi.</a:t>
            </a:r>
          </a:p>
        </p:txBody>
      </p:sp>
    </p:spTree>
    <p:extLst>
      <p:ext uri="{BB962C8B-B14F-4D97-AF65-F5344CB8AC3E}">
        <p14:creationId xmlns:p14="http://schemas.microsoft.com/office/powerpoint/2010/main" xmlns="" val="22691240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800" b="1" dirty="0">
                <a:solidFill>
                  <a:prstClr val="white">
                    <a:lumMod val="50000"/>
                  </a:prstClr>
                </a:solidFill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73071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Arama Kurtarma Tanımı ve Ekip Oluşumu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pic>
        <p:nvPicPr>
          <p:cNvPr id="11266" name="Picture 2" descr="Dinleme CihazÄ± ile  afet Arama ile ilgili gÃ¶rsel sonucu">
            <a:extLst>
              <a:ext uri="{FF2B5EF4-FFF2-40B4-BE49-F238E27FC236}">
                <a16:creationId xmlns:a16="http://schemas.microsoft.com/office/drawing/2014/main" xmlns="" id="{BBD02B38-57FB-4123-8FA1-EC220836B7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873355">
            <a:off x="268220" y="886373"/>
            <a:ext cx="3437772" cy="1933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afette kÃ¶pekli arama ile ilgili gÃ¶rsel sonucu">
            <a:extLst>
              <a:ext uri="{FF2B5EF4-FFF2-40B4-BE49-F238E27FC236}">
                <a16:creationId xmlns:a16="http://schemas.microsoft.com/office/drawing/2014/main" xmlns="" id="{9F1FF10E-6D86-4523-986D-C52D403A7D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210247">
            <a:off x="6733372" y="3942887"/>
            <a:ext cx="1985496" cy="2667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Resim 2">
            <a:extLst>
              <a:ext uri="{FF2B5EF4-FFF2-40B4-BE49-F238E27FC236}">
                <a16:creationId xmlns:a16="http://schemas.microsoft.com/office/drawing/2014/main" xmlns="" id="{FF70406E-56DC-44D8-95CB-0777034D4E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814402">
            <a:off x="6135216" y="799464"/>
            <a:ext cx="2768262" cy="2379148"/>
          </a:xfrm>
          <a:prstGeom prst="rect">
            <a:avLst/>
          </a:prstGeom>
        </p:spPr>
      </p:pic>
      <p:pic>
        <p:nvPicPr>
          <p:cNvPr id="11272" name="Picture 8">
            <a:extLst>
              <a:ext uri="{FF2B5EF4-FFF2-40B4-BE49-F238E27FC236}">
                <a16:creationId xmlns:a16="http://schemas.microsoft.com/office/drawing/2014/main" xmlns="" id="{693DEB36-E83A-4841-B140-E3D45DAEB0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060" y="4309538"/>
            <a:ext cx="3324780" cy="2216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274" name="Picture 10" descr="afet kazazede Ã§Ä±karÄ±lmasÄ± ile ilgili gÃ¶rsel sonucu">
            <a:extLst>
              <a:ext uri="{FF2B5EF4-FFF2-40B4-BE49-F238E27FC236}">
                <a16:creationId xmlns:a16="http://schemas.microsoft.com/office/drawing/2014/main" xmlns="" id="{90087F98-91B6-4069-A3A0-74CD681213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50840" y="2975439"/>
            <a:ext cx="3330835" cy="2216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496202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6FB3D7D1-10D0-4F15-A790-1C51E0600B25}"/>
              </a:ext>
            </a:extLst>
          </p:cNvPr>
          <p:cNvSpPr/>
          <p:nvPr/>
        </p:nvSpPr>
        <p:spPr>
          <a:xfrm>
            <a:off x="0" y="1367334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8000" b="1" dirty="0">
                <a:solidFill>
                  <a:srgbClr val="3E5987"/>
                </a:solidFill>
                <a:latin typeface="Amatic" panose="02000803000000000000" pitchFamily="2" charset="0"/>
              </a:rPr>
              <a:t>Ders Sonu</a:t>
            </a:r>
          </a:p>
          <a:p>
            <a:pPr algn="ctr"/>
            <a:endParaRPr lang="tr-TR" sz="8000" b="1" dirty="0">
              <a:solidFill>
                <a:srgbClr val="3E5987"/>
              </a:solidFill>
              <a:latin typeface="Amatic" panose="02000803000000000000" pitchFamily="2" charset="0"/>
            </a:endParaRPr>
          </a:p>
          <a:p>
            <a:pPr algn="ctr"/>
            <a:r>
              <a:rPr lang="tr-TR" sz="8000" b="1" dirty="0">
                <a:solidFill>
                  <a:srgbClr val="3E5987"/>
                </a:solidFill>
                <a:latin typeface="Amatic" panose="02000803000000000000" pitchFamily="2" charset="0"/>
              </a:rPr>
              <a:t> İYİ </a:t>
            </a:r>
            <a:r>
              <a:rPr lang="tr-TR" sz="8000" b="1" dirty="0" smtClean="0">
                <a:solidFill>
                  <a:srgbClr val="3E5987"/>
                </a:solidFill>
                <a:latin typeface="Amatic" panose="02000803000000000000" pitchFamily="2" charset="0"/>
              </a:rPr>
              <a:t>HAFTALAR</a:t>
            </a:r>
          </a:p>
          <a:p>
            <a:pPr algn="ctr"/>
            <a:r>
              <a:rPr lang="tr-TR" sz="8000" b="1" smtClean="0">
                <a:solidFill>
                  <a:srgbClr val="3E5987"/>
                </a:solidFill>
                <a:latin typeface="Amatic" panose="02000803000000000000" pitchFamily="2" charset="0"/>
              </a:rPr>
              <a:t> kaynak:AFAD</a:t>
            </a:r>
            <a:endParaRPr lang="tr-TR" sz="8000" b="1" dirty="0">
              <a:solidFill>
                <a:srgbClr val="3E5987"/>
              </a:solidFill>
              <a:latin typeface="Amatic" panose="02000803000000000000" pitchFamily="2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73071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Arama Kurtarma Tanımı ve Ekip Oluşumu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1915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800" b="1" dirty="0">
                <a:solidFill>
                  <a:prstClr val="white">
                    <a:lumMod val="50000"/>
                  </a:prstClr>
                </a:solidFill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73071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Arama Kurtarma Tanımı ve Ekip Oluşumu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9" name="Unvan 1">
            <a:extLst>
              <a:ext uri="{FF2B5EF4-FFF2-40B4-BE49-F238E27FC236}">
                <a16:creationId xmlns:a16="http://schemas.microsoft.com/office/drawing/2014/main" xmlns="" id="{3F44F82A-C4A2-4DA5-83CA-11B7CDAEB641}"/>
              </a:ext>
            </a:extLst>
          </p:cNvPr>
          <p:cNvSpPr txBox="1">
            <a:spLocks/>
          </p:cNvSpPr>
          <p:nvPr/>
        </p:nvSpPr>
        <p:spPr>
          <a:xfrm>
            <a:off x="0" y="599005"/>
            <a:ext cx="9144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tr-TR" altLang="tr-TR" sz="2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Alt Başlık 2">
            <a:extLst>
              <a:ext uri="{FF2B5EF4-FFF2-40B4-BE49-F238E27FC236}">
                <a16:creationId xmlns:a16="http://schemas.microsoft.com/office/drawing/2014/main" xmlns="" id="{CA72EB58-2360-4FEF-B78F-F257615F5CFB}"/>
              </a:ext>
            </a:extLst>
          </p:cNvPr>
          <p:cNvSpPr txBox="1">
            <a:spLocks/>
          </p:cNvSpPr>
          <p:nvPr/>
        </p:nvSpPr>
        <p:spPr>
          <a:xfrm>
            <a:off x="-2" y="2018581"/>
            <a:ext cx="9144001" cy="218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afad afet arama ile ilgili gÃ¶rsel sonucu">
            <a:extLst>
              <a:ext uri="{FF2B5EF4-FFF2-40B4-BE49-F238E27FC236}">
                <a16:creationId xmlns:a16="http://schemas.microsoft.com/office/drawing/2014/main" xmlns="" id="{EA8296CF-5CDF-4298-9D92-7C95BE8A53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1998" y="777874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19295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800" b="1" dirty="0">
                <a:solidFill>
                  <a:prstClr val="white">
                    <a:lumMod val="50000"/>
                  </a:prstClr>
                </a:solidFill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73071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Arama Kurtarma Tanımı ve Ekip Oluşumu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xmlns="" id="{4402AFE2-3783-4539-8411-B45A23D8A8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04799"/>
            <a:ext cx="9144000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endParaRPr lang="tr-TR" altLang="tr-TR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tr-TR" altLang="tr-TR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tr-TR" altLang="tr-TR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KURTARMA EKİBİNİN OLUŞUMU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İdeal bir kurtarma ekibi en az 12- 16  kişi olmalıdır.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v"/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Ekip Lideri                                                        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v"/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Ekip Lider Yardımcısı (</a:t>
            </a:r>
            <a:r>
              <a:rPr lang="tr-TR" altLang="tr-TR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Haberleşmeci</a:t>
            </a: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            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v"/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İlk Yardım Personeli                                           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v"/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Malzeme Sorumlusu (Lojistik )   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v"/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Kurtarma Personeli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v"/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Destek Personel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v"/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Köpekli arama personeli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v"/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Cihazla arama personeli 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v"/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1-2 </a:t>
            </a:r>
            <a:r>
              <a:rPr lang="tr-TR" altLang="tr-TR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Hazmat</a:t>
            </a: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personeli</a:t>
            </a:r>
          </a:p>
        </p:txBody>
      </p:sp>
    </p:spTree>
    <p:extLst>
      <p:ext uri="{BB962C8B-B14F-4D97-AF65-F5344CB8AC3E}">
        <p14:creationId xmlns:p14="http://schemas.microsoft.com/office/powerpoint/2010/main" xmlns="" val="1781181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800" b="1" dirty="0">
                <a:solidFill>
                  <a:prstClr val="white">
                    <a:lumMod val="50000"/>
                  </a:prstClr>
                </a:solidFill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73071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Arama Kurtarma Tanımı ve Ekip Oluşumu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1 Başlık">
            <a:extLst>
              <a:ext uri="{FF2B5EF4-FFF2-40B4-BE49-F238E27FC236}">
                <a16:creationId xmlns:a16="http://schemas.microsoft.com/office/drawing/2014/main" xmlns="" id="{3BB9F662-E530-4DD0-99B3-9584B184E495}"/>
              </a:ext>
            </a:extLst>
          </p:cNvPr>
          <p:cNvSpPr txBox="1">
            <a:spLocks/>
          </p:cNvSpPr>
          <p:nvPr/>
        </p:nvSpPr>
        <p:spPr>
          <a:xfrm>
            <a:off x="285750" y="60738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altLang="tr-TR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EKİP LİDERİ</a:t>
            </a:r>
          </a:p>
        </p:txBody>
      </p:sp>
      <p:sp>
        <p:nvSpPr>
          <p:cNvPr id="9" name="2 İçerik Yer Tutucusu">
            <a:extLst>
              <a:ext uri="{FF2B5EF4-FFF2-40B4-BE49-F238E27FC236}">
                <a16:creationId xmlns:a16="http://schemas.microsoft.com/office/drawing/2014/main" xmlns="" id="{9B9BE99A-41C6-44D9-ADA0-BF89D5111302}"/>
              </a:ext>
            </a:extLst>
          </p:cNvPr>
          <p:cNvSpPr txBox="1">
            <a:spLocks/>
          </p:cNvSpPr>
          <p:nvPr/>
        </p:nvSpPr>
        <p:spPr>
          <a:xfrm>
            <a:off x="1376363" y="1932947"/>
            <a:ext cx="7416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Ekibin yönetiminden , diğer ekiplerle koordinasyondan ve kurtarma operasyonundan sorumludur. </a:t>
            </a:r>
          </a:p>
          <a:p>
            <a:pPr marL="0" indent="0"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Kurtarmanın her konusunda malzemelerin nerede ve nasıl kullanılacağı konusunda uzman olmalıdır. </a:t>
            </a:r>
          </a:p>
          <a:p>
            <a:pPr marL="0" indent="0"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Operasyon hakkındaki bilgileri toplar. </a:t>
            </a:r>
          </a:p>
          <a:p>
            <a:pPr marL="0" indent="0"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Ekibin çalışma performansını takip ve kontrol eder. </a:t>
            </a:r>
          </a:p>
          <a:p>
            <a:pPr marL="0" indent="0"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Enkazda bulunan kıymetli eşyaların korunmasını, ilgili yerlere tutanak ile teslimini sağlar.</a:t>
            </a:r>
          </a:p>
        </p:txBody>
      </p:sp>
    </p:spTree>
    <p:extLst>
      <p:ext uri="{BB962C8B-B14F-4D97-AF65-F5344CB8AC3E}">
        <p14:creationId xmlns:p14="http://schemas.microsoft.com/office/powerpoint/2010/main" xmlns="" val="3839100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800" b="1" dirty="0">
                <a:solidFill>
                  <a:prstClr val="white">
                    <a:lumMod val="50000"/>
                  </a:prstClr>
                </a:solidFill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73071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Arama Kurtarma Tanımı ve Ekip Oluşumu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xmlns="" id="{53B3AE31-2BD2-413E-8B68-35C5B1C08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4237" y="773812"/>
            <a:ext cx="7631113" cy="597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tr-TR" altLang="tr-TR" sz="2000" dirty="0">
                <a:solidFill>
                  <a:srgbClr val="002060"/>
                </a:solidFill>
              </a:rPr>
              <a:t>	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tr-TR" altLang="tr-TR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EKİP LİDER YARDIMCISI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endParaRPr lang="tr-TR" altLang="tr-TR" sz="2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tr-TR" altLang="tr-TR" sz="2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Ekip lider yardımcısı binalar ve yapı tarzları konusunda uzman olmalıdır.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Kurtarma operasyonu sırasında ekibi tehdit eden tehlikeleri, çalışma ve güvenlik bölgelerini belirleyerek gerekli güvenlik önlemlerini alır.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Ekip lideri ile birlikte bina yapı şekline göre canlı kalma yerlerini tahmin ederek arama ve kurtarma sistemine karar verir.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Ekibin haberleşmesini sağlar.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tr-TR" altLang="tr-TR" sz="2000" dirty="0">
                <a:solidFill>
                  <a:srgbClr val="00206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xmlns="" val="991162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800" b="1" dirty="0">
                <a:solidFill>
                  <a:prstClr val="white">
                    <a:lumMod val="50000"/>
                  </a:prstClr>
                </a:solidFill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73071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Arama Kurtarma Tanımı ve Ekip Oluşumu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1 Başlık">
            <a:extLst>
              <a:ext uri="{FF2B5EF4-FFF2-40B4-BE49-F238E27FC236}">
                <a16:creationId xmlns:a16="http://schemas.microsoft.com/office/drawing/2014/main" xmlns="" id="{DF3E2A2A-CD43-4C90-8AE8-585A03164EDC}"/>
              </a:ext>
            </a:extLst>
          </p:cNvPr>
          <p:cNvSpPr txBox="1">
            <a:spLocks/>
          </p:cNvSpPr>
          <p:nvPr/>
        </p:nvSpPr>
        <p:spPr>
          <a:xfrm>
            <a:off x="-1" y="69955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altLang="tr-TR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İLK YARDIM PERSONELİ</a:t>
            </a:r>
          </a:p>
        </p:txBody>
      </p:sp>
      <p:sp>
        <p:nvSpPr>
          <p:cNvPr id="9" name="2 İçerik Yer Tutucusu">
            <a:extLst>
              <a:ext uri="{FF2B5EF4-FFF2-40B4-BE49-F238E27FC236}">
                <a16:creationId xmlns:a16="http://schemas.microsoft.com/office/drawing/2014/main" xmlns="" id="{AE77FEFD-D716-4FFE-8B23-72FB0E43BDB7}"/>
              </a:ext>
            </a:extLst>
          </p:cNvPr>
          <p:cNvSpPr txBox="1">
            <a:spLocks/>
          </p:cNvSpPr>
          <p:nvPr/>
        </p:nvSpPr>
        <p:spPr>
          <a:xfrm>
            <a:off x="1443224" y="1514209"/>
            <a:ext cx="6635750" cy="49244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  <a:defRPr/>
            </a:pPr>
            <a:endParaRPr lang="tr-TR" altLang="tr-TR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Ekibe </a:t>
            </a:r>
            <a:r>
              <a:rPr lang="tr-TR" altLang="tr-TR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Umkeden</a:t>
            </a: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(Ulusal Medikal Kurtarma Ekibi ) bir doktor ve hemşire dahil edilmesi uygun olur. </a:t>
            </a:r>
          </a:p>
          <a:p>
            <a:pPr marL="0" indent="0"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Ekip personelinin sağlık durumunu kontrol altında bulundurur. Aşılar (</a:t>
            </a:r>
            <a:r>
              <a:rPr lang="tr-TR" altLang="tr-TR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tetanoz</a:t>
            </a: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</a:p>
          <a:p>
            <a:pPr marL="0" indent="0"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Yaralının çıkarılmasını ve hastaneye naklini sağlar.</a:t>
            </a:r>
          </a:p>
          <a:p>
            <a:pPr marL="0" indent="0"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Çalışma bitiminde ekibin dezenfeksiyonunu sağlar.</a:t>
            </a:r>
          </a:p>
          <a:p>
            <a:pPr marL="0" indent="0"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Sağlık personelinin olmadığı durumlarda, ilkyardım eğitimi alan acil yardım personeli, bulunan yaralılara gerekli müdahaleyi yapar.</a:t>
            </a:r>
          </a:p>
          <a:p>
            <a:pPr marL="0" indent="0">
              <a:buFontTx/>
              <a:buNone/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57571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800" b="1" dirty="0">
                <a:solidFill>
                  <a:prstClr val="white">
                    <a:lumMod val="50000"/>
                  </a:prstClr>
                </a:solidFill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73071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Arama Kurtarma Tanımı ve Ekip Oluşumu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1 Başlık">
            <a:extLst>
              <a:ext uri="{FF2B5EF4-FFF2-40B4-BE49-F238E27FC236}">
                <a16:creationId xmlns:a16="http://schemas.microsoft.com/office/drawing/2014/main" xmlns="" id="{2B122AD3-3BBA-4D12-9557-3D985843E55A}"/>
              </a:ext>
            </a:extLst>
          </p:cNvPr>
          <p:cNvSpPr txBox="1">
            <a:spLocks/>
          </p:cNvSpPr>
          <p:nvPr/>
        </p:nvSpPr>
        <p:spPr>
          <a:xfrm>
            <a:off x="-1" y="771801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altLang="tr-TR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MALZEME SORUMLUSU ( ŞOFÖR)</a:t>
            </a:r>
          </a:p>
        </p:txBody>
      </p:sp>
      <p:sp>
        <p:nvSpPr>
          <p:cNvPr id="9" name="2 İçerik Yer Tutucusu">
            <a:extLst>
              <a:ext uri="{FF2B5EF4-FFF2-40B4-BE49-F238E27FC236}">
                <a16:creationId xmlns:a16="http://schemas.microsoft.com/office/drawing/2014/main" xmlns="" id="{419BBA97-8CD9-4B1B-8E49-97CE0FB3F87A}"/>
              </a:ext>
            </a:extLst>
          </p:cNvPr>
          <p:cNvSpPr txBox="1">
            <a:spLocks/>
          </p:cNvSpPr>
          <p:nvPr/>
        </p:nvSpPr>
        <p:spPr>
          <a:xfrm>
            <a:off x="1388999" y="1886729"/>
            <a:ext cx="6778625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Aynı zamanda kurtarma aracını kullanır. </a:t>
            </a:r>
          </a:p>
          <a:p>
            <a:pPr marL="0" indent="0"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Kurtarma çalışmalarında ihtiyaç duyulan malzemeyi çalışır halde ekibe hazırlar. </a:t>
            </a:r>
          </a:p>
          <a:p>
            <a:pPr marL="0" indent="0"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İşi biten malzemeyi takip ederek tekrar toparlar.</a:t>
            </a:r>
          </a:p>
          <a:p>
            <a:pPr marL="0" indent="0"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Aracın malzemelerinin bakımından ve çalışır halde olmasından sorumludur. </a:t>
            </a:r>
          </a:p>
          <a:p>
            <a:pPr marL="0" indent="0"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Malzeme ve teçhizatları hırsızlığa karşı korur.</a:t>
            </a:r>
          </a:p>
        </p:txBody>
      </p:sp>
    </p:spTree>
    <p:extLst>
      <p:ext uri="{BB962C8B-B14F-4D97-AF65-F5344CB8AC3E}">
        <p14:creationId xmlns:p14="http://schemas.microsoft.com/office/powerpoint/2010/main" xmlns="" val="3058438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C072C1A-9E25-4D7E-B7E6-97772712F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xmlns="" id="{572201F0-CD69-4FCE-8B1D-7E3E945669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3215"/>
            <a:ext cx="9144000" cy="6884429"/>
          </a:xfr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xmlns="" id="{099267F6-9887-410A-9600-4D37EDFF25B4}"/>
              </a:ext>
            </a:extLst>
          </p:cNvPr>
          <p:cNvSpPr txBox="1"/>
          <p:nvPr/>
        </p:nvSpPr>
        <p:spPr>
          <a:xfrm>
            <a:off x="-1" y="6717606"/>
            <a:ext cx="9144000" cy="12311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800" b="1" dirty="0">
                <a:solidFill>
                  <a:prstClr val="white">
                    <a:lumMod val="50000"/>
                  </a:prstClr>
                </a:solidFill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Arama Kurtarma Dersi 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buntu" panose="020B05040306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tr-TR" sz="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</a:t>
            </a:r>
            <a:r>
              <a:rPr kumimoji="0" lang="tr-T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Gör. Murat GÖROĞLU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xmlns="" id="{E1375CA3-ECA3-48F5-910B-56B676091C9A}"/>
              </a:ext>
            </a:extLst>
          </p:cNvPr>
          <p:cNvSpPr/>
          <p:nvPr/>
        </p:nvSpPr>
        <p:spPr>
          <a:xfrm>
            <a:off x="628649" y="1027907"/>
            <a:ext cx="74503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tr-TR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tr-T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xmlns="" id="{D4C43D0D-4D87-4289-82C4-68B6900F4B72}"/>
              </a:ext>
            </a:extLst>
          </p:cNvPr>
          <p:cNvSpPr txBox="1"/>
          <p:nvPr/>
        </p:nvSpPr>
        <p:spPr>
          <a:xfrm>
            <a:off x="540000" y="66777"/>
            <a:ext cx="4730719" cy="40011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lvl="0" defTabSz="914400">
              <a:defRPr/>
            </a:pPr>
            <a:r>
              <a:rPr kumimoji="0" lang="tr-TR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t>Arama Kurtarma Tanımı ve Ekip Oluşumu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srgbClr val="F5F5F5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xmlns="" id="{30BC61EC-0C5E-44F2-81E7-0B02B6A0E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786" y="778434"/>
            <a:ext cx="7088188" cy="590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tr-TR" altLang="tr-TR" sz="2000" dirty="0">
                <a:solidFill>
                  <a:srgbClr val="002060"/>
                </a:solidFill>
              </a:rPr>
              <a:t>	</a:t>
            </a:r>
            <a:endParaRPr lang="tr-TR" altLang="tr-TR" sz="2400" dirty="0">
              <a:solidFill>
                <a:srgbClr val="002060"/>
              </a:solidFill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tr-TR" altLang="tr-TR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KURTARMA PERSONELİ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tr-TR" altLang="tr-TR" sz="2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Belirlenen kurtarma sistemine göre, kurtarma çalışmasını yapar.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personelden bir veya iki kişi dar yerlere girebilmesi için ufak yapılı kişiler olmalıdır. 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endParaRPr lang="tr-TR" altLang="tr-TR" sz="2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0"/>
              </a:spcBef>
              <a:defRPr/>
            </a:pPr>
            <a:r>
              <a:rPr lang="tr-TR" altLang="tr-TR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Kurtarma çalışması esnasında kendilerini ve enkaz altındakileri tehdit eden risklere karşı gerekli tedbirleri alır ve enkazı destekler.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tr-TR" altLang="tr-TR" sz="2000" dirty="0">
                <a:solidFill>
                  <a:srgbClr val="00206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xmlns="" val="2258269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2323</TotalTime>
  <Words>1371</Words>
  <Application>Microsoft Office PowerPoint</Application>
  <PresentationFormat>Ekran Gösterisi (4:3)</PresentationFormat>
  <Paragraphs>381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Office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Hakan Hakan</dc:creator>
  <cp:lastModifiedBy>User</cp:lastModifiedBy>
  <cp:revision>502</cp:revision>
  <dcterms:created xsi:type="dcterms:W3CDTF">2019-04-13T17:05:54Z</dcterms:created>
  <dcterms:modified xsi:type="dcterms:W3CDTF">2020-05-09T11:40:19Z</dcterms:modified>
</cp:coreProperties>
</file>