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311" r:id="rId3"/>
    <p:sldId id="327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8" r:id="rId19"/>
    <p:sldId id="326" r:id="rId20"/>
    <p:sldId id="329" r:id="rId21"/>
    <p:sldId id="330" r:id="rId22"/>
    <p:sldId id="331" r:id="rId23"/>
    <p:sldId id="332" r:id="rId24"/>
    <p:sldId id="31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5987"/>
    <a:srgbClr val="264885"/>
    <a:srgbClr val="284985"/>
    <a:srgbClr val="46303D"/>
    <a:srgbClr val="4472C4"/>
    <a:srgbClr val="E5C97C"/>
    <a:srgbClr val="F7BAA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132" autoAdjust="0"/>
    <p:restoredTop sz="94660"/>
  </p:normalViewPr>
  <p:slideViewPr>
    <p:cSldViewPr snapToGrid="0">
      <p:cViewPr>
        <p:scale>
          <a:sx n="64" d="100"/>
          <a:sy n="64" d="100"/>
        </p:scale>
        <p:origin x="-1704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380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727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1124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9939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9012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250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8412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5370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8235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7572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6332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1799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175F02C-2C1A-43B8-9694-1B4E63A01B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6AE9BC3-0CC0-4A0F-B24E-912C2DF14F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8664E91-214B-4108-9C07-58134515D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42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28946024-8278-47B2-BD73-25DC82C4D113}"/>
              </a:ext>
            </a:extLst>
          </p:cNvPr>
          <p:cNvSpPr txBox="1"/>
          <p:nvPr/>
        </p:nvSpPr>
        <p:spPr>
          <a:xfrm>
            <a:off x="391155" y="1568722"/>
            <a:ext cx="8361776" cy="107721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srgbClr val="284985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ARAMA KURTARMA DERSİ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122833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/>
            </a:r>
            <a:b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122833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</a:b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ÜNİTE 3: </a:t>
            </a:r>
            <a:r>
              <a:rPr lang="tr-TR" sz="3200" dirty="0">
                <a:solidFill>
                  <a:srgbClr val="FF0000"/>
                </a:solidFill>
                <a:latin typeface="Ubuntu" panose="020B0504030602030204" pitchFamily="34" charset="0"/>
              </a:rPr>
              <a:t>Arama Kurtarma Tanımı ve Ekip Oluşumu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7E812DC6-D3F4-4C52-B8A5-345CF8A063DD}"/>
              </a:ext>
            </a:extLst>
          </p:cNvPr>
          <p:cNvSpPr txBox="1"/>
          <p:nvPr/>
        </p:nvSpPr>
        <p:spPr>
          <a:xfrm>
            <a:off x="2945241" y="5043878"/>
            <a:ext cx="3253522" cy="5155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Öğr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. Gör. Murat GÖROĞLU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mgoroglu@ankara.edu.tr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021AAF24-7604-4FDC-B97A-F5758A4D5FEF}"/>
              </a:ext>
            </a:extLst>
          </p:cNvPr>
          <p:cNvSpPr txBox="1"/>
          <p:nvPr/>
        </p:nvSpPr>
        <p:spPr>
          <a:xfrm>
            <a:off x="1" y="6454295"/>
            <a:ext cx="9144000" cy="24622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Güz 2020 ·  SINIF · </a:t>
            </a:r>
            <a:r>
              <a:rPr lang="tr-TR" sz="1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Cambria" panose="02040503050406030204" pitchFamily="18" charset="0"/>
              </a:rPr>
              <a:t>GÜN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· SAAT - </a:t>
            </a:r>
            <a:r>
              <a:rPr lang="tr-TR" sz="1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Cambria" panose="02040503050406030204" pitchFamily="18" charset="0"/>
              </a:rPr>
              <a:t>SAAT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                                                                                                                                                                           Beypazarı Meslek Yüksekokulu</a:t>
            </a:r>
            <a:endParaRPr kumimoji="0" lang="tr-TR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27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132C1C99-472B-4710-8E35-0012CC66B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262" y="914928"/>
            <a:ext cx="7327900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2000" dirty="0">
                <a:solidFill>
                  <a:srgbClr val="002060"/>
                </a:solidFill>
              </a:rPr>
              <a:t>	</a:t>
            </a:r>
            <a:endParaRPr lang="tr-TR" altLang="tr-TR" sz="2400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altLang="tr-TR" sz="2000" dirty="0">
                <a:solidFill>
                  <a:srgbClr val="002060"/>
                </a:solidFill>
              </a:rPr>
              <a:t>		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DESTEK PERSONELİ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tr-TR" altLang="tr-TR" sz="2000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altLang="tr-TR" sz="2000" dirty="0">
                <a:solidFill>
                  <a:srgbClr val="002060"/>
                </a:solidFill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ekibinin iaşe, barınma ve dekontaminasyon (temizlik) hizmetini yürütür. </a:t>
            </a:r>
          </a:p>
          <a:p>
            <a:pPr marL="342900" indent="-342900">
              <a:spcBef>
                <a:spcPct val="0"/>
              </a:spcBef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kurtarma personeli 8 saatten fazla bir enkazda çalışmamalıdır. </a:t>
            </a:r>
          </a:p>
          <a:p>
            <a:pPr marL="342900" indent="-342900">
              <a:spcBef>
                <a:spcPct val="0"/>
              </a:spcBef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Acil durumlarda kurtarma hizmetlerine katılır. </a:t>
            </a:r>
          </a:p>
        </p:txBody>
      </p:sp>
    </p:spTree>
    <p:extLst>
      <p:ext uri="{BB962C8B-B14F-4D97-AF65-F5344CB8AC3E}">
        <p14:creationId xmlns:p14="http://schemas.microsoft.com/office/powerpoint/2010/main" xmlns="" val="2218889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E1069038-4BA5-44AF-B649-1C69CEF32D18}"/>
              </a:ext>
            </a:extLst>
          </p:cNvPr>
          <p:cNvSpPr txBox="1">
            <a:spLocks noChangeArrowheads="1"/>
          </p:cNvSpPr>
          <p:nvPr/>
        </p:nvSpPr>
        <p:spPr>
          <a:xfrm>
            <a:off x="-2" y="669565"/>
            <a:ext cx="9143998" cy="61216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EKİBİNDE OLMASI GEREKEN ÖZELLİKLER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Gerekli temel eğitimleri almış olmalıdır.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Arama kurtarma eğitimi almış olmalıdır. (Deprem, yangın, sel, çığ, heyelan ve göçük,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Kbrn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büyük trafik kazaları, dağda ve suda kurtarma)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80000"/>
              </a:lnSpc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 personeli sürekli kendini yenilemelidir.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Bütün ekip personeli ilkyardım eğitimi almış 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olmalıdır; 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ilkyardım personeli, konusunda uzmanlaşmalıdır.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>
              <a:lnSpc>
                <a:spcPct val="80000"/>
              </a:lnSpc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 personeli tesisatlar konusunda eğitim almış olmalıdır. (Elektrik, su, doğalgaz ve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lpg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xmlns="" val="209958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331F45A3-BF48-47D6-8177-4030BB81E9B4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1700213"/>
            <a:ext cx="9144000" cy="6164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 personeli, kurtarmada kullanılacak teknik malzemelerin seçiminde kullanma alanlarını göz önünde bulundurmalı ve malzemesine  güvenmelidir. </a:t>
            </a:r>
          </a:p>
          <a:p>
            <a:pPr marL="0" indent="0"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Ekip personeli, görev öncesi, görev anı ve sonrasında psikolojik destek almalıdır. (Ceset görme, kan tutma, yükseklik fobisi,  kapalı alan fobisi, vb.) </a:t>
            </a:r>
          </a:p>
          <a:p>
            <a:pPr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 personeli bilgisine güvenmeli, toplum psikolojisini iyi bilmeli, topluluğa hakim olup onları yönlendirebilmelidir. </a:t>
            </a:r>
          </a:p>
          <a:p>
            <a:pPr>
              <a:defRPr/>
            </a:pPr>
            <a:endParaRPr lang="tr-TR" altLang="tr-TR" sz="2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ikdörtgen 1">
            <a:extLst>
              <a:ext uri="{FF2B5EF4-FFF2-40B4-BE49-F238E27FC236}">
                <a16:creationId xmlns:a16="http://schemas.microsoft.com/office/drawing/2014/main" xmlns="" id="{E0C90542-B4D0-4526-AC17-9240FA7E2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25" y="765236"/>
            <a:ext cx="870374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EKİBİNDE OLMASI GEREKEN ÖZELLİKLER</a:t>
            </a:r>
          </a:p>
        </p:txBody>
      </p:sp>
    </p:spTree>
    <p:extLst>
      <p:ext uri="{BB962C8B-B14F-4D97-AF65-F5344CB8AC3E}">
        <p14:creationId xmlns:p14="http://schemas.microsoft.com/office/powerpoint/2010/main" xmlns="" val="1326414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5D10EB5F-6A2C-4275-B43A-87779584E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898835"/>
            <a:ext cx="9143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AĞIR ARAMA KURTARMA EKİPLERİ       ÖZELLİKLERİ</a:t>
            </a:r>
          </a:p>
        </p:txBody>
      </p:sp>
      <p:sp>
        <p:nvSpPr>
          <p:cNvPr id="9" name="30 Metin kutusu">
            <a:extLst>
              <a:ext uri="{FF2B5EF4-FFF2-40B4-BE49-F238E27FC236}">
                <a16:creationId xmlns:a16="http://schemas.microsoft.com/office/drawing/2014/main" xmlns="" id="{60FFBBF8-85C5-4C90-8CAD-B3C21308D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2357502"/>
            <a:ext cx="9143999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Ağır Arama Kurtarma Ekibi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İpli Çalışmalar-Halatla Kurtarmalar-Kapalı Alanda Kurtarmalar-Hendekten    Kurtarmalar-Çökmüş Yapılardan Kurtarmalar-Sudan Kurtarmalar vb. yapabilmelidir.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Enkaz desteklemelerini ve stabilizasyonları  yapabilmelidir.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Standart arama-kurtarma çalışma tekniklerini uygulayabilmelidir.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Aynı anda 10 gün süresince,  2 farklı sahada 24 saat çalışabilmelidir.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 ayrı işlevi(Arama-kurtarma-medikal-yönetim-lojistik) içinde barındırmalıdır.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043716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AC1EA702-A40B-4ECD-A3AA-C22887228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6444"/>
            <a:ext cx="9144001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AĞIR ARAMA KURTARMA EKİPLERİ ÖZELLİKLERİ</a:t>
            </a:r>
          </a:p>
        </p:txBody>
      </p:sp>
      <p:sp>
        <p:nvSpPr>
          <p:cNvPr id="9" name="30 Metin kutusu">
            <a:extLst>
              <a:ext uri="{FF2B5EF4-FFF2-40B4-BE49-F238E27FC236}">
                <a16:creationId xmlns:a16="http://schemas.microsoft.com/office/drawing/2014/main" xmlns="" id="{8B25F97E-468E-4E27-8DCE-5EBAF0F93E4B}"/>
              </a:ext>
            </a:extLst>
          </p:cNvPr>
          <p:cNvSpPr txBox="1"/>
          <p:nvPr/>
        </p:nvSpPr>
        <p:spPr>
          <a:xfrm>
            <a:off x="0" y="1442772"/>
            <a:ext cx="9143999" cy="5138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Operasyonlarda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mm kalınlığındaki betonarme yapıyı delebilmelidir.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mm kalınlıktaki çelik malzemeyi kesebilmelidir.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mm çapındaki inşaat demirini kesebilmelidir.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500 mm kalınlıktaki beton kolon ve kirişleri geçebilmelidir.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tonluk beton blokları kaldırabilmelidir.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2.5 tonluk beton blokları manüel sistemlerle çekebilmelidir.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 mm çapındaki keresteyi kesebilmelidir.</a:t>
            </a:r>
          </a:p>
          <a:p>
            <a:pPr>
              <a:defRPr/>
            </a:pP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m yükseklikten kazazedeyi indirebilmeli yada çıkarabilmelidir.</a:t>
            </a:r>
          </a:p>
        </p:txBody>
      </p:sp>
    </p:spTree>
    <p:extLst>
      <p:ext uri="{BB962C8B-B14F-4D97-AF65-F5344CB8AC3E}">
        <p14:creationId xmlns:p14="http://schemas.microsoft.com/office/powerpoint/2010/main" xmlns="" val="830450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11A87FED-A0BE-49FE-8ABD-E3F9C72CC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805084"/>
            <a:ext cx="9144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PERSONEL ŞAHSİ DONANIM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Kişisel Malzeme Listesi</a:t>
            </a:r>
          </a:p>
        </p:txBody>
      </p:sp>
      <p:sp>
        <p:nvSpPr>
          <p:cNvPr id="9" name="19 Metin kutusu">
            <a:extLst>
              <a:ext uri="{FF2B5EF4-FFF2-40B4-BE49-F238E27FC236}">
                <a16:creationId xmlns:a16="http://schemas.microsoft.com/office/drawing/2014/main" xmlns="" id="{1535B26F-2F0F-4158-AC23-9DBD27D1B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60809"/>
            <a:ext cx="9144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Eldivenler		İş Gözlükleri	Acil Durum İniş Kemeri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Toz Maskesi		Çok Amaçlı Çakı  		Karabina			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Uyku Tulumu		El Feneri			Kafa Lambası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Baret			Emniyet Kemeri		Kulaklık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Dizlik			Dirseklik			Uzun Kollu Giysi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 Botu			Düdük			Sekizli Demiri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 Statik İp		Sırt Çantası		</a:t>
            </a:r>
            <a:r>
              <a:rPr lang="tr-TR" altLang="tr-TR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Pursik</a:t>
            </a: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İpi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Pasaport			Aşı Kartı			Telsiz</a:t>
            </a:r>
          </a:p>
        </p:txBody>
      </p:sp>
    </p:spTree>
    <p:extLst>
      <p:ext uri="{BB962C8B-B14F-4D97-AF65-F5344CB8AC3E}">
        <p14:creationId xmlns:p14="http://schemas.microsoft.com/office/powerpoint/2010/main" xmlns="" val="443829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20 Dikdörtgen">
            <a:extLst>
              <a:ext uri="{FF2B5EF4-FFF2-40B4-BE49-F238E27FC236}">
                <a16:creationId xmlns:a16="http://schemas.microsoft.com/office/drawing/2014/main" xmlns="" id="{B028BB6B-126B-4517-A272-D3837E488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" y="1867679"/>
            <a:ext cx="698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>
                <a:solidFill>
                  <a:srgbClr val="FF9900"/>
                </a:solidFill>
              </a:rPr>
              <a:t> </a:t>
            </a:r>
            <a:endParaRPr lang="tr-TR" altLang="tr-TR" sz="2400">
              <a:solidFill>
                <a:srgbClr val="FF0000"/>
              </a:solidFill>
            </a:endParaRP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xmlns="" id="{218D3591-F4EA-418F-852D-28872930A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6879"/>
            <a:ext cx="91440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AKE AFET BÖLGESİNDE HAREKET TARZI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ÖZET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Görev Öncesi;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18 Metin kutusu">
            <a:extLst>
              <a:ext uri="{FF2B5EF4-FFF2-40B4-BE49-F238E27FC236}">
                <a16:creationId xmlns:a16="http://schemas.microsoft.com/office/drawing/2014/main" xmlns="" id="{0AA65B65-154F-4818-90D9-DA9F53623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0" y="2342342"/>
            <a:ext cx="70548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İlgili birimlerle irtibat kurun.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Personelin ve ekipmanın güvenliğini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Diğer ekiplerle koordinasyon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Komuta zinciri ve raporları tanımlayın.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Kişisel Korunma ekipmanlarını hazır bulundurun.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İklim şartlarına uygun giyim malzemesi bulundurun.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Paketleme, taşıma ve depolamada dikkatli davranın.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Özel Ekipmanların yanında kullanım ve bakım kılavuzlarını bulundurun.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GPS Cihazının güncellemesini yapın.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Merkez ile alanın iletişimini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Yerel kaynakların araştırılmasını yapın.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Kullanılacak Yakıt ile ilgili planlama yapın.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Teknik onarım yapabilmeyi planlayın.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Yedek Parça ile ilgili hazırlık yapın.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Atık yönetimi ile ilgili tedbirleri alın.</a:t>
            </a:r>
          </a:p>
        </p:txBody>
      </p:sp>
    </p:spTree>
    <p:extLst>
      <p:ext uri="{BB962C8B-B14F-4D97-AF65-F5344CB8AC3E}">
        <p14:creationId xmlns:p14="http://schemas.microsoft.com/office/powerpoint/2010/main" xmlns="" val="687746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18 Metin kutusu">
            <a:extLst>
              <a:ext uri="{FF2B5EF4-FFF2-40B4-BE49-F238E27FC236}">
                <a16:creationId xmlns:a16="http://schemas.microsoft.com/office/drawing/2014/main" xmlns="" id="{CDFE7A80-11E1-4D67-98B0-3ADD6016B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2009776"/>
            <a:ext cx="9143999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Araç sürüş standartlarını uygulayın.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Gerekli belgeleri edinin ve kayıt altına alın.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Bilgi güncellemeleri için kayıtları yenileyin.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Güvenlik prosedürlerini uygulayın.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Yakıt Rezervlerini kontrol edin.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Güvenli Konuşlanma alanını belirleyin.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Operasyon alanı ve çalışma sahası prosedürlerini uygulayın.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Uyarı sistemi ve çıkış planını tekrarlayın.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Ekip Personelinin eşli çalışmasını hatırlatın.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Alanda yeterli aydınlatma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Hava durumunu sürekli takip edin.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Personelin iletişim araçlarını kontrol edin.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Personelin yeterli beslenmesi, dinlenmesi ve rotasyonunu planlayın.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Telsiz muhaberesini gerekli duyulduğunda kullanın.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Lojistik destek ihtiyaçlarını takip edin. 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Ekip içinde düzenli brifingler verilmesini sağlayın.</a:t>
            </a:r>
          </a:p>
        </p:txBody>
      </p:sp>
      <p:sp>
        <p:nvSpPr>
          <p:cNvPr id="9" name="Dikdörtgen 1">
            <a:extLst>
              <a:ext uri="{FF2B5EF4-FFF2-40B4-BE49-F238E27FC236}">
                <a16:creationId xmlns:a16="http://schemas.microsoft.com/office/drawing/2014/main" xmlns="" id="{CECE9BBE-97D2-445A-AF66-95EF590AA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5126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AKE AFET BÖLGESİNDE HAREKET TARZI		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Görev Sahasında;</a:t>
            </a:r>
          </a:p>
        </p:txBody>
      </p:sp>
    </p:spTree>
    <p:extLst>
      <p:ext uri="{BB962C8B-B14F-4D97-AF65-F5344CB8AC3E}">
        <p14:creationId xmlns:p14="http://schemas.microsoft.com/office/powerpoint/2010/main" xmlns="" val="900718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63CAD7E1-33B5-4A95-81F5-4F9D8F64D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49" y="466887"/>
            <a:ext cx="842486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AKE AFET BÖLGESİNDE HAREKET TARZI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Görev Sonrasında;</a:t>
            </a:r>
          </a:p>
        </p:txBody>
      </p:sp>
      <p:sp>
        <p:nvSpPr>
          <p:cNvPr id="9" name="18 Metin kutusu">
            <a:extLst>
              <a:ext uri="{FF2B5EF4-FFF2-40B4-BE49-F238E27FC236}">
                <a16:creationId xmlns:a16="http://schemas.microsoft.com/office/drawing/2014/main" xmlns="" id="{89A29666-7968-4F7F-AB34-4404D09EA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061" y="1924212"/>
            <a:ext cx="706437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İlgili formları doldurup birer kopyasını saklayın.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Görev sonrası yapılanlarla ilgili merkeze bilgi aktarın.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Malzemelerin ve personelin hijyenini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Malzemenin sayım ve bakımlarını yapın.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Personelin medikal kontrolden geçmesini temin edin.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Personelin yorgunluğunu takip edin.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Personelin iş yoğunluğunu paylaştırın.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Ekip personelindeki stresin izlerini takip edin.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Konsantrasyon ve motivasyonun korunmasını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Ekip disiplinin devamını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Güvenlik aşamalarının takip edilmesini sağlayın.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Brifing ortamı hazırlayıp, operasyonun değerlendirilmesini yapın.</a:t>
            </a:r>
          </a:p>
          <a:p>
            <a:pPr>
              <a:spcBef>
                <a:spcPct val="0"/>
              </a:spcBef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Yeni göreve hazırlıklı olun.</a:t>
            </a:r>
          </a:p>
        </p:txBody>
      </p:sp>
    </p:spTree>
    <p:extLst>
      <p:ext uri="{BB962C8B-B14F-4D97-AF65-F5344CB8AC3E}">
        <p14:creationId xmlns:p14="http://schemas.microsoft.com/office/powerpoint/2010/main" xmlns="" val="193771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FC942777-7D9F-4DB6-A565-41C0DB3AE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576405"/>
            <a:ext cx="9144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ARAMA KURTARMA EKİBİNİN SAHAYA GİRİŞ PROSEDÜRÜ</a:t>
            </a:r>
          </a:p>
        </p:txBody>
      </p:sp>
      <p:sp>
        <p:nvSpPr>
          <p:cNvPr id="9" name="19 Metin kutusu">
            <a:extLst>
              <a:ext uri="{FF2B5EF4-FFF2-40B4-BE49-F238E27FC236}">
                <a16:creationId xmlns:a16="http://schemas.microsoft.com/office/drawing/2014/main" xmlns="" id="{00D79B75-5F4B-4B91-A079-E4AE93574796}"/>
              </a:ext>
            </a:extLst>
          </p:cNvPr>
          <p:cNvSpPr txBox="1"/>
          <p:nvPr/>
        </p:nvSpPr>
        <p:spPr>
          <a:xfrm>
            <a:off x="-2" y="1855093"/>
            <a:ext cx="7667877" cy="486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ENKAZA GÜVENLİ YAKLAŞIM</a:t>
            </a:r>
          </a:p>
          <a:p>
            <a:pPr>
              <a:defRPr/>
            </a:pPr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Faaliyette Yapılacak İşlemler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Alana Ulaşım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Alanın koordinatının alınması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Görev yeri adresinin kesinleştirilmesi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Yapının Mühendislik Kontrolü</a:t>
            </a:r>
          </a:p>
          <a:p>
            <a:pPr marL="285750" indent="-285750"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 yapı özellikleri   </a:t>
            </a:r>
          </a:p>
          <a:p>
            <a:pPr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Tehlike ve risk analizi</a:t>
            </a:r>
          </a:p>
          <a:p>
            <a:pPr marL="285750" indent="-285750"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Yıkılma şekli ve olası artçıda yeniden yıkılma	-</a:t>
            </a:r>
          </a:p>
          <a:p>
            <a:pPr marL="285750" indent="-285750"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Görev yapılabilirlik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Alanın Arama Kurtarma  açısından değerlendirilmesi</a:t>
            </a: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Bilgi Alma		- Araç Yerleşimi</a:t>
            </a:r>
          </a:p>
          <a:p>
            <a:pPr>
              <a:buFontTx/>
              <a:buChar char="-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Toplanma Bölgesi seçimi	- HAZMAT  Ölçümü (Temizse çalışılır/ sorun 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Genel Brifing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kriz merkezine bilgi verme </a:t>
            </a:r>
          </a:p>
          <a:p>
            <a:pPr>
              <a:buFont typeface="Arial" charset="0"/>
              <a:buChar char="•"/>
              <a:defRPr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Arama Kurtarmaya Giriş</a:t>
            </a:r>
          </a:p>
        </p:txBody>
      </p:sp>
    </p:spTree>
    <p:extLst>
      <p:ext uri="{BB962C8B-B14F-4D97-AF65-F5344CB8AC3E}">
        <p14:creationId xmlns:p14="http://schemas.microsoft.com/office/powerpoint/2010/main" xmlns="" val="3493653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9" name="Unvan 1">
            <a:extLst>
              <a:ext uri="{FF2B5EF4-FFF2-40B4-BE49-F238E27FC236}">
                <a16:creationId xmlns:a16="http://schemas.microsoft.com/office/drawing/2014/main" xmlns="" id="{3F44F82A-C4A2-4DA5-83CA-11B7CDAEB641}"/>
              </a:ext>
            </a:extLst>
          </p:cNvPr>
          <p:cNvSpPr txBox="1">
            <a:spLocks/>
          </p:cNvSpPr>
          <p:nvPr/>
        </p:nvSpPr>
        <p:spPr>
          <a:xfrm>
            <a:off x="0" y="59900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ARAMA - KURTARMA </a:t>
            </a:r>
          </a:p>
          <a:p>
            <a:pPr algn="ctr"/>
            <a:r>
              <a:rPr lang="tr-TR" altLang="tr-TR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Search</a:t>
            </a: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Rescue</a:t>
            </a: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xmlns="" id="{CA72EB58-2360-4FEF-B78F-F257615F5CFB}"/>
              </a:ext>
            </a:extLst>
          </p:cNvPr>
          <p:cNvSpPr txBox="1">
            <a:spLocks/>
          </p:cNvSpPr>
          <p:nvPr/>
        </p:nvSpPr>
        <p:spPr>
          <a:xfrm>
            <a:off x="-2" y="2018581"/>
            <a:ext cx="9144001" cy="218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Afet nedeniyle güç durumda kalmış insanların ,özel olarak eğitilmiş ve donatılmış resmi veya özel ekipler tarafından aranması, bulunması ve kurtarılmasına yönelik çalışmalardır.</a:t>
            </a:r>
          </a:p>
          <a:p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Aynı zamanda bu afetzedelere acil müdahale yapılarak ,zarar görmeden en yakın sağlık merkezine nakledilmesi bu kapsama girer. </a:t>
            </a:r>
          </a:p>
          <a:p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773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xmlns="" id="{FB8A6A5D-AF8C-46B8-BA37-C5B95E233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506592"/>
            <a:ext cx="9143999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ARAMA KURTARMA EKİBİNİN SAHAYA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GİRİŞ PROSEDÜRÜ</a:t>
            </a:r>
          </a:p>
        </p:txBody>
      </p:sp>
      <p:sp>
        <p:nvSpPr>
          <p:cNvPr id="13" name="18 Metin kutusu">
            <a:extLst>
              <a:ext uri="{FF2B5EF4-FFF2-40B4-BE49-F238E27FC236}">
                <a16:creationId xmlns:a16="http://schemas.microsoft.com/office/drawing/2014/main" xmlns="" id="{9E9B6123-931D-48E2-9594-BAD40C83A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21004"/>
            <a:ext cx="9144000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ARAMA KURTARMA SÜRECİ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Tüm tim Personeline Brifing verme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Riskler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HAZMAT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Alan Planlaması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Ekibin Görev Dağılımı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Emniyet şeridi çekilir.</a:t>
            </a:r>
          </a:p>
          <a:p>
            <a:pPr lvl="2"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Kaçış güzergahı bölgesi belirlenir.</a:t>
            </a:r>
          </a:p>
          <a:p>
            <a:pPr lvl="2"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Toplanma bölgesi belirlenir.</a:t>
            </a:r>
          </a:p>
          <a:p>
            <a:pPr lvl="2"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Yangın tüpleri yerleştirilir</a:t>
            </a:r>
          </a:p>
          <a:p>
            <a:pPr lvl="2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Tüm Ekibe Acil Durum Brifingi verme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Toplanma Yerleri Göster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Kaçış Güzergahları Göster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Yangın Tüpleri Göster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Acil Durum işaretlerini hatırlat.	</a:t>
            </a:r>
          </a:p>
        </p:txBody>
      </p:sp>
    </p:spTree>
    <p:extLst>
      <p:ext uri="{BB962C8B-B14F-4D97-AF65-F5344CB8AC3E}">
        <p14:creationId xmlns:p14="http://schemas.microsoft.com/office/powerpoint/2010/main" xmlns="" val="360516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17 Metin kutusu">
            <a:extLst>
              <a:ext uri="{FF2B5EF4-FFF2-40B4-BE49-F238E27FC236}">
                <a16:creationId xmlns:a16="http://schemas.microsoft.com/office/drawing/2014/main" xmlns="" id="{BDD195FD-0A92-46C8-9F80-1740FD12B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927" y="667121"/>
            <a:ext cx="9178926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Görev yerleri Geçme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Güvenlikçi yerine geçer</a:t>
            </a:r>
          </a:p>
          <a:p>
            <a:pPr lvl="2"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Araçtan gerekli malzeme indirilir.</a:t>
            </a:r>
          </a:p>
          <a:p>
            <a:pPr lvl="2"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Ekip Lider Yrd. Enkaz girişinde yerini alır, enkaza giren-çıkan personeli not eder.</a:t>
            </a:r>
          </a:p>
          <a:p>
            <a:pPr lvl="2">
              <a:spcBef>
                <a:spcPct val="0"/>
              </a:spcBef>
              <a:buFontTx/>
              <a:buChar char="-"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Bina İşaretleme (başlangıç)</a:t>
            </a:r>
          </a:p>
          <a:p>
            <a:pPr lvl="2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Kaba Aramaya Başlanır( 4-6 personel)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Bina büyükse </a:t>
            </a:r>
            <a:r>
              <a:rPr lang="tr-TR" altLang="tr-TR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sektörleme</a:t>
            </a: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yapılması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Kazazede Arama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Enkaz içi Riskler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Kaçış Yolları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Şeritle İşaretleme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Kaba Arama sonucu Brifing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Sesle Arama Yapma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 Brifing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 İşaretle Arama Yapma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 Brifing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: </a:t>
            </a: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arama aşamasında kazazede tespit edilmişse kurtarma operasyonuna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geçilir.</a:t>
            </a:r>
          </a:p>
        </p:txBody>
      </p:sp>
    </p:spTree>
    <p:extLst>
      <p:ext uri="{BB962C8B-B14F-4D97-AF65-F5344CB8AC3E}">
        <p14:creationId xmlns:p14="http://schemas.microsoft.com/office/powerpoint/2010/main" xmlns="" val="1857663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17 Metin kutusu">
            <a:extLst>
              <a:ext uri="{FF2B5EF4-FFF2-40B4-BE49-F238E27FC236}">
                <a16:creationId xmlns:a16="http://schemas.microsoft.com/office/drawing/2014/main" xmlns="" id="{35103B9E-EA2E-4A9C-8032-09FD85484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267" y="751780"/>
            <a:ext cx="91440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 Köpekle Arama Yapma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 Brifing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 Dinleme Cihazı ile Arama ( 6 Personel ile kareler usulü)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 Brifing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 Kazazede tespit edilen yerden  delik açma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 Görüntülü Arama Cihazı ile Görüntü Alma.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 Kazazede ile sürekli irtibat halinde olunacak.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 Brifing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 Kurtarma Operasyonu için 2 ayrı yöntem belirleme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 Brifing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 Kazazedeye ulaşma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 Kazazedeye ilk yardım uygulaması( yerel kurallara dikkat)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 Ambulans talebi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 Kazazedenin çıkarılması ve teslim edilmesi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 İlgili Formların Doldurulması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 Enkazda başka kazazede araması yapma ve değerlendirme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 Bina işaretlemeyi tamamlama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 Dönüş ve Formların KRİZ MERKEZİNE  teslim edilmesi.</a:t>
            </a:r>
          </a:p>
        </p:txBody>
      </p:sp>
    </p:spTree>
    <p:extLst>
      <p:ext uri="{BB962C8B-B14F-4D97-AF65-F5344CB8AC3E}">
        <p14:creationId xmlns:p14="http://schemas.microsoft.com/office/powerpoint/2010/main" xmlns="" val="2269124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1266" name="Picture 2" descr="Dinleme CihazÄ± ile  afet Arama ile ilgili gÃ¶rsel sonucu">
            <a:extLst>
              <a:ext uri="{FF2B5EF4-FFF2-40B4-BE49-F238E27FC236}">
                <a16:creationId xmlns:a16="http://schemas.microsoft.com/office/drawing/2014/main" xmlns="" id="{BBD02B38-57FB-4123-8FA1-EC220836B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73355">
            <a:off x="268220" y="886373"/>
            <a:ext cx="3437772" cy="193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afette kÃ¶pekli arama ile ilgili gÃ¶rsel sonucu">
            <a:extLst>
              <a:ext uri="{FF2B5EF4-FFF2-40B4-BE49-F238E27FC236}">
                <a16:creationId xmlns:a16="http://schemas.microsoft.com/office/drawing/2014/main" xmlns="" id="{9F1FF10E-6D86-4523-986D-C52D403A7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10247">
            <a:off x="6733372" y="3942887"/>
            <a:ext cx="1985496" cy="266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FF70406E-56DC-44D8-95CB-0777034D4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14402">
            <a:off x="6135216" y="799464"/>
            <a:ext cx="2768262" cy="2379148"/>
          </a:xfrm>
          <a:prstGeom prst="rect">
            <a:avLst/>
          </a:prstGeom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xmlns="" id="{693DEB36-E83A-4841-B140-E3D45DAEB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60" y="4309538"/>
            <a:ext cx="3324780" cy="221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afet kazazede Ã§Ä±karÄ±lmasÄ± ile ilgili gÃ¶rsel sonucu">
            <a:extLst>
              <a:ext uri="{FF2B5EF4-FFF2-40B4-BE49-F238E27FC236}">
                <a16:creationId xmlns:a16="http://schemas.microsoft.com/office/drawing/2014/main" xmlns="" id="{90087F98-91B6-4069-A3A0-74CD68121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0840" y="2975439"/>
            <a:ext cx="3330835" cy="221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9620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FB3D7D1-10D0-4F15-A790-1C51E0600B25}"/>
              </a:ext>
            </a:extLst>
          </p:cNvPr>
          <p:cNvSpPr/>
          <p:nvPr/>
        </p:nvSpPr>
        <p:spPr>
          <a:xfrm>
            <a:off x="0" y="136733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000" b="1" dirty="0">
                <a:solidFill>
                  <a:srgbClr val="3E5987"/>
                </a:solidFill>
                <a:latin typeface="Amatic" panose="02000803000000000000" pitchFamily="2" charset="0"/>
              </a:rPr>
              <a:t>Ders Sonu</a:t>
            </a:r>
          </a:p>
          <a:p>
            <a:pPr algn="ctr"/>
            <a:endParaRPr lang="tr-TR" sz="8000" b="1" dirty="0">
              <a:solidFill>
                <a:srgbClr val="3E5987"/>
              </a:solidFill>
              <a:latin typeface="Amatic" panose="02000803000000000000" pitchFamily="2" charset="0"/>
            </a:endParaRPr>
          </a:p>
          <a:p>
            <a:pPr algn="ctr"/>
            <a:r>
              <a:rPr lang="tr-TR" sz="8000" b="1" dirty="0">
                <a:solidFill>
                  <a:srgbClr val="3E5987"/>
                </a:solidFill>
                <a:latin typeface="Amatic" panose="02000803000000000000" pitchFamily="2" charset="0"/>
              </a:rPr>
              <a:t> İYİ </a:t>
            </a:r>
            <a:r>
              <a:rPr lang="tr-TR" sz="8000" b="1" dirty="0" smtClean="0">
                <a:solidFill>
                  <a:srgbClr val="3E5987"/>
                </a:solidFill>
                <a:latin typeface="Amatic" panose="02000803000000000000" pitchFamily="2" charset="0"/>
              </a:rPr>
              <a:t>HAFTALAR</a:t>
            </a:r>
          </a:p>
          <a:p>
            <a:pPr algn="ctr"/>
            <a:r>
              <a:rPr lang="tr-TR" sz="8000" b="1" smtClean="0">
                <a:solidFill>
                  <a:srgbClr val="3E5987"/>
                </a:solidFill>
                <a:latin typeface="Amatic" panose="02000803000000000000" pitchFamily="2" charset="0"/>
              </a:rPr>
              <a:t> kaynak:AFAD</a:t>
            </a:r>
            <a:endParaRPr lang="tr-TR" sz="8000" b="1" dirty="0">
              <a:solidFill>
                <a:srgbClr val="3E5987"/>
              </a:solidFill>
              <a:latin typeface="Amatic" panose="02000803000000000000" pitchFamily="2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91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9" name="Unvan 1">
            <a:extLst>
              <a:ext uri="{FF2B5EF4-FFF2-40B4-BE49-F238E27FC236}">
                <a16:creationId xmlns:a16="http://schemas.microsoft.com/office/drawing/2014/main" xmlns="" id="{3F44F82A-C4A2-4DA5-83CA-11B7CDAEB641}"/>
              </a:ext>
            </a:extLst>
          </p:cNvPr>
          <p:cNvSpPr txBox="1">
            <a:spLocks/>
          </p:cNvSpPr>
          <p:nvPr/>
        </p:nvSpPr>
        <p:spPr>
          <a:xfrm>
            <a:off x="0" y="59900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xmlns="" id="{CA72EB58-2360-4FEF-B78F-F257615F5CFB}"/>
              </a:ext>
            </a:extLst>
          </p:cNvPr>
          <p:cNvSpPr txBox="1">
            <a:spLocks/>
          </p:cNvSpPr>
          <p:nvPr/>
        </p:nvSpPr>
        <p:spPr>
          <a:xfrm>
            <a:off x="-2" y="2018581"/>
            <a:ext cx="9144001" cy="218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afad afet arama ile ilgili gÃ¶rsel sonucu">
            <a:extLst>
              <a:ext uri="{FF2B5EF4-FFF2-40B4-BE49-F238E27FC236}">
                <a16:creationId xmlns:a16="http://schemas.microsoft.com/office/drawing/2014/main" xmlns="" id="{EA8296CF-5CDF-4298-9D92-7C95BE8A5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998" y="777874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929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4402AFE2-3783-4539-8411-B45A23D8A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799"/>
            <a:ext cx="9144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EKİBİNİN OLUŞUMU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İdeal bir kurtarma ekibi en az 12- 16  kişi olmalıdır.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Ekip Lideri                                                       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Ekip Lider Yardımcısı (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Haberleşmeci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İlk Yardım Personeli                                          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Malzeme Sorumlusu (Lojistik )  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Kurtarma Personeli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Destek Personel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Köpekli arama personeli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Cihazla arama personeli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Hazmat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personeli</a:t>
            </a:r>
          </a:p>
        </p:txBody>
      </p:sp>
    </p:spTree>
    <p:extLst>
      <p:ext uri="{BB962C8B-B14F-4D97-AF65-F5344CB8AC3E}">
        <p14:creationId xmlns:p14="http://schemas.microsoft.com/office/powerpoint/2010/main" xmlns="" val="178118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1 Başlık">
            <a:extLst>
              <a:ext uri="{FF2B5EF4-FFF2-40B4-BE49-F238E27FC236}">
                <a16:creationId xmlns:a16="http://schemas.microsoft.com/office/drawing/2014/main" xmlns="" id="{3BB9F662-E530-4DD0-99B3-9584B184E495}"/>
              </a:ext>
            </a:extLst>
          </p:cNvPr>
          <p:cNvSpPr txBox="1">
            <a:spLocks/>
          </p:cNvSpPr>
          <p:nvPr/>
        </p:nvSpPr>
        <p:spPr>
          <a:xfrm>
            <a:off x="285750" y="60738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EKİP LİDERİ</a:t>
            </a:r>
          </a:p>
        </p:txBody>
      </p:sp>
      <p:sp>
        <p:nvSpPr>
          <p:cNvPr id="9" name="2 İçerik Yer Tutucusu">
            <a:extLst>
              <a:ext uri="{FF2B5EF4-FFF2-40B4-BE49-F238E27FC236}">
                <a16:creationId xmlns:a16="http://schemas.microsoft.com/office/drawing/2014/main" xmlns="" id="{9B9BE99A-41C6-44D9-ADA0-BF89D5111302}"/>
              </a:ext>
            </a:extLst>
          </p:cNvPr>
          <p:cNvSpPr txBox="1">
            <a:spLocks/>
          </p:cNvSpPr>
          <p:nvPr/>
        </p:nvSpPr>
        <p:spPr>
          <a:xfrm>
            <a:off x="1376363" y="1932947"/>
            <a:ext cx="741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Ekibin yönetiminden , diğer ekiplerle koordinasyondan ve kurtarma operasyonundan sorumludur.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Kurtarmanın her konusunda malzemelerin nerede ve nasıl kullanılacağı konusunda uzman olmalıdır.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Operasyon hakkındaki bilgileri toplar.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Ekibin çalışma performansını takip ve kontrol eder.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Enkazda bulunan kıymetli eşyaların korunmasını, ilgili yerlere tutanak ile teslimini sağlar.</a:t>
            </a:r>
          </a:p>
        </p:txBody>
      </p:sp>
    </p:spTree>
    <p:extLst>
      <p:ext uri="{BB962C8B-B14F-4D97-AF65-F5344CB8AC3E}">
        <p14:creationId xmlns:p14="http://schemas.microsoft.com/office/powerpoint/2010/main" xmlns="" val="3839100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53B3AE31-2BD2-413E-8B68-35C5B1C08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7" y="773812"/>
            <a:ext cx="7631113" cy="597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2000" dirty="0">
                <a:solidFill>
                  <a:srgbClr val="002060"/>
                </a:solidFill>
              </a:rPr>
              <a:t>	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EKİP LİDER YARDIMCISI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 lider yardımcısı binalar ve yapı tarzları konusunda uzman olmalıdır.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operasyonu sırasında ekibi tehdit eden tehlikeleri, çalışma ve güvenlik bölgelerini belirleyerek gerekli güvenlik önlemlerini alır.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 lideri ile birlikte bina yapı şekline göre canlı kalma yerlerini tahmin ederek arama ve kurtarma sistemine karar verir.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Ekibin haberleşmesini sağlar.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2000" dirty="0">
                <a:solidFill>
                  <a:srgbClr val="00206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99116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1 Başlık">
            <a:extLst>
              <a:ext uri="{FF2B5EF4-FFF2-40B4-BE49-F238E27FC236}">
                <a16:creationId xmlns:a16="http://schemas.microsoft.com/office/drawing/2014/main" xmlns="" id="{DF3E2A2A-CD43-4C90-8AE8-585A03164EDC}"/>
              </a:ext>
            </a:extLst>
          </p:cNvPr>
          <p:cNvSpPr txBox="1">
            <a:spLocks/>
          </p:cNvSpPr>
          <p:nvPr/>
        </p:nvSpPr>
        <p:spPr>
          <a:xfrm>
            <a:off x="-1" y="69955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YARDIM PERSONELİ</a:t>
            </a:r>
          </a:p>
        </p:txBody>
      </p:sp>
      <p:sp>
        <p:nvSpPr>
          <p:cNvPr id="9" name="2 İçerik Yer Tutucusu">
            <a:extLst>
              <a:ext uri="{FF2B5EF4-FFF2-40B4-BE49-F238E27FC236}">
                <a16:creationId xmlns:a16="http://schemas.microsoft.com/office/drawing/2014/main" xmlns="" id="{AE77FEFD-D716-4FFE-8B23-72FB0E43BDB7}"/>
              </a:ext>
            </a:extLst>
          </p:cNvPr>
          <p:cNvSpPr txBox="1">
            <a:spLocks/>
          </p:cNvSpPr>
          <p:nvPr/>
        </p:nvSpPr>
        <p:spPr>
          <a:xfrm>
            <a:off x="1443224" y="1514209"/>
            <a:ext cx="6635750" cy="49244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endParaRPr lang="tr-TR" altLang="tr-TR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Ekibe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Umkeden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(Ulusal Medikal Kurtarma Ekibi ) bir doktor ve hemşire dahil edilmesi uygun olur.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 personelinin sağlık durumunu kontrol altında bulundurur. Aşılar (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tetanoz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Yaralının çıkarılmasını ve hastaneye naklini sağlar.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 bitiminde ekibin dezenfeksiyonunu sağlar.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Sağlık personelinin olmadığı durumlarda, ilkyardım eğitimi alan acil yardım personeli, bulunan yaralılara gerekli müdahaleyi yapar.</a:t>
            </a:r>
          </a:p>
          <a:p>
            <a:pPr marL="0" indent="0">
              <a:buFontTx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7571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1 Başlık">
            <a:extLst>
              <a:ext uri="{FF2B5EF4-FFF2-40B4-BE49-F238E27FC236}">
                <a16:creationId xmlns:a16="http://schemas.microsoft.com/office/drawing/2014/main" xmlns="" id="{2B122AD3-3BBA-4D12-9557-3D985843E55A}"/>
              </a:ext>
            </a:extLst>
          </p:cNvPr>
          <p:cNvSpPr txBox="1">
            <a:spLocks/>
          </p:cNvSpPr>
          <p:nvPr/>
        </p:nvSpPr>
        <p:spPr>
          <a:xfrm>
            <a:off x="-1" y="771801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 SORUMLUSU ( ŞOFÖR)</a:t>
            </a:r>
          </a:p>
        </p:txBody>
      </p:sp>
      <p:sp>
        <p:nvSpPr>
          <p:cNvPr id="9" name="2 İçerik Yer Tutucusu">
            <a:extLst>
              <a:ext uri="{FF2B5EF4-FFF2-40B4-BE49-F238E27FC236}">
                <a16:creationId xmlns:a16="http://schemas.microsoft.com/office/drawing/2014/main" xmlns="" id="{419BBA97-8CD9-4B1B-8E49-97CE0FB3F87A}"/>
              </a:ext>
            </a:extLst>
          </p:cNvPr>
          <p:cNvSpPr txBox="1">
            <a:spLocks/>
          </p:cNvSpPr>
          <p:nvPr/>
        </p:nvSpPr>
        <p:spPr>
          <a:xfrm>
            <a:off x="1388999" y="1886729"/>
            <a:ext cx="6778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kurtarma aracını kullanır.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çalışmalarında ihtiyaç duyulan malzemeyi çalışır halde ekibe hazırlar.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İşi biten malzemeyi takip ederek tekrar toparlar.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Aracın malzemelerinin bakımından ve çalışır halde olmasından sorumludur. </a:t>
            </a:r>
          </a:p>
          <a:p>
            <a:pPr marL="0" indent="0"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 ve teçhizatları hırsızlığa karşı korur.</a:t>
            </a:r>
          </a:p>
        </p:txBody>
      </p:sp>
    </p:spTree>
    <p:extLst>
      <p:ext uri="{BB962C8B-B14F-4D97-AF65-F5344CB8AC3E}">
        <p14:creationId xmlns:p14="http://schemas.microsoft.com/office/powerpoint/2010/main" xmlns="" val="305843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800" b="1" dirty="0">
                <a:solidFill>
                  <a:prstClr val="white">
                    <a:lumMod val="50000"/>
                  </a:prstClr>
                </a:solidFill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73071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Arama Kurtarma Tanımı ve Ekip Oluşumu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30BC61EC-0C5E-44F2-81E7-0B02B6A0E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786" y="778434"/>
            <a:ext cx="7088188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2000" dirty="0">
                <a:solidFill>
                  <a:srgbClr val="002060"/>
                </a:solidFill>
              </a:rPr>
              <a:t>	</a:t>
            </a:r>
            <a:endParaRPr lang="tr-TR" altLang="tr-TR" sz="2400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PERSONELİ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Belirlenen kurtarma sistemine göre, kurtarma çalışmasını yapar.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personelden bir veya iki kişi dar yerlere girebilmesi için ufak yapılı kişiler olmalıdır.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çalışması esnasında kendilerini ve enkaz altındakileri tehdit eden risklere karşı gerekli tedbirleri alır ve enkazı destekler.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tr-TR" altLang="tr-TR" sz="2000" dirty="0">
                <a:solidFill>
                  <a:srgbClr val="00206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25826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2323</TotalTime>
  <Words>1371</Words>
  <Application>Microsoft Office PowerPoint</Application>
  <PresentationFormat>Ekran Gösterisi (4:3)</PresentationFormat>
  <Paragraphs>381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Hakan Hakan</dc:creator>
  <cp:lastModifiedBy>User</cp:lastModifiedBy>
  <cp:revision>502</cp:revision>
  <dcterms:created xsi:type="dcterms:W3CDTF">2019-04-13T17:05:54Z</dcterms:created>
  <dcterms:modified xsi:type="dcterms:W3CDTF">2020-05-09T11:40:19Z</dcterms:modified>
</cp:coreProperties>
</file>