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0" r:id="rId4"/>
    <p:sldId id="263" r:id="rId5"/>
    <p:sldId id="262" r:id="rId6"/>
    <p:sldId id="257" r:id="rId7"/>
    <p:sldId id="258" r:id="rId8"/>
    <p:sldId id="261" r:id="rId9"/>
    <p:sldId id="259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BA4B2-306B-4FEB-9388-C4D50B95215A}" type="datetimeFigureOut">
              <a:rPr lang="en-US" smtClean="0"/>
              <a:t>11/18/2017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30991-E877-4D17-BACF-F7FA720CB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450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BA4B2-306B-4FEB-9388-C4D50B95215A}" type="datetimeFigureOut">
              <a:rPr lang="en-US" smtClean="0"/>
              <a:t>11/18/2017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30991-E877-4D17-BACF-F7FA720CB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90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BA4B2-306B-4FEB-9388-C4D50B95215A}" type="datetimeFigureOut">
              <a:rPr lang="en-US" smtClean="0"/>
              <a:t>11/18/2017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30991-E877-4D17-BACF-F7FA720CB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6171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BA4B2-306B-4FEB-9388-C4D50B95215A}" type="datetimeFigureOut">
              <a:rPr lang="en-US" smtClean="0"/>
              <a:t>11/18/2017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30991-E877-4D17-BACF-F7FA720CB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7340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BA4B2-306B-4FEB-9388-C4D50B95215A}" type="datetimeFigureOut">
              <a:rPr lang="en-US" smtClean="0"/>
              <a:t>11/18/2017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30991-E877-4D17-BACF-F7FA720CB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6006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BA4B2-306B-4FEB-9388-C4D50B95215A}" type="datetimeFigureOut">
              <a:rPr lang="en-US" smtClean="0"/>
              <a:t>11/18/2017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30991-E877-4D17-BACF-F7FA720CB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2073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BA4B2-306B-4FEB-9388-C4D50B95215A}" type="datetimeFigureOut">
              <a:rPr lang="en-US" smtClean="0"/>
              <a:t>11/18/2017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30991-E877-4D17-BACF-F7FA720CB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7687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BA4B2-306B-4FEB-9388-C4D50B95215A}" type="datetimeFigureOut">
              <a:rPr lang="en-US" smtClean="0"/>
              <a:t>11/18/2017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30991-E877-4D17-BACF-F7FA720CB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413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BA4B2-306B-4FEB-9388-C4D50B95215A}" type="datetimeFigureOut">
              <a:rPr lang="en-US" smtClean="0"/>
              <a:t>11/18/2017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30991-E877-4D17-BACF-F7FA720CB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306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BA4B2-306B-4FEB-9388-C4D50B95215A}" type="datetimeFigureOut">
              <a:rPr lang="en-US" smtClean="0"/>
              <a:t>11/18/2017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30991-E877-4D17-BACF-F7FA720CB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226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BA4B2-306B-4FEB-9388-C4D50B95215A}" type="datetimeFigureOut">
              <a:rPr lang="en-US" smtClean="0"/>
              <a:t>11/18/2017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30991-E877-4D17-BACF-F7FA720CB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349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1BA4B2-306B-4FEB-9388-C4D50B95215A}" type="datetimeFigureOut">
              <a:rPr lang="en-US" smtClean="0"/>
              <a:t>11/18/2017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D30991-E877-4D17-BACF-F7FA720CB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000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1990’lı Yıllar ve Medya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0701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/>
              <a:t> </a:t>
            </a:r>
            <a:r>
              <a:rPr lang="tr-TR" dirty="0" smtClean="0"/>
              <a:t>   1990’lı yıllar neoliberal politikaların siyasal, ekonomik ve kültürel alanlarda güç kazandığı ve medya alanını da dönüştürdüğü bir dönemdir.</a:t>
            </a:r>
          </a:p>
          <a:p>
            <a:pPr marL="0" indent="0" algn="just">
              <a:buNone/>
            </a:pPr>
            <a:r>
              <a:rPr lang="tr-TR" dirty="0"/>
              <a:t> </a:t>
            </a:r>
            <a:r>
              <a:rPr lang="tr-TR" dirty="0" smtClean="0"/>
              <a:t>  Regülasyonların yerini deregülasyonlara bıraktığı ve modernleşmenin de bu anlayış çerçevesinde tartışıldığı, şekillendiği yıllardır.</a:t>
            </a:r>
          </a:p>
        </p:txBody>
      </p:sp>
    </p:spTree>
    <p:extLst>
      <p:ext uri="{BB962C8B-B14F-4D97-AF65-F5344CB8AC3E}">
        <p14:creationId xmlns:p14="http://schemas.microsoft.com/office/powerpoint/2010/main" val="11586148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Toplumsal, siyasal, iktisadi dönüşüm ve medya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tr-TR" dirty="0" smtClean="0"/>
              <a:t>Neoliberal politikaların medya düzenine </a:t>
            </a:r>
            <a:r>
              <a:rPr lang="tr-TR" dirty="0" smtClean="0"/>
              <a:t>etkisi</a:t>
            </a:r>
            <a:endParaRPr lang="tr-TR" dirty="0" smtClean="0"/>
          </a:p>
          <a:p>
            <a:pPr marL="0" indent="0" algn="just">
              <a:buNone/>
            </a:pPr>
            <a:r>
              <a:rPr lang="tr-TR" dirty="0" smtClean="0"/>
              <a:t>1) Ekonomik etki</a:t>
            </a:r>
          </a:p>
          <a:p>
            <a:pPr marL="0" indent="0" algn="just">
              <a:buNone/>
            </a:pPr>
            <a:r>
              <a:rPr lang="tr-TR" dirty="0" smtClean="0"/>
              <a:t>-Tekelleşme eğilimi artarak devam etti. Bu yalnızca medya sahipliği alanında değil dağıtım alanında da yaşandı. 1991’de </a:t>
            </a:r>
            <a:r>
              <a:rPr lang="tr-TR" i="1" dirty="0" smtClean="0"/>
              <a:t>Hürriyet</a:t>
            </a:r>
            <a:r>
              <a:rPr lang="tr-TR" dirty="0" smtClean="0"/>
              <a:t> ve </a:t>
            </a:r>
            <a:r>
              <a:rPr lang="tr-TR" i="1" dirty="0" smtClean="0"/>
              <a:t>Sabah </a:t>
            </a:r>
            <a:r>
              <a:rPr lang="tr-TR" dirty="0" smtClean="0"/>
              <a:t>grupları yüzde 50’şerlik hisseyle Birleşik Basın Dağıtımı kurdu.  1994’te </a:t>
            </a:r>
            <a:r>
              <a:rPr lang="tr-TR" i="1" dirty="0" smtClean="0"/>
              <a:t>Hürriyet,</a:t>
            </a:r>
            <a:r>
              <a:rPr lang="tr-TR" dirty="0" smtClean="0"/>
              <a:t> </a:t>
            </a:r>
            <a:r>
              <a:rPr lang="tr-TR" i="1" dirty="0" smtClean="0"/>
              <a:t>Milliyet</a:t>
            </a:r>
            <a:r>
              <a:rPr lang="tr-TR" dirty="0" smtClean="0"/>
              <a:t> grubuna satıldı ve BBD’den ayrıldı. </a:t>
            </a:r>
          </a:p>
          <a:p>
            <a:pPr marL="0" indent="0" algn="just">
              <a:buNone/>
            </a:pPr>
            <a:r>
              <a:rPr lang="tr-TR" dirty="0" smtClean="0"/>
              <a:t>GAMEDA 1992’de kapandı. Aynı yıl </a:t>
            </a:r>
            <a:r>
              <a:rPr lang="tr-TR" i="1" dirty="0" smtClean="0"/>
              <a:t>Hürriyet</a:t>
            </a:r>
            <a:r>
              <a:rPr lang="tr-TR" dirty="0" smtClean="0"/>
              <a:t> ve </a:t>
            </a:r>
            <a:r>
              <a:rPr lang="tr-TR" i="1" dirty="0" smtClean="0"/>
              <a:t>Türkiye</a:t>
            </a:r>
            <a:r>
              <a:rPr lang="tr-TR" dirty="0" smtClean="0"/>
              <a:t> ortaklığında YAYSAT kuruldu. 1990’lı yıllar boyunca YAYSAT ve BBD gazete dağıtım pazarına hakim oldu.</a:t>
            </a:r>
          </a:p>
          <a:p>
            <a:pPr marL="0" indent="0"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1389213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tr-TR" dirty="0"/>
              <a:t>1996’da BBD ve YAYSAT biraraya gelerek BİRYAY’ı (Birleşik Basın Dağıtım) kurdular. </a:t>
            </a:r>
            <a:r>
              <a:rPr lang="tr-TR" dirty="0" smtClean="0"/>
              <a:t>Ancak bayilik teşkilatına sahip olmayan BİRYAY, müşteri yayınevlerinin yayınlarını YAYSAT ve BBD aracılığıyla dağıttırdı. </a:t>
            </a:r>
            <a:endParaRPr lang="tr-TR" dirty="0"/>
          </a:p>
          <a:p>
            <a:pPr marL="0" indent="0" algn="just">
              <a:buNone/>
            </a:pPr>
            <a:r>
              <a:rPr lang="tr-TR" dirty="0" smtClean="0"/>
              <a:t>BİRYAY’ın hisse sahiblerinin kendi gruplarına ait yayınlar dışındaki yayınların BİRYAY tarafından dağıtılmasına ilişkin verdiği karar, düopolistik yapıdaki gazete ve dergi dağıtımı pazarını monopolistik yapıya getirmiştir.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11307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/>
              <a:t>Niceliksel</a:t>
            </a:r>
            <a:r>
              <a:rPr lang="en-US" dirty="0"/>
              <a:t> </a:t>
            </a:r>
            <a:r>
              <a:rPr lang="en-US" dirty="0" err="1" smtClean="0"/>
              <a:t>Dönüşüm</a:t>
            </a:r>
            <a:r>
              <a:rPr lang="tr-TR" dirty="0" smtClean="0"/>
              <a:t>: </a:t>
            </a:r>
          </a:p>
          <a:p>
            <a:pPr marL="0" indent="0" algn="just">
              <a:buNone/>
            </a:pPr>
            <a:r>
              <a:rPr lang="tr-TR" dirty="0" smtClean="0"/>
              <a:t>Deregülasyonun kural olduğu yapıda televizyon ve radyo kanallarının sayısı giderek artmıştır. Bununla birlikte, </a:t>
            </a:r>
            <a:r>
              <a:rPr lang="tr-TR" dirty="0"/>
              <a:t>izleyici/dinleyici araştırmaları temelinde belirlendiği </a:t>
            </a:r>
            <a:r>
              <a:rPr lang="tr-TR" dirty="0" smtClean="0"/>
              <a:t>savlanan program içerikleri, giderek birbirine benzemiş ve toplumsal çeşitliliği yansıtmaktan uzaklaşmıştır.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7129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*</a:t>
            </a:r>
            <a:r>
              <a:rPr lang="en-US" dirty="0" err="1" smtClean="0"/>
              <a:t>Ekonomik</a:t>
            </a:r>
            <a:r>
              <a:rPr lang="en-US" dirty="0" smtClean="0"/>
              <a:t> </a:t>
            </a:r>
            <a:r>
              <a:rPr lang="en-US" dirty="0" err="1" smtClean="0"/>
              <a:t>etki</a:t>
            </a:r>
            <a:r>
              <a:rPr lang="tr-TR" dirty="0" smtClean="0"/>
              <a:t> (devam)</a:t>
            </a:r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Ni</a:t>
            </a:r>
            <a:r>
              <a:rPr lang="tr-TR" dirty="0" smtClean="0"/>
              <a:t>telik</a:t>
            </a:r>
            <a:r>
              <a:rPr lang="en-US" dirty="0" err="1" smtClean="0"/>
              <a:t>sel</a:t>
            </a:r>
            <a:r>
              <a:rPr lang="en-US" dirty="0" smtClean="0"/>
              <a:t> </a:t>
            </a:r>
            <a:r>
              <a:rPr lang="en-US" dirty="0" err="1" smtClean="0"/>
              <a:t>Dönüşüm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-Sahiplik yapısı</a:t>
            </a:r>
          </a:p>
          <a:p>
            <a:pPr marL="0" indent="0">
              <a:buNone/>
            </a:pPr>
            <a:r>
              <a:rPr lang="tr-TR" dirty="0" smtClean="0"/>
              <a:t>-Muhabir/Köşeyazarı</a:t>
            </a:r>
          </a:p>
          <a:p>
            <a:pPr marL="0" indent="0">
              <a:buNone/>
            </a:pPr>
            <a:r>
              <a:rPr lang="tr-TR" dirty="0" smtClean="0"/>
              <a:t>-Muhabir/Anchorman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82385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Siyasal Dönüşüm ve Medya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-Dördüncü güç olarak medya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-Siyasal propaganda ve medya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-Medya yatırımları ve siyaset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9991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Toplumsal Dönüşüm ve Medya</a:t>
            </a:r>
          </a:p>
          <a:p>
            <a:pPr marL="0" indent="0">
              <a:buNone/>
            </a:pPr>
            <a:r>
              <a:rPr lang="tr-TR" dirty="0" smtClean="0"/>
              <a:t>*Radyo dinleyicisi profili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*Televizyon izleyicisi profili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*Gazete okuyucusu profili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28945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Medya izleyicisi/okuyucusu/dinleyicisinden medya tüketicisine</a:t>
            </a:r>
          </a:p>
          <a:p>
            <a:r>
              <a:rPr lang="tr-TR" dirty="0" smtClean="0"/>
              <a:t>Neo-liberal politikalar döneminde kamusal çıkar ile düşünce ve ifade özgürlüğü </a:t>
            </a:r>
          </a:p>
          <a:p>
            <a:r>
              <a:rPr lang="tr-TR" smtClean="0"/>
              <a:t>Serbest girişim, piyasa rekabeti ve gazetecinin özgürlükleri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83761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2038</TotalTime>
  <Words>290</Words>
  <Application>Microsoft Office PowerPoint</Application>
  <PresentationFormat>On-screen Show (4:3)</PresentationFormat>
  <Paragraphs>34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1990’lı Yıllar ve Medya</vt:lpstr>
      <vt:lpstr>PowerPoint Presentation</vt:lpstr>
      <vt:lpstr>Toplumsal, siyasal, iktisadi dönüşüm ve medya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1990’lı Yıllar ve Medya</dc:title>
  <dc:creator>Gul</dc:creator>
  <cp:lastModifiedBy>Gul</cp:lastModifiedBy>
  <cp:revision>14</cp:revision>
  <dcterms:created xsi:type="dcterms:W3CDTF">2017-11-14T12:34:17Z</dcterms:created>
  <dcterms:modified xsi:type="dcterms:W3CDTF">2017-11-19T21:00:28Z</dcterms:modified>
</cp:coreProperties>
</file>