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6"/>
  </p:notesMasterIdLst>
  <p:sldIdLst>
    <p:sldId id="289" r:id="rId2"/>
    <p:sldId id="290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65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27E681-C673-47D9-A531-45C8F3A95605}" type="datetimeFigureOut">
              <a:rPr lang="tr-TR" smtClean="0"/>
              <a:t>27.10.2019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C48B0-913D-4477-888E-D6D48FD142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228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58 w 5740"/>
                <a:gd name="T1" fmla="*/ 1632 h 4316"/>
                <a:gd name="T2" fmla="*/ 0 w 5740"/>
                <a:gd name="T3" fmla="*/ 1632 h 4316"/>
                <a:gd name="T4" fmla="*/ 0 w 5740"/>
                <a:gd name="T5" fmla="*/ 0 h 4316"/>
                <a:gd name="T6" fmla="*/ 5758 w 5740"/>
                <a:gd name="T7" fmla="*/ 0 h 4316"/>
                <a:gd name="T8" fmla="*/ 5758 w 5740"/>
                <a:gd name="T9" fmla="*/ 1632 h 4316"/>
                <a:gd name="T10" fmla="*/ 5758 w 5740"/>
                <a:gd name="T11" fmla="*/ 1632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1800" smtClean="0">
                <a:solidFill>
                  <a:srgbClr val="FFFFFF"/>
                </a:solidFill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0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0 w 382"/>
                  <a:gd name="T19" fmla="*/ 96 h 96"/>
                  <a:gd name="T20" fmla="*/ 264 w 382"/>
                  <a:gd name="T21" fmla="*/ 90 h 96"/>
                  <a:gd name="T22" fmla="*/ 312 w 382"/>
                  <a:gd name="T23" fmla="*/ 84 h 96"/>
                  <a:gd name="T24" fmla="*/ 353 w 382"/>
                  <a:gd name="T25" fmla="*/ 66 h 96"/>
                  <a:gd name="T26" fmla="*/ 383 w 382"/>
                  <a:gd name="T27" fmla="*/ 42 h 96"/>
                  <a:gd name="T28" fmla="*/ 377 w 382"/>
                  <a:gd name="T29" fmla="*/ 42 h 96"/>
                  <a:gd name="T30" fmla="*/ 347 w 382"/>
                  <a:gd name="T31" fmla="*/ 66 h 96"/>
                  <a:gd name="T32" fmla="*/ 306 w 382"/>
                  <a:gd name="T33" fmla="*/ 78 h 96"/>
                  <a:gd name="T34" fmla="*/ 264 w 382"/>
                  <a:gd name="T35" fmla="*/ 90 h 96"/>
                  <a:gd name="T36" fmla="*/ 210 w 382"/>
                  <a:gd name="T37" fmla="*/ 96 h 96"/>
                  <a:gd name="T38" fmla="*/ 210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0 w 185"/>
                  <a:gd name="T5" fmla="*/ 36 h 210"/>
                  <a:gd name="T6" fmla="*/ 156 w 185"/>
                  <a:gd name="T7" fmla="*/ 72 h 210"/>
                  <a:gd name="T8" fmla="*/ 162 w 185"/>
                  <a:gd name="T9" fmla="*/ 90 h 210"/>
                  <a:gd name="T10" fmla="*/ 168 w 185"/>
                  <a:gd name="T11" fmla="*/ 114 h 210"/>
                  <a:gd name="T12" fmla="*/ 162 w 185"/>
                  <a:gd name="T13" fmla="*/ 138 h 210"/>
                  <a:gd name="T14" fmla="*/ 150 w 185"/>
                  <a:gd name="T15" fmla="*/ 162 h 210"/>
                  <a:gd name="T16" fmla="*/ 120 w 185"/>
                  <a:gd name="T17" fmla="*/ 180 h 210"/>
                  <a:gd name="T18" fmla="*/ 90 w 185"/>
                  <a:gd name="T19" fmla="*/ 198 h 210"/>
                  <a:gd name="T20" fmla="*/ 97 w 185"/>
                  <a:gd name="T21" fmla="*/ 210 h 210"/>
                  <a:gd name="T22" fmla="*/ 132 w 185"/>
                  <a:gd name="T23" fmla="*/ 192 h 210"/>
                  <a:gd name="T24" fmla="*/ 162 w 185"/>
                  <a:gd name="T25" fmla="*/ 168 h 210"/>
                  <a:gd name="T26" fmla="*/ 180 w 185"/>
                  <a:gd name="T27" fmla="*/ 144 h 210"/>
                  <a:gd name="T28" fmla="*/ 186 w 185"/>
                  <a:gd name="T29" fmla="*/ 114 h 210"/>
                  <a:gd name="T30" fmla="*/ 180 w 185"/>
                  <a:gd name="T31" fmla="*/ 90 h 210"/>
                  <a:gd name="T32" fmla="*/ 174 w 185"/>
                  <a:gd name="T33" fmla="*/ 66 h 210"/>
                  <a:gd name="T34" fmla="*/ 156 w 185"/>
                  <a:gd name="T35" fmla="*/ 48 h 210"/>
                  <a:gd name="T36" fmla="*/ 132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2157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92276"/>
            <a:ext cx="103632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2157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B55D7-4A7E-4B01-B0E5-4AC84409C444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329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2A646-3315-4FD4-BEAF-D99D72C13176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021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483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483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6FE23-AE58-457D-88A4-44B4980AD4B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10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4835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FA524B-CEAE-4170-8A99-2DAAC4E2653E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120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5092F-FC5C-461C-AE49-37C1BDB2FEC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915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7BF84-44C0-49AE-8E69-239BF6895908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459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EC353-70E3-4CE0-8920-767549095817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342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BDF88-9901-487D-B665-D4EAED21C0DB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782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D0361-496B-4DEB-B63E-C91380CF13E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470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C1437-5B74-4BAB-9B7D-1B7A54040BF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770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87F9D-27C3-4C0C-83A4-1AD64A1A2EFA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884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5A689-DA1B-4007-BB42-F6B8FA52D0DE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591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2"/>
          <p:cNvSpPr>
            <a:spLocks/>
          </p:cNvSpPr>
          <p:nvPr/>
        </p:nvSpPr>
        <p:spPr bwMode="hidden">
          <a:xfrm>
            <a:off x="8837084" y="6429375"/>
            <a:ext cx="38100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  <a:defRPr/>
            </a:pPr>
            <a:endParaRPr lang="tr-TR" sz="1800">
              <a:solidFill>
                <a:srgbClr val="FFFFFF"/>
              </a:solidFill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4234" y="4267200"/>
            <a:ext cx="12187767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58 w 5740"/>
                <a:gd name="T1" fmla="*/ 1632 h 4316"/>
                <a:gd name="T2" fmla="*/ 0 w 5740"/>
                <a:gd name="T3" fmla="*/ 1632 h 4316"/>
                <a:gd name="T4" fmla="*/ 0 w 5740"/>
                <a:gd name="T5" fmla="*/ 0 h 4316"/>
                <a:gd name="T6" fmla="*/ 5758 w 5740"/>
                <a:gd name="T7" fmla="*/ 0 h 4316"/>
                <a:gd name="T8" fmla="*/ 5758 w 5740"/>
                <a:gd name="T9" fmla="*/ 1632 h 4316"/>
                <a:gd name="T10" fmla="*/ 5758 w 5740"/>
                <a:gd name="T11" fmla="*/ 1632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1800" smtClean="0">
                <a:solidFill>
                  <a:srgbClr val="FFFFFF"/>
                </a:solidFill>
              </a:endParaRPr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2048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8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2049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49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0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051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1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2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  <p:sp>
            <p:nvSpPr>
              <p:cNvPr id="2053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defRPr/>
                </a:pPr>
                <a:endParaRPr lang="tr-TR" sz="180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0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0 w 382"/>
                  <a:gd name="T19" fmla="*/ 96 h 96"/>
                  <a:gd name="T20" fmla="*/ 264 w 382"/>
                  <a:gd name="T21" fmla="*/ 90 h 96"/>
                  <a:gd name="T22" fmla="*/ 312 w 382"/>
                  <a:gd name="T23" fmla="*/ 84 h 96"/>
                  <a:gd name="T24" fmla="*/ 353 w 382"/>
                  <a:gd name="T25" fmla="*/ 66 h 96"/>
                  <a:gd name="T26" fmla="*/ 383 w 382"/>
                  <a:gd name="T27" fmla="*/ 42 h 96"/>
                  <a:gd name="T28" fmla="*/ 377 w 382"/>
                  <a:gd name="T29" fmla="*/ 42 h 96"/>
                  <a:gd name="T30" fmla="*/ 347 w 382"/>
                  <a:gd name="T31" fmla="*/ 66 h 96"/>
                  <a:gd name="T32" fmla="*/ 306 w 382"/>
                  <a:gd name="T33" fmla="*/ 78 h 96"/>
                  <a:gd name="T34" fmla="*/ 264 w 382"/>
                  <a:gd name="T35" fmla="*/ 90 h 96"/>
                  <a:gd name="T36" fmla="*/ 210 w 382"/>
                  <a:gd name="T37" fmla="*/ 96 h 96"/>
                  <a:gd name="T38" fmla="*/ 210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0 w 185"/>
                  <a:gd name="T5" fmla="*/ 36 h 210"/>
                  <a:gd name="T6" fmla="*/ 156 w 185"/>
                  <a:gd name="T7" fmla="*/ 72 h 210"/>
                  <a:gd name="T8" fmla="*/ 162 w 185"/>
                  <a:gd name="T9" fmla="*/ 90 h 210"/>
                  <a:gd name="T10" fmla="*/ 168 w 185"/>
                  <a:gd name="T11" fmla="*/ 114 h 210"/>
                  <a:gd name="T12" fmla="*/ 162 w 185"/>
                  <a:gd name="T13" fmla="*/ 138 h 210"/>
                  <a:gd name="T14" fmla="*/ 150 w 185"/>
                  <a:gd name="T15" fmla="*/ 162 h 210"/>
                  <a:gd name="T16" fmla="*/ 120 w 185"/>
                  <a:gd name="T17" fmla="*/ 180 h 210"/>
                  <a:gd name="T18" fmla="*/ 90 w 185"/>
                  <a:gd name="T19" fmla="*/ 198 h 210"/>
                  <a:gd name="T20" fmla="*/ 97 w 185"/>
                  <a:gd name="T21" fmla="*/ 210 h 210"/>
                  <a:gd name="T22" fmla="*/ 132 w 185"/>
                  <a:gd name="T23" fmla="*/ 192 h 210"/>
                  <a:gd name="T24" fmla="*/ 162 w 185"/>
                  <a:gd name="T25" fmla="*/ 168 h 210"/>
                  <a:gd name="T26" fmla="*/ 180 w 185"/>
                  <a:gd name="T27" fmla="*/ 144 h 210"/>
                  <a:gd name="T28" fmla="*/ 186 w 185"/>
                  <a:gd name="T29" fmla="*/ 114 h 210"/>
                  <a:gd name="T30" fmla="*/ 180 w 185"/>
                  <a:gd name="T31" fmla="*/ 90 h 210"/>
                  <a:gd name="T32" fmla="*/ 174 w 185"/>
                  <a:gd name="T33" fmla="*/ 66 h 210"/>
                  <a:gd name="T34" fmla="*/ 156 w 185"/>
                  <a:gd name="T35" fmla="*/ 48 h 210"/>
                  <a:gd name="T36" fmla="*/ 132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1800" smtClean="0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>
                    <a:spcBef>
                      <a:spcPct val="50000"/>
                    </a:spcBef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fontAlgn="base">
                    <a:spcAft>
                      <a:spcPct val="0"/>
                    </a:spcAft>
                    <a:defRPr/>
                  </a:pPr>
                  <a:endParaRPr lang="tr-TR" altLang="tr-TR" sz="1800" smtClean="0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2054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054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054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055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055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7450FF46-FD0B-406A-BC66-47581F9B28C3}" type="slidenum">
              <a:rPr lang="tr-TR" altLang="tr-TR">
                <a:solidFill>
                  <a:srgbClr val="FFFFFF"/>
                </a:solidFill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8839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anose="05000000000000000000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992314" y="404814"/>
            <a:ext cx="7793037" cy="5691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</a:t>
            </a: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BBY 247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BİLGİ ERİŞİM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3200" b="1" dirty="0">
              <a:solidFill>
                <a:srgbClr val="CCEC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11-12. HAFTA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tr-TR" sz="3200" b="1" dirty="0">
              <a:solidFill>
                <a:srgbClr val="CCEC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Prof. Dr. Oya GÜRDAL TAMDOĞAN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DTCF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 smtClean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Bilgi ve Belge Yönetimi Bölümü</a:t>
            </a:r>
            <a:endParaRPr lang="tr-TR" sz="3200" b="1" dirty="0">
              <a:solidFill>
                <a:srgbClr val="CCEC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02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Communication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/>
              <a:t>Bilgi-kullanıcı etkileşimi </a:t>
            </a:r>
          </a:p>
          <a:p>
            <a:pPr lvl="1" eaLnBrk="1" hangingPunct="1">
              <a:defRPr/>
            </a:pPr>
            <a:r>
              <a:rPr lang="tr-TR" sz="2400"/>
              <a:t>Hız</a:t>
            </a:r>
          </a:p>
          <a:p>
            <a:pPr lvl="1" eaLnBrk="1" hangingPunct="1">
              <a:defRPr/>
            </a:pPr>
            <a:r>
              <a:rPr lang="tr-TR" sz="2400"/>
              <a:t>Kullanım kolaylığı /Kullanıcı dostu (user friendly)</a:t>
            </a:r>
          </a:p>
          <a:p>
            <a:pPr eaLnBrk="1" hangingPunct="1">
              <a:defRPr/>
            </a:pPr>
            <a:r>
              <a:rPr lang="tr-TR" sz="2800"/>
              <a:t>Dizinleme dili ve yöntemi açısından BES’nin hedefi</a:t>
            </a:r>
          </a:p>
          <a:p>
            <a:pPr lvl="1" eaLnBrk="1" hangingPunct="1">
              <a:defRPr/>
            </a:pPr>
            <a:r>
              <a:rPr lang="tr-TR" sz="2400"/>
              <a:t>Kesin isabet (precision) – Erişim isabeti (recall)</a:t>
            </a:r>
          </a:p>
          <a:p>
            <a:pPr lvl="1" eaLnBrk="1" hangingPunct="1">
              <a:defRPr/>
            </a:pPr>
            <a:r>
              <a:rPr lang="tr-TR" sz="2400"/>
              <a:t>Sorgu cümlesindeki terimin nere(ler)den arandığı</a:t>
            </a:r>
          </a:p>
          <a:p>
            <a:pPr lvl="1" eaLnBrk="1" hangingPunct="1">
              <a:defRPr/>
            </a:pPr>
            <a:r>
              <a:rPr lang="tr-TR" sz="2400"/>
              <a:t>Yöneltmeler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800"/>
          </a:p>
          <a:p>
            <a:pPr eaLnBrk="1" hangingPunct="1">
              <a:defRPr/>
            </a:pP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1589262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Communication……..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400"/>
              <a:t>Sorgu dili ve sistemin dili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000"/>
              <a:t>Sorgulama formülasyonuna (soruyu tanımlama ve rafine etme) ilişkin seçenekler;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000"/>
              <a:t>Dil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000"/>
              <a:t>Coğrafi alan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000"/>
              <a:t>Doküman türü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000"/>
              <a:t>Zaman vb.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000"/>
              <a:t>Operatörler, “  “, * vb.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000"/>
              <a:t>Büyük harf-küçük harf duyarlılığı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/>
              <a:t>İlişkili kayıtlara yöneltme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000"/>
              <a:t>Diğer dokümanlar (related records)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000"/>
              <a:t>Tanıtaçlar (descriptor) aracılığyla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sz="2400"/>
              <a:t>Kullanım kolaylıkları yeterince ayrıntılı ve anlaşılır mı?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2400"/>
          </a:p>
          <a:p>
            <a:pPr eaLnBrk="1" hangingPunct="1">
              <a:lnSpc>
                <a:spcPct val="90000"/>
              </a:lnSpc>
              <a:defRPr/>
            </a:pPr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23772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Commerce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2800"/>
              <a:t>Kullanılırlık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Veri tabanındaki bilginin dolaşımı ve üretimi süreci sonundaki ürünün yarattığı katma değeri ölçme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Özümseme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tr-TR" sz="2000"/>
              <a:t>Anlamlılık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tr-TR" sz="2000"/>
              <a:t>Yeterlilik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tr-TR" sz="2000"/>
              <a:t>Yenilik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tr-TR" sz="2000"/>
              <a:t>Zamanlılık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tr-TR" sz="2000"/>
              <a:t>Anlaşılırlık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Geribildirim alma teknikleri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“Dokümanter ispat”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tr-TR" sz="2400"/>
              <a:t>Kİ ve Eİ değerleri ve oranları </a:t>
            </a:r>
          </a:p>
        </p:txBody>
      </p:sp>
    </p:spTree>
    <p:extLst>
      <p:ext uri="{BB962C8B-B14F-4D97-AF65-F5344CB8AC3E}">
        <p14:creationId xmlns:p14="http://schemas.microsoft.com/office/powerpoint/2010/main" val="3740349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Commerce………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VT üreticisi/dağıtıcısı tarafından kullanılırlık verilerini içeren istatistiki verilerin varlığı/geçerliliği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BES’nin, bilgi merkezine, kullanılırlığı izlemek üzere Access gibi bir VTYS aracılığıyla VT oluşturma ve farklı amaçlarla rapor üretme şansını sunup sunmadığı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Elektronik (Evet)- basılı (Hayır) gibi bir anlayış bilmenin mi yaksa bilgilenme bilinci ve/veya kültüründen yoksunluğun göstergesi mi?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Bilgilenme bilinci ve kültürü için ne yapmalıyız?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endParaRPr lang="tr-TR" sz="2800"/>
          </a:p>
        </p:txBody>
      </p:sp>
    </p:spTree>
    <p:extLst>
      <p:ext uri="{BB962C8B-B14F-4D97-AF65-F5344CB8AC3E}">
        <p14:creationId xmlns:p14="http://schemas.microsoft.com/office/powerpoint/2010/main" val="183393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485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1992314" y="404814"/>
            <a:ext cx="779303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r-TR" sz="3200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    </a:t>
            </a:r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11-12. HAFTA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effectLst/>
              </a:rPr>
              <a:t>5C Modeli </a:t>
            </a:r>
            <a:r>
              <a:rPr lang="tr-TR" dirty="0" smtClean="0">
                <a:effectLst/>
              </a:rPr>
              <a:t>(Oya Gürdal </a:t>
            </a:r>
            <a:r>
              <a:rPr lang="tr-TR" dirty="0" err="1" smtClean="0">
                <a:effectLst/>
              </a:rPr>
              <a:t>Tamdoğan’a</a:t>
            </a:r>
            <a:r>
              <a:rPr lang="tr-TR" dirty="0" smtClean="0">
                <a:effectLst/>
              </a:rPr>
              <a:t> ait Paradigma)</a:t>
            </a:r>
          </a:p>
          <a:p>
            <a:pPr lvl="1"/>
            <a:r>
              <a:rPr lang="tr-TR" dirty="0" smtClean="0">
                <a:effectLst/>
              </a:rPr>
              <a:t>5C Modeli ile </a:t>
            </a:r>
            <a:r>
              <a:rPr lang="tr-TR" dirty="0" smtClean="0">
                <a:effectLst/>
              </a:rPr>
              <a:t>Bilgi erişim sistemlerinin analizi</a:t>
            </a:r>
          </a:p>
          <a:p>
            <a:pPr lvl="1"/>
            <a:r>
              <a:rPr lang="tr-TR" dirty="0">
                <a:effectLst/>
              </a:rPr>
              <a:t>5C Modeli ile Bilgi erişim sistemlerinin </a:t>
            </a:r>
            <a:r>
              <a:rPr lang="tr-TR" dirty="0" smtClean="0">
                <a:effectLst/>
              </a:rPr>
              <a:t>karşılaştırılması</a:t>
            </a:r>
          </a:p>
          <a:p>
            <a:pPr lvl="1">
              <a:buClr>
                <a:srgbClr val="CCECFF"/>
              </a:buClr>
            </a:pPr>
            <a:r>
              <a:rPr lang="tr-TR" dirty="0">
                <a:solidFill>
                  <a:srgbClr val="FFFFFF"/>
                </a:solidFill>
                <a:effectLst/>
              </a:rPr>
              <a:t>5C Modeli ile Bilgi erişim sistemlerinin </a:t>
            </a:r>
            <a:r>
              <a:rPr lang="tr-TR" dirty="0" smtClean="0">
                <a:solidFill>
                  <a:srgbClr val="FFFFFF"/>
                </a:solidFill>
                <a:effectLst/>
              </a:rPr>
              <a:t>kullanımına talep yaratma</a:t>
            </a:r>
            <a:endParaRPr lang="tr-TR" dirty="0">
              <a:solidFill>
                <a:srgbClr val="FFFFFF"/>
              </a:solidFill>
              <a:effectLst/>
            </a:endParaRPr>
          </a:p>
          <a:p>
            <a:pPr lvl="1"/>
            <a:endParaRPr lang="tr-TR" dirty="0">
              <a:effectLst/>
            </a:endParaRPr>
          </a:p>
          <a:p>
            <a:pPr lvl="1"/>
            <a:endParaRPr lang="tr-TR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9142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333375"/>
            <a:ext cx="8229600" cy="61912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/>
              <a:t>				Connectivity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/>
              <a:t>				   Content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/>
              <a:t>				Community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/>
              <a:t>			      Communication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/>
              <a:t>	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/>
              <a:t>				Commerce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tr-TR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tr-TR" smtClean="0"/>
              <a:t>				   DENGE</a:t>
            </a:r>
          </a:p>
        </p:txBody>
      </p:sp>
      <p:sp>
        <p:nvSpPr>
          <p:cNvPr id="7171" name="AutoShape 5"/>
          <p:cNvSpPr>
            <a:spLocks noChangeArrowheads="1"/>
          </p:cNvSpPr>
          <p:nvPr/>
        </p:nvSpPr>
        <p:spPr bwMode="auto">
          <a:xfrm>
            <a:off x="2640013" y="2919690"/>
            <a:ext cx="1871662" cy="369332"/>
          </a:xfrm>
          <a:prstGeom prst="curvedRightArrow">
            <a:avLst>
              <a:gd name="adj1" fmla="val 51552"/>
              <a:gd name="adj2" fmla="val 103104"/>
              <a:gd name="adj3" fmla="val 3333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tr-TR" altLang="tr-TR" sz="1800">
              <a:solidFill>
                <a:srgbClr val="FFFFFF"/>
              </a:solidFill>
            </a:endParaRPr>
          </a:p>
        </p:txBody>
      </p:sp>
      <p:sp>
        <p:nvSpPr>
          <p:cNvPr id="7172" name="AutoShape 6"/>
          <p:cNvSpPr>
            <a:spLocks noChangeArrowheads="1"/>
          </p:cNvSpPr>
          <p:nvPr/>
        </p:nvSpPr>
        <p:spPr bwMode="auto">
          <a:xfrm>
            <a:off x="7248526" y="543997"/>
            <a:ext cx="184731" cy="369332"/>
          </a:xfrm>
          <a:prstGeom prst="curvedLeftArrow">
            <a:avLst>
              <a:gd name="adj1" fmla="val 20444"/>
              <a:gd name="adj2" fmla="val 40889"/>
              <a:gd name="adj3" fmla="val 3333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tr-TR" altLang="tr-TR" sz="1800">
              <a:solidFill>
                <a:srgbClr val="FFFFFF"/>
              </a:solidFill>
            </a:endParaRPr>
          </a:p>
        </p:txBody>
      </p:sp>
      <p:sp>
        <p:nvSpPr>
          <p:cNvPr id="7173" name="AutoShape 7"/>
          <p:cNvSpPr>
            <a:spLocks noChangeArrowheads="1"/>
          </p:cNvSpPr>
          <p:nvPr/>
        </p:nvSpPr>
        <p:spPr bwMode="auto">
          <a:xfrm>
            <a:off x="7248526" y="2919690"/>
            <a:ext cx="184731" cy="369332"/>
          </a:xfrm>
          <a:prstGeom prst="curvedLeftArrow">
            <a:avLst>
              <a:gd name="adj1" fmla="val 41888"/>
              <a:gd name="adj2" fmla="val 83777"/>
              <a:gd name="adj3" fmla="val 3333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tr-TR" altLang="tr-TR" sz="1800">
              <a:solidFill>
                <a:srgbClr val="FFFFFF"/>
              </a:solidFill>
            </a:endParaRPr>
          </a:p>
        </p:txBody>
      </p:sp>
      <p:sp>
        <p:nvSpPr>
          <p:cNvPr id="7174" name="Text Box 8"/>
          <p:cNvSpPr txBox="1">
            <a:spLocks noChangeArrowheads="1"/>
          </p:cNvSpPr>
          <p:nvPr/>
        </p:nvSpPr>
        <p:spPr bwMode="auto">
          <a:xfrm>
            <a:off x="1755775" y="1144588"/>
            <a:ext cx="806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>
                <a:solidFill>
                  <a:srgbClr val="FFFFFF"/>
                </a:solidFill>
              </a:rPr>
              <a:t>Nitelik</a:t>
            </a:r>
          </a:p>
        </p:txBody>
      </p:sp>
      <p:sp>
        <p:nvSpPr>
          <p:cNvPr id="7175" name="Text Box 9"/>
          <p:cNvSpPr txBox="1">
            <a:spLocks noChangeArrowheads="1"/>
          </p:cNvSpPr>
          <p:nvPr/>
        </p:nvSpPr>
        <p:spPr bwMode="auto">
          <a:xfrm>
            <a:off x="1703388" y="4498976"/>
            <a:ext cx="10080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>
                <a:solidFill>
                  <a:srgbClr val="FFFFFF"/>
                </a:solidFill>
              </a:rPr>
              <a:t>Nicelik</a:t>
            </a:r>
          </a:p>
        </p:txBody>
      </p:sp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9136064" y="969963"/>
            <a:ext cx="15319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tr-TR" altLang="tr-TR" sz="1800">
              <a:solidFill>
                <a:srgbClr val="FFFFFF"/>
              </a:solidFill>
            </a:endParaRPr>
          </a:p>
        </p:txBody>
      </p:sp>
      <p:sp>
        <p:nvSpPr>
          <p:cNvPr id="7177" name="Text Box 11"/>
          <p:cNvSpPr txBox="1">
            <a:spLocks noChangeArrowheads="1"/>
          </p:cNvSpPr>
          <p:nvPr/>
        </p:nvSpPr>
        <p:spPr bwMode="auto">
          <a:xfrm>
            <a:off x="9280526" y="908051"/>
            <a:ext cx="13874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>
                <a:solidFill>
                  <a:srgbClr val="FFFFFF"/>
                </a:solidFill>
              </a:rPr>
              <a:t>Özümseme</a:t>
            </a:r>
          </a:p>
        </p:txBody>
      </p:sp>
      <p:sp>
        <p:nvSpPr>
          <p:cNvPr id="7178" name="Text Box 12"/>
          <p:cNvSpPr txBox="1">
            <a:spLocks noChangeArrowheads="1"/>
          </p:cNvSpPr>
          <p:nvPr/>
        </p:nvSpPr>
        <p:spPr bwMode="auto">
          <a:xfrm>
            <a:off x="9351964" y="4714875"/>
            <a:ext cx="13160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>
                <a:solidFill>
                  <a:srgbClr val="FFFFFF"/>
                </a:solidFill>
              </a:rPr>
              <a:t>Kullanılırlık/ Yarar</a:t>
            </a:r>
          </a:p>
        </p:txBody>
      </p:sp>
      <p:sp>
        <p:nvSpPr>
          <p:cNvPr id="7179" name="AutoShape 13"/>
          <p:cNvSpPr>
            <a:spLocks noChangeArrowheads="1"/>
          </p:cNvSpPr>
          <p:nvPr/>
        </p:nvSpPr>
        <p:spPr bwMode="auto">
          <a:xfrm>
            <a:off x="5880100" y="758707"/>
            <a:ext cx="366960" cy="733663"/>
          </a:xfrm>
          <a:prstGeom prst="downArrow">
            <a:avLst>
              <a:gd name="adj1" fmla="val 50000"/>
              <a:gd name="adj2" fmla="val 252220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tr-TR" altLang="tr-TR" sz="1800">
              <a:solidFill>
                <a:srgbClr val="FFFFFF"/>
              </a:solidFill>
            </a:endParaRPr>
          </a:p>
        </p:txBody>
      </p:sp>
      <p:sp>
        <p:nvSpPr>
          <p:cNvPr id="7180" name="AutoShape 14"/>
          <p:cNvSpPr>
            <a:spLocks noChangeArrowheads="1"/>
          </p:cNvSpPr>
          <p:nvPr/>
        </p:nvSpPr>
        <p:spPr bwMode="auto">
          <a:xfrm>
            <a:off x="5880100" y="1910439"/>
            <a:ext cx="366960" cy="733663"/>
          </a:xfrm>
          <a:prstGeom prst="downArrow">
            <a:avLst>
              <a:gd name="adj1" fmla="val 50000"/>
              <a:gd name="adj2" fmla="val 201665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tr-TR" altLang="tr-TR" sz="1800">
              <a:solidFill>
                <a:srgbClr val="FFFFFF"/>
              </a:solidFill>
            </a:endParaRPr>
          </a:p>
        </p:txBody>
      </p:sp>
      <p:sp>
        <p:nvSpPr>
          <p:cNvPr id="7181" name="AutoShape 15"/>
          <p:cNvSpPr>
            <a:spLocks noChangeArrowheads="1"/>
          </p:cNvSpPr>
          <p:nvPr/>
        </p:nvSpPr>
        <p:spPr bwMode="auto">
          <a:xfrm>
            <a:off x="5880100" y="2954220"/>
            <a:ext cx="366960" cy="733663"/>
          </a:xfrm>
          <a:prstGeom prst="downArrow">
            <a:avLst>
              <a:gd name="adj1" fmla="val 50000"/>
              <a:gd name="adj2" fmla="val 226665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tr-TR" altLang="tr-TR" sz="1800">
              <a:solidFill>
                <a:srgbClr val="FFFFFF"/>
              </a:solidFill>
            </a:endParaRPr>
          </a:p>
        </p:txBody>
      </p:sp>
      <p:sp>
        <p:nvSpPr>
          <p:cNvPr id="7182" name="AutoShape 16"/>
          <p:cNvSpPr>
            <a:spLocks noChangeArrowheads="1"/>
          </p:cNvSpPr>
          <p:nvPr/>
        </p:nvSpPr>
        <p:spPr bwMode="auto">
          <a:xfrm>
            <a:off x="5880100" y="4033720"/>
            <a:ext cx="366960" cy="733663"/>
          </a:xfrm>
          <a:prstGeom prst="downArrow">
            <a:avLst>
              <a:gd name="adj1" fmla="val 50000"/>
              <a:gd name="adj2" fmla="val 226665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tr-TR" altLang="tr-TR" sz="1800">
              <a:solidFill>
                <a:srgbClr val="FFFFFF"/>
              </a:solidFill>
            </a:endParaRPr>
          </a:p>
        </p:txBody>
      </p:sp>
      <p:sp>
        <p:nvSpPr>
          <p:cNvPr id="7183" name="AutoShape 17"/>
          <p:cNvSpPr>
            <a:spLocks noChangeArrowheads="1"/>
          </p:cNvSpPr>
          <p:nvPr/>
        </p:nvSpPr>
        <p:spPr bwMode="auto">
          <a:xfrm>
            <a:off x="5880100" y="5079089"/>
            <a:ext cx="366960" cy="733663"/>
          </a:xfrm>
          <a:prstGeom prst="downArrow">
            <a:avLst>
              <a:gd name="adj1" fmla="val 50000"/>
              <a:gd name="adj2" fmla="val 201665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tr-TR" altLang="tr-TR" sz="1800">
              <a:solidFill>
                <a:srgbClr val="FFFFFF"/>
              </a:solidFill>
            </a:endParaRPr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1682750" y="136526"/>
            <a:ext cx="1720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>
                <a:solidFill>
                  <a:srgbClr val="FFFFFF"/>
                </a:solidFill>
              </a:rPr>
              <a:t>Bilgi Depolama</a:t>
            </a:r>
          </a:p>
        </p:txBody>
      </p:sp>
      <p:sp>
        <p:nvSpPr>
          <p:cNvPr id="7185" name="Text Box 19"/>
          <p:cNvSpPr txBox="1">
            <a:spLocks noChangeArrowheads="1"/>
          </p:cNvSpPr>
          <p:nvPr/>
        </p:nvSpPr>
        <p:spPr bwMode="auto">
          <a:xfrm>
            <a:off x="8740775" y="65088"/>
            <a:ext cx="1314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Char char="Ø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5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tr-TR" altLang="tr-TR" sz="1800">
                <a:solidFill>
                  <a:srgbClr val="FFFFFF"/>
                </a:solidFill>
              </a:rPr>
              <a:t>Bilgi Erişim</a:t>
            </a:r>
          </a:p>
        </p:txBody>
      </p:sp>
    </p:spTree>
    <p:extLst>
      <p:ext uri="{BB962C8B-B14F-4D97-AF65-F5344CB8AC3E}">
        <p14:creationId xmlns:p14="http://schemas.microsoft.com/office/powerpoint/2010/main" val="75196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Connectivity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/>
              <a:t>Genel anlamda bilgi ve/veya “bilgi erişim sistemleri”nin kullanımına talep nasıl yaratılabilir? Bilgilenme kültürü, gerekirse, popüler kültürün unsuru olabilir mi; olmalı mı; nasıl?</a:t>
            </a:r>
          </a:p>
          <a:p>
            <a:pPr eaLnBrk="1" hangingPunct="1">
              <a:defRPr/>
            </a:pPr>
            <a:r>
              <a:rPr lang="tr-TR" sz="2800"/>
              <a:t>Basılı ve/veya elektronik ortamdaki bilgi erişim sistemleri”ni oluşturan altyapı unsurları nelerdir? Elde tuttuğumuz ve sahip olamadığımız değerler nelerdir, nasıl elde edilebilir, ediniminde izlenecek “iş modeli” neleri içermelidir? </a:t>
            </a:r>
          </a:p>
        </p:txBody>
      </p:sp>
    </p:spTree>
    <p:extLst>
      <p:ext uri="{BB962C8B-B14F-4D97-AF65-F5344CB8AC3E}">
        <p14:creationId xmlns:p14="http://schemas.microsoft.com/office/powerpoint/2010/main" val="3896656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Connectivity…….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“Bilgi /dijital uçurumu” (digital divide) aşmada BES nasıl kullanılabilir? Olgunun içerdiği tehditler fırsatlara nasıl dönüştürülebilir mi?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Bilgi kullanımı/ bilgiye talep açısından ülkenin gerçekleri- bilgi bağlamında toplumsal gereksinimler; bilgiyi kullanma/kullanmama nedenleri; bilgiyi kullanma alışkanlığı; bilgiyi arama davranışı; tercih edilen BES türü ve nedenleri; BES’nin varlığından haberdar olma durumu- kim(ler) nasıl tespit edebilir?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tr-TR" sz="2800"/>
              <a:t>Uygun BES ile hedef kitle/kullanıcı grupları nasıl buluşturulabilir?   </a:t>
            </a:r>
          </a:p>
        </p:txBody>
      </p:sp>
    </p:spTree>
    <p:extLst>
      <p:ext uri="{BB962C8B-B14F-4D97-AF65-F5344CB8AC3E}">
        <p14:creationId xmlns:p14="http://schemas.microsoft.com/office/powerpoint/2010/main" val="1428635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Content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/>
              <a:t>BES’nin kapsamı, içerdiği konu(lar) ya da hangi konuda hangi BES kullanılabilir? Seçenekler arasında öncelikler?</a:t>
            </a:r>
          </a:p>
          <a:p>
            <a:pPr eaLnBrk="1" hangingPunct="1">
              <a:defRPr/>
            </a:pPr>
            <a:r>
              <a:rPr lang="tr-TR" sz="2800"/>
              <a:t>Veritabanlarının içeriğini oluşturan bilgi kaynaklarının (büyük ölçüde dergilerin) niteliği;</a:t>
            </a:r>
          </a:p>
          <a:p>
            <a:pPr lvl="1" eaLnBrk="1" hangingPunct="1">
              <a:defRPr/>
            </a:pPr>
            <a:r>
              <a:rPr lang="tr-TR" sz="2400"/>
              <a:t>Bilimsel/aktüel (%?)</a:t>
            </a:r>
          </a:p>
          <a:p>
            <a:pPr lvl="1" eaLnBrk="1" hangingPunct="1">
              <a:defRPr/>
            </a:pPr>
            <a:r>
              <a:rPr lang="tr-TR" sz="2400"/>
              <a:t>Hakemli/hakemsiz (%?)</a:t>
            </a:r>
          </a:p>
          <a:p>
            <a:pPr lvl="1" eaLnBrk="1" hangingPunct="1">
              <a:defRPr/>
            </a:pPr>
            <a:r>
              <a:rPr lang="tr-TR" sz="2400"/>
              <a:t>Nerelerde indekslendiği</a:t>
            </a:r>
          </a:p>
          <a:p>
            <a:pPr lvl="1" eaLnBrk="1" hangingPunct="1">
              <a:defRPr/>
            </a:pPr>
            <a:r>
              <a:rPr lang="tr-TR" sz="2400"/>
              <a:t>Güncellik</a:t>
            </a:r>
          </a:p>
        </p:txBody>
      </p:sp>
    </p:spTree>
    <p:extLst>
      <p:ext uri="{BB962C8B-B14F-4D97-AF65-F5344CB8AC3E}">
        <p14:creationId xmlns:p14="http://schemas.microsoft.com/office/powerpoint/2010/main" val="487248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Content………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Sorgulama sonucu sunulan bilginin içeriği;</a:t>
            </a:r>
          </a:p>
          <a:p>
            <a:pPr lvl="1" eaLnBrk="1" hangingPunct="1">
              <a:defRPr/>
            </a:pPr>
            <a:r>
              <a:rPr lang="tr-TR" smtClean="0"/>
              <a:t>Bibliyografik kimlik (%?)</a:t>
            </a:r>
          </a:p>
          <a:p>
            <a:pPr lvl="1" eaLnBrk="1" hangingPunct="1">
              <a:defRPr/>
            </a:pPr>
            <a:r>
              <a:rPr lang="tr-TR" smtClean="0"/>
              <a:t>Öz (?)</a:t>
            </a:r>
          </a:p>
          <a:p>
            <a:pPr lvl="1" eaLnBrk="1" hangingPunct="1">
              <a:defRPr/>
            </a:pPr>
            <a:r>
              <a:rPr lang="tr-TR" smtClean="0"/>
              <a:t>Tam metin (?)/ niteliği</a:t>
            </a:r>
          </a:p>
          <a:p>
            <a:pPr eaLnBrk="1" hangingPunct="1">
              <a:defRPr/>
            </a:pPr>
            <a:r>
              <a:rPr lang="tr-TR" smtClean="0"/>
              <a:t>Ne kadar geriye dönük/arşivleme olanağı</a:t>
            </a:r>
          </a:p>
          <a:p>
            <a:pPr eaLnBrk="1" hangingPunct="1">
              <a:defRPr/>
            </a:pPr>
            <a:r>
              <a:rPr lang="tr-TR" smtClean="0"/>
              <a:t>Kavramlar dizini (thesaurus), konu başlığı listesi vb. denetim araçlarını içerip içermediği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040583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Content…….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/>
              <a:t>Sorgulama sonucu elde edilen kayıtları edinme kolaylıkları/süzme olanakları</a:t>
            </a:r>
          </a:p>
          <a:p>
            <a:pPr lvl="1" eaLnBrk="1" hangingPunct="1">
              <a:defRPr/>
            </a:pPr>
            <a:r>
              <a:rPr lang="tr-TR" sz="2400"/>
              <a:t>Basılı çıktı (print-out)</a:t>
            </a:r>
          </a:p>
          <a:p>
            <a:pPr lvl="1" eaLnBrk="1" hangingPunct="1">
              <a:defRPr/>
            </a:pPr>
            <a:r>
              <a:rPr lang="tr-TR" sz="2400"/>
              <a:t>Download</a:t>
            </a:r>
          </a:p>
          <a:p>
            <a:pPr lvl="1" eaLnBrk="1" hangingPunct="1">
              <a:defRPr/>
            </a:pPr>
            <a:r>
              <a:rPr lang="tr-TR" sz="2400"/>
              <a:t>E-posta</a:t>
            </a:r>
          </a:p>
          <a:p>
            <a:pPr eaLnBrk="1" hangingPunct="1">
              <a:defRPr/>
            </a:pPr>
            <a:r>
              <a:rPr lang="tr-TR" sz="2800"/>
              <a:t>Uygun dokümanları sıralama seçenekleri</a:t>
            </a:r>
          </a:p>
          <a:p>
            <a:pPr lvl="1" eaLnBrk="1" hangingPunct="1">
              <a:defRPr/>
            </a:pPr>
            <a:r>
              <a:rPr lang="tr-TR" sz="2400"/>
              <a:t>Anlamlılık</a:t>
            </a:r>
          </a:p>
          <a:p>
            <a:pPr lvl="1" eaLnBrk="1" hangingPunct="1">
              <a:defRPr/>
            </a:pPr>
            <a:r>
              <a:rPr lang="tr-TR" sz="2400"/>
              <a:t>Yazar adı</a:t>
            </a:r>
          </a:p>
          <a:p>
            <a:pPr lvl="1" eaLnBrk="1" hangingPunct="1">
              <a:defRPr/>
            </a:pPr>
            <a:r>
              <a:rPr lang="tr-TR" sz="2400"/>
              <a:t>Kronolojik</a:t>
            </a:r>
          </a:p>
          <a:p>
            <a:pPr lvl="1" eaLnBrk="1" hangingPunct="1">
              <a:defRPr/>
            </a:pPr>
            <a:r>
              <a:rPr lang="tr-TR" sz="2400"/>
              <a:t>Dergi/yayın adı</a:t>
            </a:r>
          </a:p>
        </p:txBody>
      </p:sp>
    </p:spTree>
    <p:extLst>
      <p:ext uri="{BB962C8B-B14F-4D97-AF65-F5344CB8AC3E}">
        <p14:creationId xmlns:p14="http://schemas.microsoft.com/office/powerpoint/2010/main" val="2062938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Community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/>
              <a:t>Kullanıcının veritabanı ile ortak değerlerini keşfetmesinde izlenecek yöntem, kullanılabilecek araçlar (kullanıcı arayüzü) yeterli mi?</a:t>
            </a:r>
          </a:p>
          <a:p>
            <a:pPr eaLnBrk="1" hangingPunct="1">
              <a:defRPr/>
            </a:pPr>
            <a:r>
              <a:rPr lang="tr-TR" sz="2800"/>
              <a:t>Veritabanı söz konusu değeri yaratmak için gerekli bilgiyi yeterince içeriyor mu?</a:t>
            </a:r>
          </a:p>
          <a:p>
            <a:pPr lvl="1" eaLnBrk="1" hangingPunct="1">
              <a:defRPr/>
            </a:pPr>
            <a:r>
              <a:rPr lang="tr-TR" sz="2400"/>
              <a:t>İçerikteki konular</a:t>
            </a:r>
          </a:p>
          <a:p>
            <a:pPr lvl="1" eaLnBrk="1" hangingPunct="1">
              <a:defRPr/>
            </a:pPr>
            <a:r>
              <a:rPr lang="tr-TR" sz="2400"/>
              <a:t>Taranan yayınlar</a:t>
            </a:r>
          </a:p>
          <a:p>
            <a:pPr lvl="1" eaLnBrk="1" hangingPunct="1">
              <a:defRPr/>
            </a:pPr>
            <a:r>
              <a:rPr lang="tr-TR" sz="2400"/>
              <a:t>Kullanım bilgisi</a:t>
            </a:r>
          </a:p>
          <a:p>
            <a:pPr lvl="1" eaLnBrk="1" hangingPunct="1">
              <a:defRPr/>
            </a:pPr>
            <a:r>
              <a:rPr lang="tr-TR" sz="2400"/>
              <a:t>Çıktı bilgileri vb. hakkında ön bilgi</a:t>
            </a:r>
          </a:p>
        </p:txBody>
      </p:sp>
    </p:spTree>
    <p:extLst>
      <p:ext uri="{BB962C8B-B14F-4D97-AF65-F5344CB8AC3E}">
        <p14:creationId xmlns:p14="http://schemas.microsoft.com/office/powerpoint/2010/main" val="581312203"/>
      </p:ext>
    </p:extLst>
  </p:cSld>
  <p:clrMapOvr>
    <a:masterClrMapping/>
  </p:clrMapOvr>
</p:sld>
</file>

<file path=ppt/theme/theme1.xml><?xml version="1.0" encoding="utf-8"?>
<a:theme xmlns:a="http://schemas.openxmlformats.org/drawingml/2006/main" name="1_Dalgacık">
  <a:themeElements>
    <a:clrScheme name="Dalgacık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Dalgacı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algacık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lgacık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</TotalTime>
  <Words>549</Words>
  <Application>Microsoft Office PowerPoint</Application>
  <PresentationFormat>Geniş ekran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Calibri</vt:lpstr>
      <vt:lpstr>Comic Sans MS</vt:lpstr>
      <vt:lpstr>Wingdings</vt:lpstr>
      <vt:lpstr>1_Dalgacık</vt:lpstr>
      <vt:lpstr>PowerPoint Sunusu</vt:lpstr>
      <vt:lpstr>11-12. HAFTA</vt:lpstr>
      <vt:lpstr>PowerPoint Sunusu</vt:lpstr>
      <vt:lpstr>Connectivity</vt:lpstr>
      <vt:lpstr>Connectivity…….</vt:lpstr>
      <vt:lpstr>Content</vt:lpstr>
      <vt:lpstr>Content………</vt:lpstr>
      <vt:lpstr>Content…….</vt:lpstr>
      <vt:lpstr>Community</vt:lpstr>
      <vt:lpstr>Communication</vt:lpstr>
      <vt:lpstr>Communication……..</vt:lpstr>
      <vt:lpstr>Commerce</vt:lpstr>
      <vt:lpstr>Commerce………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BİBLİYOGRAFİK DENETİM ARAÇLARININ  KULLANILIRLIK AÇISINDAN DEĞERLENDİRİLMESİ</dc:title>
  <dc:creator>...</dc:creator>
  <cp:lastModifiedBy>Hakem</cp:lastModifiedBy>
  <cp:revision>19</cp:revision>
  <dcterms:created xsi:type="dcterms:W3CDTF">2017-02-27T10:34:21Z</dcterms:created>
  <dcterms:modified xsi:type="dcterms:W3CDTF">2019-10-27T16:54:39Z</dcterms:modified>
</cp:coreProperties>
</file>