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6" r:id="rId13"/>
    <p:sldId id="275" r:id="rId14"/>
    <p:sldId id="264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E26D3-7AD4-41BC-A8B7-D5042C27CD06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212FA-BD9A-44C1-AA0A-D60CA00FAE0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6906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4409D-4B61-4D7E-B304-BAD2E8B5176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AED37-DCCE-4296-8DA0-7E7D7315598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6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605EC-22E1-4D13-B920-D77F2412D330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2E848-86BB-465E-AAEC-A35F9E2F670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75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D580F-18CB-4DC0-A96F-01DE972DAC1E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F7E39-E0E6-4DFB-AB79-5F7082A59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45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DC193-0B34-4863-8C9B-07A0496DF355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2068C-DD98-4F65-B84C-3BFC56C146B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553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AEF4-8396-4ACA-8123-F61FF0061A2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0FFF6-6002-43D9-A366-B068B9B9002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61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2FE69-F86A-4770-A8F3-0F1A0A8294EB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FE470-42A5-43AD-96D5-FA58E5F0836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49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A9E1A-9EFE-45DB-AC01-E22C19D375F5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ADA71-186B-46EB-81D8-E98BE7570E9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3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09BC7-C990-4B54-AC5B-E6AA4379867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FF3ED-31BB-4ACF-B1EF-D21B486B866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191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C9817-6453-4A77-84D3-1375A838A24B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E650D-C565-4C1B-8B60-E0A95323EA2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746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1DA36-1D01-4E74-A993-156D6EE76CDC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06853-3B46-4E01-B5CA-7FB4D0E134A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171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76F364-68A6-4207-95AF-A799FB72F4F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BEE986-1045-4DA4-A35D-50040EAB9E42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04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Alt Başlık 2"/>
          <p:cNvSpPr>
            <a:spLocks noGrp="1"/>
          </p:cNvSpPr>
          <p:nvPr>
            <p:ph type="subTitle" idx="1"/>
          </p:nvPr>
        </p:nvSpPr>
        <p:spPr>
          <a:xfrm>
            <a:off x="1482725" y="1857375"/>
            <a:ext cx="9144000" cy="1655763"/>
          </a:xfrm>
        </p:spPr>
        <p:txBody>
          <a:bodyPr/>
          <a:lstStyle/>
          <a:p>
            <a:pPr eaLnBrk="1" hangingPunct="1"/>
            <a:r>
              <a:rPr lang="tr-TR" altLang="tr-TR" b="1" dirty="0" smtClean="0"/>
              <a:t>SHB-22</a:t>
            </a:r>
            <a:r>
              <a:rPr lang="en-US" altLang="tr-TR" b="1" dirty="0" smtClean="0"/>
              <a:t>7</a:t>
            </a:r>
            <a:r>
              <a:rPr lang="tr-TR" altLang="tr-TR" b="1" dirty="0" smtClean="0"/>
              <a:t> TÜRKİYE’NİN TOPLUMSAL VE EKONOMİK YAPISI</a:t>
            </a:r>
          </a:p>
          <a:p>
            <a:pPr eaLnBrk="1" hangingPunct="1"/>
            <a:r>
              <a:rPr lang="tr-TR" altLang="tr-TR" b="1" dirty="0" smtClean="0"/>
              <a:t>TÜRKİYE’DE </a:t>
            </a:r>
            <a:r>
              <a:rPr lang="en-US" altLang="tr-TR" b="1" dirty="0" smtClean="0"/>
              <a:t>AİLE</a:t>
            </a:r>
            <a:endParaRPr lang="tr-TR" altLang="tr-TR" b="1" dirty="0" smtClean="0"/>
          </a:p>
          <a:p>
            <a:pPr eaLnBrk="1" hangingPunct="1"/>
            <a:r>
              <a:rPr lang="en-US" altLang="tr-TR" b="1" dirty="0" smtClean="0"/>
              <a:t>ARŞ GÖR</a:t>
            </a:r>
            <a:r>
              <a:rPr lang="tr-TR" altLang="tr-TR" b="1" dirty="0" smtClean="0"/>
              <a:t>.DR.</a:t>
            </a:r>
            <a:r>
              <a:rPr lang="en-US" altLang="tr-TR" b="1" dirty="0" smtClean="0"/>
              <a:t> BURCU ÖZDEMİR OCAKLI</a:t>
            </a:r>
            <a:endParaRPr lang="tr-TR" altLang="tr-TR" b="1" dirty="0" smtClean="0"/>
          </a:p>
          <a:p>
            <a:pPr eaLnBrk="1" hangingPunct="1"/>
            <a:endParaRPr lang="tr-TR" altLang="tr-TR" b="1" dirty="0" smtClean="0"/>
          </a:p>
          <a:p>
            <a:r>
              <a:rPr lang="tr-TR" sz="200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/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34887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1980’li </a:t>
            </a:r>
            <a:r>
              <a:rPr lang="en-US" dirty="0" err="1" smtClean="0"/>
              <a:t>yıllar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Televizyon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teknolojinin</a:t>
            </a:r>
            <a:r>
              <a:rPr lang="en-US" dirty="0" smtClean="0"/>
              <a:t> </a:t>
            </a:r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hayatına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 smtClean="0"/>
          </a:p>
          <a:p>
            <a:r>
              <a:rPr lang="en-US" dirty="0" err="1" smtClean="0"/>
              <a:t>Bigi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sektörünün</a:t>
            </a:r>
            <a:r>
              <a:rPr lang="en-US" dirty="0" smtClean="0"/>
              <a:t> </a:t>
            </a:r>
            <a:r>
              <a:rPr lang="en-US" dirty="0" err="1" smtClean="0"/>
              <a:t>gelişimiyle</a:t>
            </a:r>
            <a:r>
              <a:rPr lang="en-US" dirty="0" smtClean="0"/>
              <a:t> </a:t>
            </a:r>
            <a:r>
              <a:rPr lang="en-US" dirty="0" err="1" smtClean="0"/>
              <a:t>kadınalrın</a:t>
            </a:r>
            <a:r>
              <a:rPr lang="en-US" dirty="0" smtClean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hayatına</a:t>
            </a:r>
            <a:r>
              <a:rPr lang="en-US" dirty="0" smtClean="0"/>
              <a:t> </a:t>
            </a:r>
            <a:r>
              <a:rPr lang="en-US" dirty="0" err="1" smtClean="0"/>
              <a:t>katılımının</a:t>
            </a:r>
            <a:r>
              <a:rPr lang="en-US" dirty="0" smtClean="0"/>
              <a:t> </a:t>
            </a:r>
            <a:r>
              <a:rPr lang="en-US" dirty="0" err="1" smtClean="0"/>
              <a:t>artması</a:t>
            </a:r>
            <a:endParaRPr lang="en-US" dirty="0"/>
          </a:p>
          <a:p>
            <a:r>
              <a:rPr lang="en-US" dirty="0" smtClean="0"/>
              <a:t>Feminist </a:t>
            </a:r>
            <a:r>
              <a:rPr lang="en-US" dirty="0" err="1" smtClean="0"/>
              <a:t>hareketlerin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48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Günümüzde </a:t>
            </a:r>
            <a:r>
              <a:rPr lang="en-US" dirty="0" err="1" smtClean="0"/>
              <a:t>Aile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aileden</a:t>
            </a:r>
            <a:r>
              <a:rPr lang="en-US" dirty="0" smtClean="0"/>
              <a:t> </a:t>
            </a:r>
            <a:r>
              <a:rPr lang="en-US" dirty="0" err="1" smtClean="0"/>
              <a:t>çekirdek</a:t>
            </a:r>
            <a:r>
              <a:rPr lang="en-US" dirty="0" smtClean="0"/>
              <a:t> </a:t>
            </a:r>
            <a:r>
              <a:rPr lang="en-US" dirty="0" err="1" smtClean="0"/>
              <a:t>aileye</a:t>
            </a:r>
            <a:r>
              <a:rPr lang="en-US" dirty="0" smtClean="0"/>
              <a:t> </a:t>
            </a:r>
            <a:r>
              <a:rPr lang="en-US" dirty="0" err="1" smtClean="0"/>
              <a:t>evrilme</a:t>
            </a:r>
            <a:endParaRPr lang="en-US" dirty="0" smtClean="0"/>
          </a:p>
          <a:p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tiplerinin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çıkışı</a:t>
            </a:r>
            <a:endParaRPr lang="en-US" dirty="0" smtClean="0"/>
          </a:p>
          <a:p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reisliği</a:t>
            </a:r>
            <a:r>
              <a:rPr lang="en-US" dirty="0" smtClean="0"/>
              <a:t> </a:t>
            </a:r>
            <a:r>
              <a:rPr lang="en-US" dirty="0" err="1" smtClean="0"/>
              <a:t>kavramının</a:t>
            </a:r>
            <a:r>
              <a:rPr lang="en-US" dirty="0" smtClean="0"/>
              <a:t> </a:t>
            </a:r>
            <a:r>
              <a:rPr lang="en-US" dirty="0" err="1" smtClean="0"/>
              <a:t>kaldırılışı</a:t>
            </a:r>
            <a:endParaRPr lang="en-US" dirty="0" smtClean="0"/>
          </a:p>
          <a:p>
            <a:r>
              <a:rPr lang="en-US" dirty="0" err="1" smtClean="0"/>
              <a:t>Ataerkil</a:t>
            </a:r>
            <a:r>
              <a:rPr lang="en-US" dirty="0" smtClean="0"/>
              <a:t> </a:t>
            </a:r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yapısını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etmesi</a:t>
            </a:r>
            <a:endParaRPr lang="en-US" dirty="0" smtClean="0"/>
          </a:p>
          <a:p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seviyesinin</a:t>
            </a:r>
            <a:r>
              <a:rPr lang="en-US" dirty="0" smtClean="0"/>
              <a:t> </a:t>
            </a:r>
            <a:r>
              <a:rPr lang="en-US" dirty="0" err="1" smtClean="0"/>
              <a:t>yükselmesinin</a:t>
            </a:r>
            <a:r>
              <a:rPr lang="en-US" dirty="0" smtClean="0"/>
              <a:t> </a:t>
            </a:r>
            <a:r>
              <a:rPr lang="en-US" dirty="0" err="1" smtClean="0"/>
              <a:t>aileye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 smtClean="0"/>
          </a:p>
          <a:p>
            <a:r>
              <a:rPr lang="en-US" dirty="0" err="1" smtClean="0"/>
              <a:t>Aileyi</a:t>
            </a:r>
            <a:r>
              <a:rPr lang="en-US" dirty="0" smtClean="0"/>
              <a:t> </a:t>
            </a:r>
            <a:r>
              <a:rPr lang="en-US" dirty="0" err="1" smtClean="0"/>
              <a:t>destekleyici</a:t>
            </a:r>
            <a:r>
              <a:rPr lang="en-US" dirty="0" smtClean="0"/>
              <a:t> </a:t>
            </a:r>
            <a:r>
              <a:rPr lang="en-US" dirty="0" err="1" smtClean="0"/>
              <a:t>politikaların</a:t>
            </a:r>
            <a:r>
              <a:rPr lang="en-US" dirty="0" smtClean="0"/>
              <a:t> </a:t>
            </a:r>
            <a:r>
              <a:rPr lang="en-US" dirty="0" err="1" smtClean="0"/>
              <a:t>geliştirilmesi</a:t>
            </a:r>
            <a:endParaRPr lang="en-US" dirty="0" smtClean="0"/>
          </a:p>
          <a:p>
            <a:r>
              <a:rPr lang="en-US" dirty="0" err="1" smtClean="0"/>
              <a:t>İş-yaşam</a:t>
            </a:r>
            <a:r>
              <a:rPr lang="en-US" dirty="0" smtClean="0"/>
              <a:t> </a:t>
            </a:r>
            <a:r>
              <a:rPr lang="en-US" dirty="0" err="1" smtClean="0"/>
              <a:t>dengesini</a:t>
            </a:r>
            <a:r>
              <a:rPr lang="en-US" dirty="0" smtClean="0"/>
              <a:t> </a:t>
            </a:r>
            <a:r>
              <a:rPr lang="en-US" dirty="0" err="1" smtClean="0"/>
              <a:t>destekleyici</a:t>
            </a:r>
            <a:r>
              <a:rPr lang="en-US" dirty="0" smtClean="0"/>
              <a:t> </a:t>
            </a:r>
            <a:r>
              <a:rPr lang="en-US" dirty="0" err="1" smtClean="0"/>
              <a:t>politikalar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92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Günümüzde </a:t>
            </a:r>
            <a:r>
              <a:rPr lang="en-US" dirty="0" err="1"/>
              <a:t>Aile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Çocuğun </a:t>
            </a:r>
            <a:r>
              <a:rPr lang="en-US" dirty="0" err="1"/>
              <a:t>değerinin</a:t>
            </a:r>
            <a:r>
              <a:rPr lang="en-US" dirty="0"/>
              <a:t> </a:t>
            </a:r>
            <a:r>
              <a:rPr lang="en-US" dirty="0" err="1"/>
              <a:t>değişmesi</a:t>
            </a:r>
            <a:endParaRPr lang="en-US" dirty="0"/>
          </a:p>
          <a:p>
            <a:r>
              <a:rPr lang="en-US" dirty="0"/>
              <a:t>İlk </a:t>
            </a:r>
            <a:r>
              <a:rPr lang="en-US" dirty="0" err="1"/>
              <a:t>evlilik</a:t>
            </a:r>
            <a:r>
              <a:rPr lang="en-US" dirty="0"/>
              <a:t> </a:t>
            </a:r>
            <a:r>
              <a:rPr lang="en-US" dirty="0" err="1"/>
              <a:t>yaşının</a:t>
            </a:r>
            <a:r>
              <a:rPr lang="en-US" dirty="0"/>
              <a:t> </a:t>
            </a:r>
            <a:r>
              <a:rPr lang="en-US" dirty="0" err="1"/>
              <a:t>yükselmesi</a:t>
            </a:r>
            <a:endParaRPr lang="en-US" dirty="0"/>
          </a:p>
          <a:p>
            <a:r>
              <a:rPr lang="en-US" dirty="0"/>
              <a:t>İlk </a:t>
            </a:r>
            <a:r>
              <a:rPr lang="en-US" dirty="0" err="1"/>
              <a:t>çocuğa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olam</a:t>
            </a:r>
            <a:r>
              <a:rPr lang="en-US" dirty="0"/>
              <a:t> </a:t>
            </a:r>
            <a:r>
              <a:rPr lang="en-US" dirty="0" err="1"/>
              <a:t>yaşının</a:t>
            </a:r>
            <a:r>
              <a:rPr lang="en-US" dirty="0"/>
              <a:t> </a:t>
            </a:r>
            <a:r>
              <a:rPr lang="en-US" dirty="0" err="1"/>
              <a:t>yükselmesi</a:t>
            </a:r>
            <a:endParaRPr lang="en-US" dirty="0"/>
          </a:p>
          <a:p>
            <a:r>
              <a:rPr lang="en-US" dirty="0" err="1"/>
              <a:t>Ortalama</a:t>
            </a:r>
            <a:r>
              <a:rPr lang="en-US" dirty="0"/>
              <a:t>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sayısının</a:t>
            </a:r>
            <a:r>
              <a:rPr lang="en-US" dirty="0"/>
              <a:t> </a:t>
            </a:r>
            <a:r>
              <a:rPr lang="en-US" dirty="0" err="1"/>
              <a:t>azalması</a:t>
            </a:r>
            <a:endParaRPr lang="en-US" dirty="0"/>
          </a:p>
          <a:p>
            <a:r>
              <a:rPr lang="en-US" dirty="0"/>
              <a:t>Boşanma </a:t>
            </a:r>
            <a:r>
              <a:rPr lang="en-US" dirty="0" err="1"/>
              <a:t>oranlarının</a:t>
            </a:r>
            <a:r>
              <a:rPr lang="en-US" dirty="0"/>
              <a:t> </a:t>
            </a:r>
            <a:r>
              <a:rPr lang="en-US" dirty="0" err="1" smtClean="0"/>
              <a:t>artışı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126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Ailede</a:t>
            </a:r>
            <a:r>
              <a:rPr lang="en-US" dirty="0" smtClean="0"/>
              <a:t> </a:t>
            </a:r>
            <a:r>
              <a:rPr lang="en-US" dirty="0" err="1" smtClean="0"/>
              <a:t>güncel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cinsiyet</a:t>
            </a:r>
            <a:r>
              <a:rPr lang="en-US" dirty="0" smtClean="0"/>
              <a:t> </a:t>
            </a:r>
            <a:r>
              <a:rPr lang="en-US" dirty="0" err="1" smtClean="0"/>
              <a:t>eşitsizliği</a:t>
            </a:r>
            <a:endParaRPr lang="en-US" dirty="0" smtClean="0"/>
          </a:p>
          <a:p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içi</a:t>
            </a:r>
            <a:r>
              <a:rPr lang="en-US" dirty="0" smtClean="0"/>
              <a:t> </a:t>
            </a:r>
            <a:r>
              <a:rPr lang="en-US" dirty="0" err="1" smtClean="0"/>
              <a:t>şiddet</a:t>
            </a:r>
            <a:endParaRPr lang="en-US" dirty="0" smtClean="0"/>
          </a:p>
          <a:p>
            <a:r>
              <a:rPr lang="en-US" dirty="0" err="1" smtClean="0"/>
              <a:t>Kuşaklararası</a:t>
            </a:r>
            <a:r>
              <a:rPr lang="en-US" dirty="0" smtClean="0"/>
              <a:t> </a:t>
            </a:r>
            <a:r>
              <a:rPr lang="en-US" dirty="0" err="1" smtClean="0"/>
              <a:t>çatışma</a:t>
            </a:r>
            <a:endParaRPr lang="en-US" dirty="0" smtClean="0"/>
          </a:p>
          <a:p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süreli</a:t>
            </a:r>
            <a:r>
              <a:rPr lang="en-US" dirty="0" smtClean="0"/>
              <a:t> </a:t>
            </a:r>
            <a:r>
              <a:rPr lang="en-US" dirty="0" err="1" smtClean="0"/>
              <a:t>bakım</a:t>
            </a:r>
            <a:endParaRPr lang="en-US" dirty="0" smtClean="0"/>
          </a:p>
          <a:p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öncesi</a:t>
            </a:r>
            <a:r>
              <a:rPr lang="en-US" dirty="0" smtClean="0"/>
              <a:t> </a:t>
            </a:r>
            <a:r>
              <a:rPr lang="en-US" dirty="0" err="1" smtClean="0"/>
              <a:t>bakım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57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Alt Başlık 2"/>
          <p:cNvSpPr>
            <a:spLocks noGrp="1"/>
          </p:cNvSpPr>
          <p:nvPr>
            <p:ph type="subTitle" idx="1"/>
          </p:nvPr>
        </p:nvSpPr>
        <p:spPr>
          <a:xfrm>
            <a:off x="1482725" y="1857375"/>
            <a:ext cx="9144000" cy="1655763"/>
          </a:xfrm>
        </p:spPr>
        <p:txBody>
          <a:bodyPr/>
          <a:lstStyle/>
          <a:p>
            <a:pPr lvl="0" eaLnBrk="1" hangingPunct="1"/>
            <a:r>
              <a:rPr lang="tr-TR" altLang="tr-TR" b="1" dirty="0" smtClean="0">
                <a:solidFill>
                  <a:prstClr val="black"/>
                </a:solidFill>
              </a:rPr>
              <a:t>Kaynak</a:t>
            </a:r>
            <a:r>
              <a:rPr lang="en-US" altLang="tr-TR" b="1" dirty="0" err="1" smtClean="0">
                <a:solidFill>
                  <a:prstClr val="black"/>
                </a:solidFill>
              </a:rPr>
              <a:t>ça</a:t>
            </a:r>
            <a:endParaRPr lang="tr-TR" altLang="tr-TR" b="1" dirty="0" smtClean="0">
              <a:solidFill>
                <a:prstClr val="black"/>
              </a:solidFill>
            </a:endParaRPr>
          </a:p>
          <a:p>
            <a:pPr lvl="0" algn="just" eaLnBrk="1" hangingPunct="1"/>
            <a:r>
              <a:rPr lang="tr-TR" altLang="tr-TR" b="1" dirty="0">
                <a:solidFill>
                  <a:prstClr val="black"/>
                </a:solidFill>
              </a:rPr>
              <a:t> </a:t>
            </a:r>
            <a:r>
              <a:rPr lang="tr-TR" altLang="tr-TR" dirty="0">
                <a:solidFill>
                  <a:prstClr val="black"/>
                </a:solidFill>
              </a:rPr>
              <a:t>Zencirkıran, M. Türkiye’nin Toplumsal Yapısı. Anadolu Üniversitesi Yayınları. </a:t>
            </a:r>
            <a:endParaRPr lang="tr-TR" altLang="tr-TR" dirty="0" smtClean="0">
              <a:solidFill>
                <a:prstClr val="black"/>
              </a:solidFill>
            </a:endParaRPr>
          </a:p>
          <a:p>
            <a:pPr lvl="0" eaLnBrk="1" hangingPunct="1"/>
            <a:endParaRPr lang="tr-TR" altLang="tr-TR" dirty="0">
              <a:solidFill>
                <a:prstClr val="black"/>
              </a:solidFill>
            </a:endParaRPr>
          </a:p>
          <a:p>
            <a:pPr eaLnBrk="1" hangingPunct="1"/>
            <a:endParaRPr lang="tr-TR" altLang="tr-TR" b="1" dirty="0" smtClean="0"/>
          </a:p>
          <a:p>
            <a:r>
              <a:rPr lang="tr-TR" sz="200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/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30138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tanımlar</a:t>
            </a:r>
            <a:endParaRPr lang="en-US" dirty="0" smtClean="0"/>
          </a:p>
          <a:p>
            <a:r>
              <a:rPr lang="en-US" dirty="0" err="1" smtClean="0"/>
              <a:t>Akrabalık</a:t>
            </a:r>
            <a:r>
              <a:rPr lang="en-US" dirty="0" smtClean="0"/>
              <a:t> (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bağı</a:t>
            </a:r>
            <a:r>
              <a:rPr lang="en-US" dirty="0" smtClean="0"/>
              <a:t>, </a:t>
            </a:r>
            <a:r>
              <a:rPr lang="en-US" dirty="0" err="1" smtClean="0"/>
              <a:t>evlilik</a:t>
            </a:r>
            <a:r>
              <a:rPr lang="en-US" dirty="0" smtClean="0"/>
              <a:t>, </a:t>
            </a:r>
            <a:r>
              <a:rPr lang="en-US" dirty="0" err="1" smtClean="0"/>
              <a:t>evlat</a:t>
            </a:r>
            <a:r>
              <a:rPr lang="en-US" dirty="0" smtClean="0"/>
              <a:t> </a:t>
            </a:r>
            <a:r>
              <a:rPr lang="en-US" dirty="0" err="1" smtClean="0"/>
              <a:t>edinme</a:t>
            </a:r>
            <a:r>
              <a:rPr lang="en-US" dirty="0" smtClean="0"/>
              <a:t>)</a:t>
            </a:r>
          </a:p>
          <a:p>
            <a:r>
              <a:rPr lang="en-US" dirty="0" err="1"/>
              <a:t>H</a:t>
            </a:r>
            <a:r>
              <a:rPr lang="en-US" dirty="0" err="1" smtClean="0"/>
              <a:t>ane</a:t>
            </a:r>
            <a:r>
              <a:rPr lang="en-US" dirty="0" smtClean="0"/>
              <a:t> </a:t>
            </a:r>
            <a:r>
              <a:rPr lang="en-US" dirty="0" err="1" smtClean="0"/>
              <a:t>halkı</a:t>
            </a:r>
            <a:r>
              <a:rPr lang="en-US" dirty="0" smtClean="0"/>
              <a:t> </a:t>
            </a:r>
            <a:r>
              <a:rPr lang="en-US" dirty="0" err="1" smtClean="0"/>
              <a:t>kavramları</a:t>
            </a:r>
            <a:r>
              <a:rPr lang="en-US" dirty="0" smtClean="0"/>
              <a:t> (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bağıyla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kanbağı</a:t>
            </a:r>
            <a:r>
              <a:rPr lang="en-US" dirty="0" smtClean="0"/>
              <a:t> </a:t>
            </a:r>
            <a:r>
              <a:rPr lang="en-US" dirty="0" err="1" smtClean="0"/>
              <a:t>olmaksızın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ev</a:t>
            </a:r>
            <a:r>
              <a:rPr lang="en-US" dirty="0" smtClean="0"/>
              <a:t>/</a:t>
            </a:r>
            <a:r>
              <a:rPr lang="en-US" dirty="0" err="1" smtClean="0"/>
              <a:t>yerleşim</a:t>
            </a:r>
            <a:r>
              <a:rPr lang="en-US" dirty="0" smtClean="0"/>
              <a:t> </a:t>
            </a:r>
            <a:r>
              <a:rPr lang="en-US" dirty="0" err="1" smtClean="0"/>
              <a:t>biriminde</a:t>
            </a:r>
            <a:r>
              <a:rPr lang="en-US" dirty="0" smtClean="0"/>
              <a:t> </a:t>
            </a:r>
            <a:r>
              <a:rPr lang="en-US" dirty="0" err="1" smtClean="0"/>
              <a:t>yaşama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Üreme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bakım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birincil</a:t>
            </a:r>
            <a:r>
              <a:rPr lang="en-US" dirty="0" smtClean="0"/>
              <a:t> </a:t>
            </a:r>
            <a:r>
              <a:rPr lang="en-US" dirty="0" err="1" smtClean="0"/>
              <a:t>sorumlulukları</a:t>
            </a:r>
            <a:r>
              <a:rPr lang="en-US" dirty="0" smtClean="0"/>
              <a:t> </a:t>
            </a:r>
            <a:r>
              <a:rPr lang="en-US" dirty="0" err="1" smtClean="0"/>
              <a:t>paylaşan</a:t>
            </a:r>
            <a:r>
              <a:rPr lang="en-US" dirty="0" smtClean="0"/>
              <a:t>, </a:t>
            </a:r>
            <a:r>
              <a:rPr lang="en-US" dirty="0" err="1" smtClean="0"/>
              <a:t>kan</a:t>
            </a:r>
            <a:r>
              <a:rPr lang="en-US" dirty="0" smtClean="0"/>
              <a:t>, </a:t>
            </a:r>
            <a:r>
              <a:rPr lang="en-US" dirty="0" err="1" smtClean="0"/>
              <a:t>evlilik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anlaşmaya</a:t>
            </a:r>
            <a:r>
              <a:rPr lang="en-US" dirty="0" smtClean="0"/>
              <a:t> </a:t>
            </a:r>
            <a:r>
              <a:rPr lang="en-US" dirty="0" err="1" smtClean="0"/>
              <a:t>dayanan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ilişki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evlat</a:t>
            </a:r>
            <a:r>
              <a:rPr lang="en-US" dirty="0" smtClean="0"/>
              <a:t> </a:t>
            </a:r>
            <a:r>
              <a:rPr lang="en-US" dirty="0" err="1" smtClean="0"/>
              <a:t>edinme</a:t>
            </a:r>
            <a:r>
              <a:rPr lang="en-US" dirty="0" smtClean="0"/>
              <a:t> </a:t>
            </a:r>
            <a:r>
              <a:rPr lang="en-US" dirty="0" err="1" smtClean="0"/>
              <a:t>üzerinden</a:t>
            </a:r>
            <a:r>
              <a:rPr lang="en-US" dirty="0" smtClean="0"/>
              <a:t> </a:t>
            </a:r>
            <a:r>
              <a:rPr lang="en-US" dirty="0" err="1" smtClean="0"/>
              <a:t>birbirleriyle</a:t>
            </a:r>
            <a:r>
              <a:rPr lang="en-US" dirty="0" smtClean="0"/>
              <a:t> </a:t>
            </a:r>
            <a:r>
              <a:rPr lang="en-US" dirty="0" err="1" smtClean="0"/>
              <a:t>bağlantılanan</a:t>
            </a:r>
            <a:r>
              <a:rPr lang="en-US" dirty="0" smtClean="0"/>
              <a:t> </a:t>
            </a:r>
            <a:r>
              <a:rPr lang="en-US" dirty="0" err="1" smtClean="0"/>
              <a:t>insan</a:t>
            </a:r>
            <a:r>
              <a:rPr lang="en-US" dirty="0" smtClean="0"/>
              <a:t> </a:t>
            </a:r>
            <a:r>
              <a:rPr lang="en-US" dirty="0" err="1" smtClean="0"/>
              <a:t>kümesi</a:t>
            </a:r>
            <a:r>
              <a:rPr lang="en-US" dirty="0" smtClean="0"/>
              <a:t> (Schaefer, 2013)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90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Ailenin</a:t>
            </a:r>
            <a:r>
              <a:rPr lang="en-US" dirty="0" smtClean="0"/>
              <a:t> </a:t>
            </a:r>
            <a:r>
              <a:rPr lang="en-US" dirty="0" err="1" smtClean="0"/>
              <a:t>işlevleri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Toplumsallaştırma</a:t>
            </a:r>
            <a:endParaRPr lang="en-US" dirty="0" smtClean="0"/>
          </a:p>
          <a:p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sahibi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endParaRPr lang="en-US" dirty="0" smtClean="0"/>
          </a:p>
          <a:p>
            <a:r>
              <a:rPr lang="en-US" dirty="0" err="1" smtClean="0"/>
              <a:t>İlişkiyi</a:t>
            </a:r>
            <a:r>
              <a:rPr lang="en-US" dirty="0" smtClean="0"/>
              <a:t> </a:t>
            </a:r>
            <a:r>
              <a:rPr lang="en-US" dirty="0" err="1" smtClean="0"/>
              <a:t>meşrulaştırma</a:t>
            </a:r>
            <a:endParaRPr lang="en-US" dirty="0" smtClean="0"/>
          </a:p>
          <a:p>
            <a:r>
              <a:rPr lang="en-US" dirty="0" err="1" smtClean="0"/>
              <a:t>Duygusal</a:t>
            </a:r>
            <a:r>
              <a:rPr lang="en-US" dirty="0" smtClean="0"/>
              <a:t> </a:t>
            </a:r>
            <a:r>
              <a:rPr lang="en-US" dirty="0" err="1" smtClean="0"/>
              <a:t>paylaşım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destek</a:t>
            </a:r>
            <a:r>
              <a:rPr lang="en-US" dirty="0" smtClean="0"/>
              <a:t> </a:t>
            </a:r>
            <a:r>
              <a:rPr lang="en-US" dirty="0" err="1" smtClean="0"/>
              <a:t>sağlama</a:t>
            </a:r>
            <a:endParaRPr lang="en-US" dirty="0" smtClean="0"/>
          </a:p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statü</a:t>
            </a:r>
            <a:r>
              <a:rPr lang="en-US" dirty="0" smtClean="0"/>
              <a:t> </a:t>
            </a:r>
            <a:r>
              <a:rPr lang="en-US" dirty="0" err="1" smtClean="0"/>
              <a:t>sağlama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234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tipleri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aile</a:t>
            </a:r>
            <a:endParaRPr lang="en-US" dirty="0" smtClean="0"/>
          </a:p>
          <a:p>
            <a:r>
              <a:rPr lang="en-US" dirty="0" err="1" smtClean="0"/>
              <a:t>Çekirdek</a:t>
            </a:r>
            <a:r>
              <a:rPr lang="en-US" dirty="0" smtClean="0"/>
              <a:t> </a:t>
            </a:r>
            <a:r>
              <a:rPr lang="en-US" dirty="0" err="1" smtClean="0"/>
              <a:t>aile</a:t>
            </a:r>
            <a:endParaRPr lang="en-US" dirty="0" smtClean="0"/>
          </a:p>
          <a:p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ebeveynli</a:t>
            </a:r>
            <a:r>
              <a:rPr lang="en-US" dirty="0" smtClean="0"/>
              <a:t> </a:t>
            </a:r>
            <a:r>
              <a:rPr lang="en-US" dirty="0" err="1" smtClean="0"/>
              <a:t>aileler</a:t>
            </a:r>
            <a:endParaRPr lang="en-US" dirty="0" smtClean="0"/>
          </a:p>
          <a:p>
            <a:r>
              <a:rPr lang="en-US" dirty="0" err="1" smtClean="0"/>
              <a:t>Parçalanmış</a:t>
            </a:r>
            <a:r>
              <a:rPr lang="en-US" dirty="0" smtClean="0"/>
              <a:t> </a:t>
            </a:r>
            <a:r>
              <a:rPr lang="en-US" dirty="0" err="1" smtClean="0"/>
              <a:t>aileler</a:t>
            </a:r>
            <a:endParaRPr lang="en-US" dirty="0" smtClean="0"/>
          </a:p>
          <a:p>
            <a:r>
              <a:rPr lang="en-US" dirty="0" err="1" smtClean="0"/>
              <a:t>Farklılaşmış</a:t>
            </a:r>
            <a:r>
              <a:rPr lang="en-US" dirty="0" smtClean="0"/>
              <a:t> </a:t>
            </a:r>
            <a:r>
              <a:rPr lang="en-US" dirty="0" err="1" smtClean="0"/>
              <a:t>aileler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41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Evlilik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ürleri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Ataerkil</a:t>
            </a:r>
            <a:r>
              <a:rPr lang="en-US" dirty="0" smtClean="0"/>
              <a:t> </a:t>
            </a:r>
            <a:r>
              <a:rPr lang="en-US" dirty="0" err="1" smtClean="0"/>
              <a:t>aile</a:t>
            </a:r>
            <a:endParaRPr lang="en-US" dirty="0" smtClean="0"/>
          </a:p>
          <a:p>
            <a:r>
              <a:rPr lang="en-US" dirty="0" err="1" smtClean="0"/>
              <a:t>Anaerkil</a:t>
            </a:r>
            <a:r>
              <a:rPr lang="en-US" dirty="0" smtClean="0"/>
              <a:t> </a:t>
            </a:r>
            <a:r>
              <a:rPr lang="en-US" dirty="0" err="1" smtClean="0"/>
              <a:t>aile</a:t>
            </a:r>
            <a:endParaRPr lang="en-US" dirty="0" smtClean="0"/>
          </a:p>
          <a:p>
            <a:r>
              <a:rPr lang="en-US" dirty="0" err="1" smtClean="0"/>
              <a:t>Endogami</a:t>
            </a:r>
            <a:endParaRPr lang="en-US" dirty="0" smtClean="0"/>
          </a:p>
          <a:p>
            <a:r>
              <a:rPr lang="en-US" dirty="0" err="1" smtClean="0"/>
              <a:t>Egzogami</a:t>
            </a:r>
            <a:endParaRPr lang="en-US" dirty="0" smtClean="0"/>
          </a:p>
          <a:p>
            <a:r>
              <a:rPr lang="en-US" dirty="0" err="1" smtClean="0"/>
              <a:t>Monogami</a:t>
            </a:r>
            <a:endParaRPr lang="en-US" dirty="0" smtClean="0"/>
          </a:p>
          <a:p>
            <a:r>
              <a:rPr lang="en-US" dirty="0" err="1" smtClean="0"/>
              <a:t>Poligami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811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Yerleşim</a:t>
            </a:r>
            <a:r>
              <a:rPr lang="en-US" dirty="0" smtClean="0"/>
              <a:t> </a:t>
            </a:r>
            <a:r>
              <a:rPr lang="en-US" dirty="0" err="1" smtClean="0"/>
              <a:t>türlerine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aile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Patrilokal</a:t>
            </a:r>
            <a:r>
              <a:rPr lang="en-US" dirty="0" smtClean="0"/>
              <a:t> </a:t>
            </a:r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yerleşimi</a:t>
            </a:r>
            <a:endParaRPr lang="en-US" dirty="0" smtClean="0"/>
          </a:p>
          <a:p>
            <a:r>
              <a:rPr lang="en-US" dirty="0" err="1" smtClean="0"/>
              <a:t>Matrilokal</a:t>
            </a:r>
            <a:r>
              <a:rPr lang="en-US" dirty="0" smtClean="0"/>
              <a:t> </a:t>
            </a:r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yerleşimi</a:t>
            </a:r>
            <a:endParaRPr lang="en-US" dirty="0" smtClean="0"/>
          </a:p>
          <a:p>
            <a:r>
              <a:rPr lang="en-US" dirty="0" err="1" smtClean="0"/>
              <a:t>Neolokal</a:t>
            </a:r>
            <a:r>
              <a:rPr lang="en-US" dirty="0" smtClean="0"/>
              <a:t> </a:t>
            </a:r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yerleşimi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69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Osmanlı</a:t>
            </a:r>
            <a:r>
              <a:rPr lang="en-US" dirty="0" smtClean="0"/>
              <a:t> </a:t>
            </a:r>
            <a:r>
              <a:rPr lang="en-US" dirty="0" err="1" smtClean="0"/>
              <a:t>Devleti’nde</a:t>
            </a:r>
            <a:r>
              <a:rPr lang="en-US" dirty="0" smtClean="0"/>
              <a:t> </a:t>
            </a:r>
            <a:r>
              <a:rPr lang="en-US" dirty="0" err="1" smtClean="0"/>
              <a:t>Aile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Çekirdek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aile</a:t>
            </a:r>
            <a:endParaRPr lang="en-US" dirty="0" smtClean="0"/>
          </a:p>
          <a:p>
            <a:r>
              <a:rPr lang="en-US" dirty="0" err="1" smtClean="0"/>
              <a:t>Ataerkil</a:t>
            </a:r>
            <a:r>
              <a:rPr lang="en-US" dirty="0" smtClean="0"/>
              <a:t> </a:t>
            </a:r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endParaRPr lang="en-US" dirty="0" smtClean="0"/>
          </a:p>
          <a:p>
            <a:r>
              <a:rPr lang="en-US" dirty="0" err="1" smtClean="0"/>
              <a:t>Patrilokal</a:t>
            </a:r>
            <a:r>
              <a:rPr lang="en-US" dirty="0" smtClean="0"/>
              <a:t> </a:t>
            </a:r>
            <a:r>
              <a:rPr lang="en-US" dirty="0" err="1" smtClean="0"/>
              <a:t>yerleşim</a:t>
            </a:r>
            <a:r>
              <a:rPr lang="en-US" dirty="0" smtClean="0"/>
              <a:t> tarsi</a:t>
            </a:r>
          </a:p>
          <a:p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eşlilik</a:t>
            </a:r>
            <a:r>
              <a:rPr lang="en-US" dirty="0" smtClean="0"/>
              <a:t> hakim</a:t>
            </a:r>
          </a:p>
          <a:p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eşlilik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kısmında</a:t>
            </a:r>
            <a:r>
              <a:rPr lang="en-US" dirty="0" smtClean="0"/>
              <a:t> </a:t>
            </a:r>
            <a:r>
              <a:rPr lang="en-US" dirty="0" err="1" smtClean="0"/>
              <a:t>mevcut</a:t>
            </a:r>
            <a:endParaRPr lang="en-US" dirty="0" smtClean="0"/>
          </a:p>
          <a:p>
            <a:r>
              <a:rPr lang="en-US" dirty="0" smtClean="0"/>
              <a:t>19. </a:t>
            </a:r>
            <a:r>
              <a:rPr lang="en-US" dirty="0" err="1" smtClean="0"/>
              <a:t>yy’dan</a:t>
            </a:r>
            <a:r>
              <a:rPr lang="en-US" dirty="0" smtClean="0"/>
              <a:t> </a:t>
            </a:r>
            <a:r>
              <a:rPr lang="en-US" dirty="0" err="1" smtClean="0"/>
              <a:t>itibaren</a:t>
            </a:r>
            <a:r>
              <a:rPr lang="en-US" dirty="0" smtClean="0"/>
              <a:t> </a:t>
            </a:r>
            <a:r>
              <a:rPr lang="en-US" dirty="0" err="1" smtClean="0"/>
              <a:t>Batılılaşma’nın</a:t>
            </a:r>
            <a:r>
              <a:rPr lang="en-US" dirty="0" smtClean="0"/>
              <a:t> </a:t>
            </a:r>
            <a:r>
              <a:rPr lang="en-US" dirty="0" err="1" smtClean="0"/>
              <a:t>aileye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kadının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hayatına</a:t>
            </a:r>
            <a:r>
              <a:rPr lang="en-US" dirty="0" smtClean="0"/>
              <a:t> </a:t>
            </a:r>
            <a:r>
              <a:rPr lang="en-US" dirty="0" err="1" smtClean="0"/>
              <a:t>katılması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7161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Cumhuriyet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Kadınların</a:t>
            </a:r>
            <a:r>
              <a:rPr lang="en-US" dirty="0" smtClean="0"/>
              <a:t> </a:t>
            </a:r>
            <a:r>
              <a:rPr lang="en-US" dirty="0" err="1" smtClean="0"/>
              <a:t>haklarındaki</a:t>
            </a:r>
            <a:r>
              <a:rPr lang="en-US" dirty="0" smtClean="0"/>
              <a:t> </a:t>
            </a:r>
            <a:r>
              <a:rPr lang="en-US" dirty="0" err="1" smtClean="0"/>
              <a:t>gelişmeler</a:t>
            </a:r>
            <a:endParaRPr lang="en-US" dirty="0" smtClean="0"/>
          </a:p>
          <a:p>
            <a:r>
              <a:rPr lang="en-US" dirty="0" smtClean="0"/>
              <a:t>Karma </a:t>
            </a:r>
            <a:r>
              <a:rPr lang="en-US" dirty="0" err="1" smtClean="0"/>
              <a:t>eğitime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endParaRPr lang="en-US" dirty="0" smtClean="0"/>
          </a:p>
          <a:p>
            <a:r>
              <a:rPr lang="en-US" dirty="0" err="1" smtClean="0"/>
              <a:t>Medeni</a:t>
            </a:r>
            <a:r>
              <a:rPr lang="en-US" dirty="0" smtClean="0"/>
              <a:t> </a:t>
            </a:r>
            <a:r>
              <a:rPr lang="en-US" dirty="0" err="1" smtClean="0"/>
              <a:t>Kanun’un</a:t>
            </a:r>
            <a:r>
              <a:rPr lang="en-US" dirty="0" smtClean="0"/>
              <a:t> </a:t>
            </a:r>
            <a:r>
              <a:rPr lang="en-US" dirty="0" err="1" smtClean="0"/>
              <a:t>ilanı</a:t>
            </a:r>
            <a:endParaRPr lang="en-US" dirty="0" smtClean="0"/>
          </a:p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cinsiyet</a:t>
            </a:r>
            <a:r>
              <a:rPr lang="en-US" dirty="0" smtClean="0"/>
              <a:t> </a:t>
            </a:r>
            <a:r>
              <a:rPr lang="en-US" dirty="0" err="1" smtClean="0"/>
              <a:t>rolleri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421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1950, 1960 </a:t>
            </a:r>
            <a:r>
              <a:rPr lang="en-US" dirty="0" err="1" smtClean="0"/>
              <a:t>ve</a:t>
            </a:r>
            <a:r>
              <a:rPr lang="en-US" dirty="0" smtClean="0"/>
              <a:t> 1970’ler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cinsiyet</a:t>
            </a:r>
            <a:r>
              <a:rPr lang="en-US" dirty="0" smtClean="0"/>
              <a:t> </a:t>
            </a:r>
            <a:r>
              <a:rPr lang="en-US" dirty="0" err="1" smtClean="0"/>
              <a:t>rollerinin</a:t>
            </a:r>
            <a:r>
              <a:rPr lang="en-US" dirty="0" smtClean="0"/>
              <a:t> 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etmesi</a:t>
            </a:r>
            <a:endParaRPr lang="en-US" dirty="0" smtClean="0"/>
          </a:p>
          <a:p>
            <a:r>
              <a:rPr lang="en-US" dirty="0" err="1" smtClean="0"/>
              <a:t>Kadınların</a:t>
            </a:r>
            <a:r>
              <a:rPr lang="en-US" dirty="0" smtClean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gücüne</a:t>
            </a:r>
            <a:r>
              <a:rPr lang="en-US" dirty="0" smtClean="0"/>
              <a:t> </a:t>
            </a:r>
            <a:r>
              <a:rPr lang="en-US" dirty="0" err="1" smtClean="0"/>
              <a:t>katılmaya</a:t>
            </a:r>
            <a:r>
              <a:rPr lang="en-US" dirty="0" smtClean="0"/>
              <a:t> </a:t>
            </a:r>
            <a:r>
              <a:rPr lang="en-US" dirty="0" err="1" smtClean="0"/>
              <a:t>başlaması</a:t>
            </a:r>
            <a:endParaRPr lang="en-US" dirty="0" smtClean="0"/>
          </a:p>
          <a:p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göç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göçün</a:t>
            </a:r>
            <a:r>
              <a:rPr lang="en-US" dirty="0" smtClean="0"/>
              <a:t> </a:t>
            </a:r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yapısına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hayatına</a:t>
            </a:r>
            <a:r>
              <a:rPr lang="en-US" dirty="0" smtClean="0"/>
              <a:t> </a:t>
            </a:r>
            <a:r>
              <a:rPr lang="en-US" dirty="0" err="1" smtClean="0"/>
              <a:t>etkileri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589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322</Words>
  <Application>Microsoft Office PowerPoint</Application>
  <PresentationFormat>Geniş ekran</PresentationFormat>
  <Paragraphs>78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1_Office Teması</vt:lpstr>
      <vt:lpstr>PowerPoint Sunusu</vt:lpstr>
      <vt:lpstr>Aile nedir?</vt:lpstr>
      <vt:lpstr>Ailenin işlevleri</vt:lpstr>
      <vt:lpstr>Aile tipleri</vt:lpstr>
      <vt:lpstr>Aile ve Evlilik Türleri</vt:lpstr>
      <vt:lpstr>Yerleşim türlerine göre aile</vt:lpstr>
      <vt:lpstr>Osmanlı Devleti’nde Aile</vt:lpstr>
      <vt:lpstr>Cumhuriyet Dönemi</vt:lpstr>
      <vt:lpstr>1950, 1960 ve 1970’ler</vt:lpstr>
      <vt:lpstr>1980’li yıllar</vt:lpstr>
      <vt:lpstr>Günümüzde Aile (1)</vt:lpstr>
      <vt:lpstr>Günümüzde Aile (2)</vt:lpstr>
      <vt:lpstr>Ailede güncel sorunlar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</dc:creator>
  <cp:lastModifiedBy>Burcu</cp:lastModifiedBy>
  <cp:revision>26</cp:revision>
  <dcterms:created xsi:type="dcterms:W3CDTF">2017-10-29T16:12:06Z</dcterms:created>
  <dcterms:modified xsi:type="dcterms:W3CDTF">2020-11-27T09:24:03Z</dcterms:modified>
</cp:coreProperties>
</file>