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5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76" r:id="rId13"/>
    <p:sldId id="275" r:id="rId14"/>
    <p:sldId id="264" r:id="rId1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9E26D3-7AD4-41BC-A8B7-D5042C27CD06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7212FA-BD9A-44C1-AA0A-D60CA00FAE0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6906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E4409D-4B61-4D7E-B304-BAD2E8B51761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CAED37-DCCE-4296-8DA0-7E7D7315598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467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6605EC-22E1-4D13-B920-D77F2412D330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02E848-86BB-465E-AAEC-A35F9E2F670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1751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FD580F-18CB-4DC0-A96F-01DE972DAC1E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3F7E39-E0E6-4DFB-AB79-5F7082A592C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0454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6DC193-0B34-4863-8C9B-07A0496DF355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C2068C-DD98-4F65-B84C-3BFC56C146B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5533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E8AEF4-8396-4ACA-8123-F61FF0061A23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C0FFF6-6002-43D9-A366-B068B9B9002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9618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72FE69-F86A-4770-A8F3-0F1A0A8294EB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BFE470-42A5-43AD-96D5-FA58E5F0836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495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AA9E1A-9EFE-45DB-AC01-E22C19D375F5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EADA71-186B-46EB-81D8-E98BE7570E9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8130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E09BC7-C990-4B54-AC5B-E6AA4379867D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FF3ED-31BB-4ACF-B1EF-D21B486B866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1915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4C9817-6453-4A77-84D3-1375A838A24B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4E650D-C565-4C1B-8B60-E0A95323EA2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7460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71DA36-1D01-4E74-A993-156D6EE76CDC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606853-3B46-4E01-B5CA-7FB4D0E134A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1713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Başlık Yer Tutucusu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</a:p>
        </p:txBody>
      </p:sp>
      <p:sp>
        <p:nvSpPr>
          <p:cNvPr id="1027" name="Metin Yer Tutucusu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276F364-68A6-4207-95AF-A799FB72F4F3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3BEE986-1045-4DA4-A35D-50040EAB9E42}" type="slidenum">
              <a:rPr lang="tr-TR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9040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410" name="Alt Başlık 2"/>
          <p:cNvSpPr>
            <a:spLocks noGrp="1"/>
          </p:cNvSpPr>
          <p:nvPr>
            <p:ph type="subTitle" idx="1"/>
          </p:nvPr>
        </p:nvSpPr>
        <p:spPr>
          <a:xfrm>
            <a:off x="1482725" y="1857375"/>
            <a:ext cx="9144000" cy="1655763"/>
          </a:xfrm>
        </p:spPr>
        <p:txBody>
          <a:bodyPr/>
          <a:lstStyle/>
          <a:p>
            <a:pPr eaLnBrk="1" hangingPunct="1"/>
            <a:r>
              <a:rPr lang="tr-TR" altLang="tr-TR" b="1" dirty="0" smtClean="0"/>
              <a:t>SHB-22</a:t>
            </a:r>
            <a:r>
              <a:rPr lang="en-US" altLang="tr-TR" b="1" dirty="0" smtClean="0"/>
              <a:t>7</a:t>
            </a:r>
            <a:r>
              <a:rPr lang="tr-TR" altLang="tr-TR" b="1" dirty="0" smtClean="0"/>
              <a:t> TÜRKİYE’NİN TOPLUMSAL VE EKONOMİK YAPISI</a:t>
            </a:r>
          </a:p>
          <a:p>
            <a:pPr eaLnBrk="1" hangingPunct="1"/>
            <a:r>
              <a:rPr lang="tr-TR" altLang="tr-TR" b="1" dirty="0" smtClean="0"/>
              <a:t>TÜRKİYE’DE </a:t>
            </a:r>
            <a:r>
              <a:rPr lang="en-US" altLang="tr-TR" b="1" dirty="0" smtClean="0"/>
              <a:t>AİLE</a:t>
            </a:r>
            <a:endParaRPr lang="tr-TR" altLang="tr-TR" b="1" dirty="0" smtClean="0"/>
          </a:p>
          <a:p>
            <a:pPr eaLnBrk="1" hangingPunct="1"/>
            <a:r>
              <a:rPr lang="en-US" altLang="tr-TR" b="1" dirty="0" smtClean="0"/>
              <a:t>ARŞ GÖR</a:t>
            </a:r>
            <a:r>
              <a:rPr lang="tr-TR" altLang="tr-TR" b="1" dirty="0" smtClean="0"/>
              <a:t>.DR.</a:t>
            </a:r>
            <a:r>
              <a:rPr lang="en-US" altLang="tr-TR" b="1" dirty="0" smtClean="0"/>
              <a:t> BURCU ÖZDEMİR OCAKLI</a:t>
            </a:r>
            <a:endParaRPr lang="tr-TR" altLang="tr-TR" b="1" dirty="0" smtClean="0"/>
          </a:p>
          <a:p>
            <a:pPr eaLnBrk="1" hangingPunct="1"/>
            <a:endParaRPr lang="tr-TR" altLang="tr-TR" b="1" dirty="0" smtClean="0"/>
          </a:p>
          <a:p>
            <a:r>
              <a:rPr lang="tr-TR" sz="2000" dirty="0" smtClean="0">
                <a:solidFill>
                  <a:srgbClr val="000000"/>
                </a:solidFill>
              </a:rPr>
              <a:t> </a:t>
            </a:r>
          </a:p>
          <a:p>
            <a:pPr eaLnBrk="1" hangingPunct="1"/>
            <a:endParaRPr lang="tr-TR" altLang="tr-TR" b="1" dirty="0" smtClean="0"/>
          </a:p>
        </p:txBody>
      </p:sp>
    </p:spTree>
    <p:extLst>
      <p:ext uri="{BB962C8B-B14F-4D97-AF65-F5344CB8AC3E}">
        <p14:creationId xmlns:p14="http://schemas.microsoft.com/office/powerpoint/2010/main" val="3348870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1980’li </a:t>
            </a:r>
            <a:r>
              <a:rPr lang="en-US" dirty="0" err="1" smtClean="0"/>
              <a:t>yıllar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Televizyon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teknolojinin</a:t>
            </a:r>
            <a:r>
              <a:rPr lang="en-US" dirty="0" smtClean="0"/>
              <a:t> </a:t>
            </a:r>
            <a:r>
              <a:rPr lang="en-US" dirty="0" err="1" smtClean="0"/>
              <a:t>aile</a:t>
            </a:r>
            <a:r>
              <a:rPr lang="en-US" dirty="0" smtClean="0"/>
              <a:t> </a:t>
            </a:r>
            <a:r>
              <a:rPr lang="en-US" dirty="0" err="1" smtClean="0"/>
              <a:t>hayatına</a:t>
            </a:r>
            <a:r>
              <a:rPr lang="en-US" dirty="0" smtClean="0"/>
              <a:t> </a:t>
            </a:r>
            <a:r>
              <a:rPr lang="en-US" dirty="0" err="1" smtClean="0"/>
              <a:t>etkisi</a:t>
            </a:r>
            <a:endParaRPr lang="en-US" dirty="0" smtClean="0"/>
          </a:p>
          <a:p>
            <a:r>
              <a:rPr lang="en-US" dirty="0" err="1" smtClean="0"/>
              <a:t>Bigi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hizmet</a:t>
            </a:r>
            <a:r>
              <a:rPr lang="en-US" dirty="0" smtClean="0"/>
              <a:t> </a:t>
            </a:r>
            <a:r>
              <a:rPr lang="en-US" dirty="0" err="1" smtClean="0"/>
              <a:t>sektörünün</a:t>
            </a:r>
            <a:r>
              <a:rPr lang="en-US" dirty="0" smtClean="0"/>
              <a:t> </a:t>
            </a:r>
            <a:r>
              <a:rPr lang="en-US" dirty="0" err="1" smtClean="0"/>
              <a:t>gelişimiyle</a:t>
            </a:r>
            <a:r>
              <a:rPr lang="en-US" dirty="0" smtClean="0"/>
              <a:t> </a:t>
            </a:r>
            <a:r>
              <a:rPr lang="en-US" dirty="0" err="1" smtClean="0"/>
              <a:t>kadınalrın</a:t>
            </a:r>
            <a:r>
              <a:rPr lang="en-US" dirty="0" smtClean="0"/>
              <a:t> </a:t>
            </a:r>
            <a:r>
              <a:rPr lang="en-US" dirty="0" err="1" smtClean="0"/>
              <a:t>iş</a:t>
            </a:r>
            <a:r>
              <a:rPr lang="en-US" dirty="0" smtClean="0"/>
              <a:t> </a:t>
            </a:r>
            <a:r>
              <a:rPr lang="en-US" dirty="0" err="1" smtClean="0"/>
              <a:t>hayatına</a:t>
            </a:r>
            <a:r>
              <a:rPr lang="en-US" dirty="0" smtClean="0"/>
              <a:t> </a:t>
            </a:r>
            <a:r>
              <a:rPr lang="en-US" dirty="0" err="1" smtClean="0"/>
              <a:t>katılımının</a:t>
            </a:r>
            <a:r>
              <a:rPr lang="en-US" dirty="0" smtClean="0"/>
              <a:t> </a:t>
            </a:r>
            <a:r>
              <a:rPr lang="en-US" dirty="0" err="1" smtClean="0"/>
              <a:t>artması</a:t>
            </a:r>
            <a:endParaRPr lang="en-US" dirty="0"/>
          </a:p>
          <a:p>
            <a:r>
              <a:rPr lang="en-US" dirty="0" smtClean="0"/>
              <a:t>Feminist </a:t>
            </a:r>
            <a:r>
              <a:rPr lang="en-US" dirty="0" err="1" smtClean="0"/>
              <a:t>hareketlerin</a:t>
            </a:r>
            <a:r>
              <a:rPr lang="en-US" dirty="0" smtClean="0"/>
              <a:t> </a:t>
            </a:r>
            <a:r>
              <a:rPr lang="en-US" dirty="0" err="1" smtClean="0"/>
              <a:t>etkisi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98488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Günümüzde </a:t>
            </a:r>
            <a:r>
              <a:rPr lang="en-US" dirty="0" err="1" smtClean="0"/>
              <a:t>Aile</a:t>
            </a:r>
            <a:r>
              <a:rPr lang="en-US" dirty="0" smtClean="0"/>
              <a:t> (1)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Geniş</a:t>
            </a:r>
            <a:r>
              <a:rPr lang="en-US" dirty="0" smtClean="0"/>
              <a:t> </a:t>
            </a:r>
            <a:r>
              <a:rPr lang="en-US" dirty="0" err="1" smtClean="0"/>
              <a:t>aileden</a:t>
            </a:r>
            <a:r>
              <a:rPr lang="en-US" dirty="0" smtClean="0"/>
              <a:t> </a:t>
            </a:r>
            <a:r>
              <a:rPr lang="en-US" dirty="0" err="1" smtClean="0"/>
              <a:t>çekirdek</a:t>
            </a:r>
            <a:r>
              <a:rPr lang="en-US" dirty="0" smtClean="0"/>
              <a:t> </a:t>
            </a:r>
            <a:r>
              <a:rPr lang="en-US" dirty="0" err="1" smtClean="0"/>
              <a:t>aileye</a:t>
            </a:r>
            <a:r>
              <a:rPr lang="en-US" dirty="0" smtClean="0"/>
              <a:t> </a:t>
            </a:r>
            <a:r>
              <a:rPr lang="en-US" dirty="0" err="1" smtClean="0"/>
              <a:t>evrilme</a:t>
            </a:r>
            <a:endParaRPr lang="en-US" dirty="0" smtClean="0"/>
          </a:p>
          <a:p>
            <a:r>
              <a:rPr lang="en-US" dirty="0" err="1" smtClean="0"/>
              <a:t>Farklı</a:t>
            </a:r>
            <a:r>
              <a:rPr lang="en-US" dirty="0" smtClean="0"/>
              <a:t> </a:t>
            </a:r>
            <a:r>
              <a:rPr lang="en-US" dirty="0" err="1" smtClean="0"/>
              <a:t>aile</a:t>
            </a:r>
            <a:r>
              <a:rPr lang="en-US" dirty="0" smtClean="0"/>
              <a:t> </a:t>
            </a:r>
            <a:r>
              <a:rPr lang="en-US" dirty="0" err="1" smtClean="0"/>
              <a:t>tiplerinin</a:t>
            </a:r>
            <a:r>
              <a:rPr lang="en-US" dirty="0" smtClean="0"/>
              <a:t> </a:t>
            </a:r>
            <a:r>
              <a:rPr lang="en-US" dirty="0" err="1" smtClean="0"/>
              <a:t>ortaya</a:t>
            </a:r>
            <a:r>
              <a:rPr lang="en-US" dirty="0" smtClean="0"/>
              <a:t> </a:t>
            </a:r>
            <a:r>
              <a:rPr lang="en-US" dirty="0" err="1" smtClean="0"/>
              <a:t>çıkışı</a:t>
            </a:r>
            <a:endParaRPr lang="en-US" dirty="0" smtClean="0"/>
          </a:p>
          <a:p>
            <a:r>
              <a:rPr lang="en-US" dirty="0" err="1" smtClean="0"/>
              <a:t>Aile</a:t>
            </a:r>
            <a:r>
              <a:rPr lang="en-US" dirty="0" smtClean="0"/>
              <a:t> </a:t>
            </a:r>
            <a:r>
              <a:rPr lang="en-US" dirty="0" err="1" smtClean="0"/>
              <a:t>reisliği</a:t>
            </a:r>
            <a:r>
              <a:rPr lang="en-US" dirty="0" smtClean="0"/>
              <a:t> </a:t>
            </a:r>
            <a:r>
              <a:rPr lang="en-US" dirty="0" err="1" smtClean="0"/>
              <a:t>kavramının</a:t>
            </a:r>
            <a:r>
              <a:rPr lang="en-US" dirty="0" smtClean="0"/>
              <a:t> </a:t>
            </a:r>
            <a:r>
              <a:rPr lang="en-US" dirty="0" err="1" smtClean="0"/>
              <a:t>kaldırılışı</a:t>
            </a:r>
            <a:endParaRPr lang="en-US" dirty="0" smtClean="0"/>
          </a:p>
          <a:p>
            <a:r>
              <a:rPr lang="en-US" dirty="0" err="1" smtClean="0"/>
              <a:t>Ataerkil</a:t>
            </a:r>
            <a:r>
              <a:rPr lang="en-US" dirty="0" smtClean="0"/>
              <a:t> </a:t>
            </a:r>
            <a:r>
              <a:rPr lang="en-US" dirty="0" err="1" smtClean="0"/>
              <a:t>aile</a:t>
            </a:r>
            <a:r>
              <a:rPr lang="en-US" dirty="0" smtClean="0"/>
              <a:t> </a:t>
            </a:r>
            <a:r>
              <a:rPr lang="en-US" dirty="0" err="1" smtClean="0"/>
              <a:t>yapısını</a:t>
            </a:r>
            <a:r>
              <a:rPr lang="en-US" dirty="0" smtClean="0"/>
              <a:t> </a:t>
            </a:r>
            <a:r>
              <a:rPr lang="en-US" dirty="0" err="1" smtClean="0"/>
              <a:t>devam</a:t>
            </a:r>
            <a:r>
              <a:rPr lang="en-US" dirty="0" smtClean="0"/>
              <a:t> </a:t>
            </a:r>
            <a:r>
              <a:rPr lang="en-US" dirty="0" err="1" smtClean="0"/>
              <a:t>etmesi</a:t>
            </a:r>
            <a:endParaRPr lang="en-US" dirty="0" smtClean="0"/>
          </a:p>
          <a:p>
            <a:r>
              <a:rPr lang="en-US" dirty="0" err="1" smtClean="0"/>
              <a:t>Eğitim</a:t>
            </a:r>
            <a:r>
              <a:rPr lang="en-US" dirty="0" smtClean="0"/>
              <a:t> </a:t>
            </a:r>
            <a:r>
              <a:rPr lang="en-US" dirty="0" err="1" smtClean="0"/>
              <a:t>seviyesinin</a:t>
            </a:r>
            <a:r>
              <a:rPr lang="en-US" dirty="0" smtClean="0"/>
              <a:t> </a:t>
            </a:r>
            <a:r>
              <a:rPr lang="en-US" dirty="0" err="1" smtClean="0"/>
              <a:t>yükselmesinin</a:t>
            </a:r>
            <a:r>
              <a:rPr lang="en-US" dirty="0" smtClean="0"/>
              <a:t> </a:t>
            </a:r>
            <a:r>
              <a:rPr lang="en-US" dirty="0" err="1" smtClean="0"/>
              <a:t>aileye</a:t>
            </a:r>
            <a:r>
              <a:rPr lang="en-US" dirty="0" smtClean="0"/>
              <a:t> </a:t>
            </a:r>
            <a:r>
              <a:rPr lang="en-US" dirty="0" err="1" smtClean="0"/>
              <a:t>etkisi</a:t>
            </a:r>
            <a:endParaRPr lang="en-US" dirty="0" smtClean="0"/>
          </a:p>
          <a:p>
            <a:r>
              <a:rPr lang="en-US" dirty="0" err="1" smtClean="0"/>
              <a:t>Aileyi</a:t>
            </a:r>
            <a:r>
              <a:rPr lang="en-US" dirty="0" smtClean="0"/>
              <a:t> </a:t>
            </a:r>
            <a:r>
              <a:rPr lang="en-US" dirty="0" err="1" smtClean="0"/>
              <a:t>destekleyici</a:t>
            </a:r>
            <a:r>
              <a:rPr lang="en-US" dirty="0" smtClean="0"/>
              <a:t> </a:t>
            </a:r>
            <a:r>
              <a:rPr lang="en-US" dirty="0" err="1" smtClean="0"/>
              <a:t>politikaların</a:t>
            </a:r>
            <a:r>
              <a:rPr lang="en-US" dirty="0" smtClean="0"/>
              <a:t> </a:t>
            </a:r>
            <a:r>
              <a:rPr lang="en-US" dirty="0" err="1" smtClean="0"/>
              <a:t>geliştirilmesi</a:t>
            </a:r>
            <a:endParaRPr lang="en-US" dirty="0" smtClean="0"/>
          </a:p>
          <a:p>
            <a:r>
              <a:rPr lang="en-US" dirty="0" err="1" smtClean="0"/>
              <a:t>İş-yaşam</a:t>
            </a:r>
            <a:r>
              <a:rPr lang="en-US" dirty="0" smtClean="0"/>
              <a:t> </a:t>
            </a:r>
            <a:r>
              <a:rPr lang="en-US" dirty="0" err="1" smtClean="0"/>
              <a:t>dengesini</a:t>
            </a:r>
            <a:r>
              <a:rPr lang="en-US" dirty="0" smtClean="0"/>
              <a:t> </a:t>
            </a:r>
            <a:r>
              <a:rPr lang="en-US" dirty="0" err="1" smtClean="0"/>
              <a:t>destekleyici</a:t>
            </a:r>
            <a:r>
              <a:rPr lang="en-US" dirty="0" smtClean="0"/>
              <a:t> </a:t>
            </a:r>
            <a:r>
              <a:rPr lang="en-US" dirty="0" err="1" smtClean="0"/>
              <a:t>politikalar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24920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Günümüzde </a:t>
            </a:r>
            <a:r>
              <a:rPr lang="en-US" dirty="0" err="1"/>
              <a:t>Aile</a:t>
            </a:r>
            <a:r>
              <a:rPr lang="en-US" dirty="0"/>
              <a:t> </a:t>
            </a:r>
            <a:r>
              <a:rPr lang="en-US" dirty="0" smtClean="0"/>
              <a:t>(2)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Çocuğun </a:t>
            </a:r>
            <a:r>
              <a:rPr lang="en-US" dirty="0" err="1"/>
              <a:t>değerinin</a:t>
            </a:r>
            <a:r>
              <a:rPr lang="en-US" dirty="0"/>
              <a:t> </a:t>
            </a:r>
            <a:r>
              <a:rPr lang="en-US" dirty="0" err="1"/>
              <a:t>değişmesi</a:t>
            </a:r>
            <a:endParaRPr lang="en-US" dirty="0"/>
          </a:p>
          <a:p>
            <a:r>
              <a:rPr lang="en-US" dirty="0"/>
              <a:t>İlk </a:t>
            </a:r>
            <a:r>
              <a:rPr lang="en-US" dirty="0" err="1"/>
              <a:t>evlilik</a:t>
            </a:r>
            <a:r>
              <a:rPr lang="en-US" dirty="0"/>
              <a:t> </a:t>
            </a:r>
            <a:r>
              <a:rPr lang="en-US" dirty="0" err="1"/>
              <a:t>yaşının</a:t>
            </a:r>
            <a:r>
              <a:rPr lang="en-US" dirty="0"/>
              <a:t> </a:t>
            </a:r>
            <a:r>
              <a:rPr lang="en-US" dirty="0" err="1"/>
              <a:t>yükselmesi</a:t>
            </a:r>
            <a:endParaRPr lang="en-US" dirty="0"/>
          </a:p>
          <a:p>
            <a:r>
              <a:rPr lang="en-US" dirty="0"/>
              <a:t>İlk </a:t>
            </a:r>
            <a:r>
              <a:rPr lang="en-US" dirty="0" err="1"/>
              <a:t>çocuğa</a:t>
            </a:r>
            <a:r>
              <a:rPr lang="en-US" dirty="0"/>
              <a:t> </a:t>
            </a:r>
            <a:r>
              <a:rPr lang="en-US" dirty="0" err="1"/>
              <a:t>sahip</a:t>
            </a:r>
            <a:r>
              <a:rPr lang="en-US" dirty="0"/>
              <a:t> </a:t>
            </a:r>
            <a:r>
              <a:rPr lang="en-US" dirty="0" err="1"/>
              <a:t>olam</a:t>
            </a:r>
            <a:r>
              <a:rPr lang="en-US" dirty="0"/>
              <a:t> </a:t>
            </a:r>
            <a:r>
              <a:rPr lang="en-US" dirty="0" err="1"/>
              <a:t>yaşının</a:t>
            </a:r>
            <a:r>
              <a:rPr lang="en-US" dirty="0"/>
              <a:t> </a:t>
            </a:r>
            <a:r>
              <a:rPr lang="en-US" dirty="0" err="1"/>
              <a:t>yükselmesi</a:t>
            </a:r>
            <a:endParaRPr lang="en-US" dirty="0"/>
          </a:p>
          <a:p>
            <a:r>
              <a:rPr lang="en-US" dirty="0" err="1"/>
              <a:t>Ortalama</a:t>
            </a:r>
            <a:r>
              <a:rPr lang="en-US" dirty="0"/>
              <a:t> </a:t>
            </a:r>
            <a:r>
              <a:rPr lang="en-US" dirty="0" err="1"/>
              <a:t>çocuk</a:t>
            </a:r>
            <a:r>
              <a:rPr lang="en-US" dirty="0"/>
              <a:t> </a:t>
            </a:r>
            <a:r>
              <a:rPr lang="en-US" dirty="0" err="1"/>
              <a:t>sayısının</a:t>
            </a:r>
            <a:r>
              <a:rPr lang="en-US" dirty="0"/>
              <a:t> </a:t>
            </a:r>
            <a:r>
              <a:rPr lang="en-US" dirty="0" err="1"/>
              <a:t>azalması</a:t>
            </a:r>
            <a:endParaRPr lang="en-US" dirty="0"/>
          </a:p>
          <a:p>
            <a:r>
              <a:rPr lang="en-US" dirty="0"/>
              <a:t>Boşanma </a:t>
            </a:r>
            <a:r>
              <a:rPr lang="en-US" dirty="0" err="1"/>
              <a:t>oranlarının</a:t>
            </a:r>
            <a:r>
              <a:rPr lang="en-US" dirty="0"/>
              <a:t> </a:t>
            </a:r>
            <a:r>
              <a:rPr lang="en-US" dirty="0" err="1" smtClean="0"/>
              <a:t>artışı</a:t>
            </a: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81263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Ailede</a:t>
            </a:r>
            <a:r>
              <a:rPr lang="en-US" dirty="0" smtClean="0"/>
              <a:t> </a:t>
            </a:r>
            <a:r>
              <a:rPr lang="en-US" dirty="0" err="1" smtClean="0"/>
              <a:t>güncel</a:t>
            </a:r>
            <a:r>
              <a:rPr lang="en-US" dirty="0" smtClean="0"/>
              <a:t> </a:t>
            </a:r>
            <a:r>
              <a:rPr lang="en-US" dirty="0" err="1" smtClean="0"/>
              <a:t>sorunlar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Toplumsal</a:t>
            </a:r>
            <a:r>
              <a:rPr lang="en-US" dirty="0" smtClean="0"/>
              <a:t> </a:t>
            </a:r>
            <a:r>
              <a:rPr lang="en-US" dirty="0" err="1" smtClean="0"/>
              <a:t>cinsiyet</a:t>
            </a:r>
            <a:r>
              <a:rPr lang="en-US" dirty="0" smtClean="0"/>
              <a:t> </a:t>
            </a:r>
            <a:r>
              <a:rPr lang="en-US" dirty="0" err="1" smtClean="0"/>
              <a:t>eşitsizliği</a:t>
            </a:r>
            <a:endParaRPr lang="en-US" dirty="0" smtClean="0"/>
          </a:p>
          <a:p>
            <a:r>
              <a:rPr lang="en-US" dirty="0" err="1" smtClean="0"/>
              <a:t>Aile</a:t>
            </a:r>
            <a:r>
              <a:rPr lang="en-US" dirty="0" smtClean="0"/>
              <a:t> </a:t>
            </a:r>
            <a:r>
              <a:rPr lang="en-US" dirty="0" err="1" smtClean="0"/>
              <a:t>içi</a:t>
            </a:r>
            <a:r>
              <a:rPr lang="en-US" dirty="0" smtClean="0"/>
              <a:t> </a:t>
            </a:r>
            <a:r>
              <a:rPr lang="en-US" dirty="0" err="1" smtClean="0"/>
              <a:t>şiddet</a:t>
            </a:r>
            <a:endParaRPr lang="en-US" dirty="0" smtClean="0"/>
          </a:p>
          <a:p>
            <a:r>
              <a:rPr lang="en-US" dirty="0" err="1" smtClean="0"/>
              <a:t>Kuşaklararası</a:t>
            </a:r>
            <a:r>
              <a:rPr lang="en-US" dirty="0" smtClean="0"/>
              <a:t> </a:t>
            </a:r>
            <a:r>
              <a:rPr lang="en-US" dirty="0" err="1" smtClean="0"/>
              <a:t>çatışma</a:t>
            </a:r>
            <a:endParaRPr lang="en-US" dirty="0" smtClean="0"/>
          </a:p>
          <a:p>
            <a:r>
              <a:rPr lang="en-US" dirty="0" err="1" smtClean="0"/>
              <a:t>Uzun</a:t>
            </a:r>
            <a:r>
              <a:rPr lang="en-US" dirty="0" smtClean="0"/>
              <a:t> </a:t>
            </a:r>
            <a:r>
              <a:rPr lang="en-US" dirty="0" err="1" smtClean="0"/>
              <a:t>süreli</a:t>
            </a:r>
            <a:r>
              <a:rPr lang="en-US" dirty="0" smtClean="0"/>
              <a:t> </a:t>
            </a:r>
            <a:r>
              <a:rPr lang="en-US" dirty="0" err="1" smtClean="0"/>
              <a:t>bakım</a:t>
            </a:r>
            <a:endParaRPr lang="en-US" dirty="0" smtClean="0"/>
          </a:p>
          <a:p>
            <a:r>
              <a:rPr lang="en-US" dirty="0" err="1" smtClean="0"/>
              <a:t>Okul</a:t>
            </a:r>
            <a:r>
              <a:rPr lang="en-US" dirty="0" smtClean="0"/>
              <a:t> </a:t>
            </a:r>
            <a:r>
              <a:rPr lang="en-US" dirty="0" err="1" smtClean="0"/>
              <a:t>öncesi</a:t>
            </a:r>
            <a:r>
              <a:rPr lang="en-US" dirty="0" smtClean="0"/>
              <a:t> </a:t>
            </a:r>
            <a:r>
              <a:rPr lang="en-US" dirty="0" err="1" smtClean="0"/>
              <a:t>bakım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07577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410" name="Alt Başlık 2"/>
          <p:cNvSpPr>
            <a:spLocks noGrp="1"/>
          </p:cNvSpPr>
          <p:nvPr>
            <p:ph type="subTitle" idx="1"/>
          </p:nvPr>
        </p:nvSpPr>
        <p:spPr>
          <a:xfrm>
            <a:off x="1482725" y="1857375"/>
            <a:ext cx="9144000" cy="1655763"/>
          </a:xfrm>
        </p:spPr>
        <p:txBody>
          <a:bodyPr/>
          <a:lstStyle/>
          <a:p>
            <a:pPr lvl="0" eaLnBrk="1" hangingPunct="1"/>
            <a:r>
              <a:rPr lang="tr-TR" altLang="tr-TR" b="1" dirty="0" smtClean="0">
                <a:solidFill>
                  <a:prstClr val="black"/>
                </a:solidFill>
              </a:rPr>
              <a:t>Kaynak</a:t>
            </a:r>
            <a:r>
              <a:rPr lang="en-US" altLang="tr-TR" b="1" dirty="0" err="1" smtClean="0">
                <a:solidFill>
                  <a:prstClr val="black"/>
                </a:solidFill>
              </a:rPr>
              <a:t>ça</a:t>
            </a:r>
            <a:endParaRPr lang="tr-TR" altLang="tr-TR" b="1" dirty="0" smtClean="0">
              <a:solidFill>
                <a:prstClr val="black"/>
              </a:solidFill>
            </a:endParaRPr>
          </a:p>
          <a:p>
            <a:pPr lvl="0" algn="just" eaLnBrk="1" hangingPunct="1"/>
            <a:r>
              <a:rPr lang="tr-TR" altLang="tr-TR" b="1" dirty="0">
                <a:solidFill>
                  <a:prstClr val="black"/>
                </a:solidFill>
              </a:rPr>
              <a:t> </a:t>
            </a:r>
            <a:r>
              <a:rPr lang="tr-TR" altLang="tr-TR" dirty="0">
                <a:solidFill>
                  <a:prstClr val="black"/>
                </a:solidFill>
              </a:rPr>
              <a:t>Zencirkıran, M. Türkiye’nin Toplumsal Yapısı. Anadolu Üniversitesi Yayınları. </a:t>
            </a:r>
            <a:endParaRPr lang="tr-TR" altLang="tr-TR" dirty="0" smtClean="0">
              <a:solidFill>
                <a:prstClr val="black"/>
              </a:solidFill>
            </a:endParaRPr>
          </a:p>
          <a:p>
            <a:pPr lvl="0" eaLnBrk="1" hangingPunct="1"/>
            <a:endParaRPr lang="tr-TR" altLang="tr-TR" dirty="0">
              <a:solidFill>
                <a:prstClr val="black"/>
              </a:solidFill>
            </a:endParaRPr>
          </a:p>
          <a:p>
            <a:pPr eaLnBrk="1" hangingPunct="1"/>
            <a:endParaRPr lang="tr-TR" altLang="tr-TR" b="1" dirty="0" smtClean="0"/>
          </a:p>
          <a:p>
            <a:r>
              <a:rPr lang="tr-TR" sz="2000" dirty="0" smtClean="0">
                <a:solidFill>
                  <a:srgbClr val="000000"/>
                </a:solidFill>
              </a:rPr>
              <a:t> </a:t>
            </a:r>
          </a:p>
          <a:p>
            <a:pPr eaLnBrk="1" hangingPunct="1"/>
            <a:endParaRPr lang="tr-TR" altLang="tr-TR" b="1" dirty="0" smtClean="0"/>
          </a:p>
        </p:txBody>
      </p:sp>
    </p:spTree>
    <p:extLst>
      <p:ext uri="{BB962C8B-B14F-4D97-AF65-F5344CB8AC3E}">
        <p14:creationId xmlns:p14="http://schemas.microsoft.com/office/powerpoint/2010/main" val="1301385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Aile</a:t>
            </a:r>
            <a:r>
              <a:rPr lang="en-US" dirty="0" smtClean="0"/>
              <a:t> </a:t>
            </a:r>
            <a:r>
              <a:rPr lang="en-US" dirty="0" err="1" smtClean="0"/>
              <a:t>nedir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Farklı</a:t>
            </a:r>
            <a:r>
              <a:rPr lang="en-US" dirty="0" smtClean="0"/>
              <a:t> </a:t>
            </a:r>
            <a:r>
              <a:rPr lang="en-US" dirty="0" err="1" smtClean="0"/>
              <a:t>tanımlar</a:t>
            </a:r>
            <a:endParaRPr lang="en-US" dirty="0" smtClean="0"/>
          </a:p>
          <a:p>
            <a:r>
              <a:rPr lang="en-US" dirty="0" err="1" smtClean="0"/>
              <a:t>Akrabalık</a:t>
            </a:r>
            <a:r>
              <a:rPr lang="en-US" dirty="0" smtClean="0"/>
              <a:t> (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bağı</a:t>
            </a:r>
            <a:r>
              <a:rPr lang="en-US" dirty="0" smtClean="0"/>
              <a:t>, </a:t>
            </a:r>
            <a:r>
              <a:rPr lang="en-US" dirty="0" err="1" smtClean="0"/>
              <a:t>evlilik</a:t>
            </a:r>
            <a:r>
              <a:rPr lang="en-US" dirty="0" smtClean="0"/>
              <a:t>, </a:t>
            </a:r>
            <a:r>
              <a:rPr lang="en-US" dirty="0" err="1" smtClean="0"/>
              <a:t>evlat</a:t>
            </a:r>
            <a:r>
              <a:rPr lang="en-US" dirty="0" smtClean="0"/>
              <a:t> </a:t>
            </a:r>
            <a:r>
              <a:rPr lang="en-US" dirty="0" err="1" smtClean="0"/>
              <a:t>edinme</a:t>
            </a:r>
            <a:r>
              <a:rPr lang="en-US" dirty="0" smtClean="0"/>
              <a:t>)</a:t>
            </a:r>
          </a:p>
          <a:p>
            <a:r>
              <a:rPr lang="en-US" dirty="0" err="1"/>
              <a:t>H</a:t>
            </a:r>
            <a:r>
              <a:rPr lang="en-US" dirty="0" err="1" smtClean="0"/>
              <a:t>ane</a:t>
            </a:r>
            <a:r>
              <a:rPr lang="en-US" dirty="0" smtClean="0"/>
              <a:t> </a:t>
            </a:r>
            <a:r>
              <a:rPr lang="en-US" dirty="0" err="1" smtClean="0"/>
              <a:t>halkı</a:t>
            </a:r>
            <a:r>
              <a:rPr lang="en-US" dirty="0" smtClean="0"/>
              <a:t> </a:t>
            </a:r>
            <a:r>
              <a:rPr lang="en-US" dirty="0" err="1" smtClean="0"/>
              <a:t>kavramları</a:t>
            </a:r>
            <a:r>
              <a:rPr lang="en-US" dirty="0" smtClean="0"/>
              <a:t> (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bağıyla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da </a:t>
            </a:r>
            <a:r>
              <a:rPr lang="en-US" dirty="0" err="1" smtClean="0"/>
              <a:t>kanbağı</a:t>
            </a:r>
            <a:r>
              <a:rPr lang="en-US" dirty="0" smtClean="0"/>
              <a:t> </a:t>
            </a:r>
            <a:r>
              <a:rPr lang="en-US" dirty="0" err="1" smtClean="0"/>
              <a:t>olmaksızın</a:t>
            </a:r>
            <a:r>
              <a:rPr lang="en-US" dirty="0" smtClean="0"/>
              <a:t> </a:t>
            </a:r>
            <a:r>
              <a:rPr lang="en-US" dirty="0" err="1" smtClean="0"/>
              <a:t>aynı</a:t>
            </a:r>
            <a:r>
              <a:rPr lang="en-US" dirty="0" smtClean="0"/>
              <a:t> </a:t>
            </a:r>
            <a:r>
              <a:rPr lang="en-US" dirty="0" err="1" smtClean="0"/>
              <a:t>ev</a:t>
            </a:r>
            <a:r>
              <a:rPr lang="en-US" dirty="0" smtClean="0"/>
              <a:t>/</a:t>
            </a:r>
            <a:r>
              <a:rPr lang="en-US" dirty="0" err="1" smtClean="0"/>
              <a:t>yerleşim</a:t>
            </a:r>
            <a:r>
              <a:rPr lang="en-US" dirty="0" smtClean="0"/>
              <a:t> </a:t>
            </a:r>
            <a:r>
              <a:rPr lang="en-US" dirty="0" err="1" smtClean="0"/>
              <a:t>biriminde</a:t>
            </a:r>
            <a:r>
              <a:rPr lang="en-US" dirty="0" smtClean="0"/>
              <a:t> </a:t>
            </a:r>
            <a:r>
              <a:rPr lang="en-US" dirty="0" err="1" smtClean="0"/>
              <a:t>yaşama</a:t>
            </a:r>
            <a:r>
              <a:rPr lang="en-US" dirty="0" smtClean="0"/>
              <a:t>)</a:t>
            </a:r>
          </a:p>
          <a:p>
            <a:r>
              <a:rPr lang="en-US" dirty="0" smtClean="0"/>
              <a:t>“</a:t>
            </a:r>
            <a:r>
              <a:rPr lang="en-US" dirty="0" err="1" smtClean="0"/>
              <a:t>Üreme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da </a:t>
            </a:r>
            <a:r>
              <a:rPr lang="en-US" dirty="0" err="1" smtClean="0"/>
              <a:t>bakım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birincil</a:t>
            </a:r>
            <a:r>
              <a:rPr lang="en-US" dirty="0" smtClean="0"/>
              <a:t> </a:t>
            </a:r>
            <a:r>
              <a:rPr lang="en-US" dirty="0" err="1" smtClean="0"/>
              <a:t>sorumlulukları</a:t>
            </a:r>
            <a:r>
              <a:rPr lang="en-US" dirty="0" smtClean="0"/>
              <a:t> </a:t>
            </a:r>
            <a:r>
              <a:rPr lang="en-US" dirty="0" err="1" smtClean="0"/>
              <a:t>paylaşan</a:t>
            </a:r>
            <a:r>
              <a:rPr lang="en-US" dirty="0" smtClean="0"/>
              <a:t>, </a:t>
            </a:r>
            <a:r>
              <a:rPr lang="en-US" dirty="0" err="1" smtClean="0"/>
              <a:t>kan</a:t>
            </a:r>
            <a:r>
              <a:rPr lang="en-US" dirty="0" smtClean="0"/>
              <a:t>, </a:t>
            </a:r>
            <a:r>
              <a:rPr lang="en-US" dirty="0" err="1" smtClean="0"/>
              <a:t>evlilik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da </a:t>
            </a:r>
            <a:r>
              <a:rPr lang="en-US" dirty="0" err="1" smtClean="0"/>
              <a:t>anlaşmaya</a:t>
            </a:r>
            <a:r>
              <a:rPr lang="en-US" dirty="0" smtClean="0"/>
              <a:t> </a:t>
            </a:r>
            <a:r>
              <a:rPr lang="en-US" dirty="0" err="1" smtClean="0"/>
              <a:t>dayanan</a:t>
            </a:r>
            <a:r>
              <a:rPr lang="en-US" dirty="0" smtClean="0"/>
              <a:t> </a:t>
            </a:r>
            <a:r>
              <a:rPr lang="en-US" dirty="0" err="1" smtClean="0"/>
              <a:t>diğer</a:t>
            </a:r>
            <a:r>
              <a:rPr lang="en-US" dirty="0" smtClean="0"/>
              <a:t> </a:t>
            </a:r>
            <a:r>
              <a:rPr lang="en-US" dirty="0" err="1" smtClean="0"/>
              <a:t>ilişki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da </a:t>
            </a:r>
            <a:r>
              <a:rPr lang="en-US" dirty="0" err="1" smtClean="0"/>
              <a:t>evlat</a:t>
            </a:r>
            <a:r>
              <a:rPr lang="en-US" dirty="0" smtClean="0"/>
              <a:t> </a:t>
            </a:r>
            <a:r>
              <a:rPr lang="en-US" dirty="0" err="1" smtClean="0"/>
              <a:t>edinme</a:t>
            </a:r>
            <a:r>
              <a:rPr lang="en-US" dirty="0" smtClean="0"/>
              <a:t> </a:t>
            </a:r>
            <a:r>
              <a:rPr lang="en-US" dirty="0" err="1" smtClean="0"/>
              <a:t>üzerinden</a:t>
            </a:r>
            <a:r>
              <a:rPr lang="en-US" dirty="0" smtClean="0"/>
              <a:t> </a:t>
            </a:r>
            <a:r>
              <a:rPr lang="en-US" dirty="0" err="1" smtClean="0"/>
              <a:t>birbirleriyle</a:t>
            </a:r>
            <a:r>
              <a:rPr lang="en-US" dirty="0" smtClean="0"/>
              <a:t> </a:t>
            </a:r>
            <a:r>
              <a:rPr lang="en-US" dirty="0" err="1" smtClean="0"/>
              <a:t>bağlantılanan</a:t>
            </a:r>
            <a:r>
              <a:rPr lang="en-US" dirty="0" smtClean="0"/>
              <a:t> </a:t>
            </a:r>
            <a:r>
              <a:rPr lang="en-US" dirty="0" err="1" smtClean="0"/>
              <a:t>insan</a:t>
            </a:r>
            <a:r>
              <a:rPr lang="en-US" dirty="0" smtClean="0"/>
              <a:t> </a:t>
            </a:r>
            <a:r>
              <a:rPr lang="en-US" dirty="0" err="1" smtClean="0"/>
              <a:t>kümesi</a:t>
            </a:r>
            <a:r>
              <a:rPr lang="en-US" dirty="0" smtClean="0"/>
              <a:t> (Schaefer, 2013)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29018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Ailenin</a:t>
            </a:r>
            <a:r>
              <a:rPr lang="en-US" dirty="0" smtClean="0"/>
              <a:t> </a:t>
            </a:r>
            <a:r>
              <a:rPr lang="en-US" dirty="0" err="1" smtClean="0"/>
              <a:t>işlevleri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Toplumsallaştırma</a:t>
            </a:r>
            <a:endParaRPr lang="en-US" dirty="0" smtClean="0"/>
          </a:p>
          <a:p>
            <a:r>
              <a:rPr lang="en-US" dirty="0" err="1" smtClean="0"/>
              <a:t>Çocuk</a:t>
            </a:r>
            <a:r>
              <a:rPr lang="en-US" dirty="0" smtClean="0"/>
              <a:t> </a:t>
            </a:r>
            <a:r>
              <a:rPr lang="en-US" dirty="0" err="1" smtClean="0"/>
              <a:t>sahibi</a:t>
            </a:r>
            <a:r>
              <a:rPr lang="en-US" dirty="0" smtClean="0"/>
              <a:t> </a:t>
            </a:r>
            <a:r>
              <a:rPr lang="en-US" dirty="0" err="1" smtClean="0"/>
              <a:t>olma</a:t>
            </a:r>
            <a:endParaRPr lang="en-US" dirty="0" smtClean="0"/>
          </a:p>
          <a:p>
            <a:r>
              <a:rPr lang="en-US" dirty="0" err="1" smtClean="0"/>
              <a:t>İlişkiyi</a:t>
            </a:r>
            <a:r>
              <a:rPr lang="en-US" dirty="0" smtClean="0"/>
              <a:t> </a:t>
            </a:r>
            <a:r>
              <a:rPr lang="en-US" dirty="0" err="1" smtClean="0"/>
              <a:t>meşrulaştırma</a:t>
            </a:r>
            <a:endParaRPr lang="en-US" dirty="0" smtClean="0"/>
          </a:p>
          <a:p>
            <a:r>
              <a:rPr lang="en-US" dirty="0" err="1" smtClean="0"/>
              <a:t>Duygusal</a:t>
            </a:r>
            <a:r>
              <a:rPr lang="en-US" dirty="0" smtClean="0"/>
              <a:t> </a:t>
            </a:r>
            <a:r>
              <a:rPr lang="en-US" dirty="0" err="1" smtClean="0"/>
              <a:t>paylaşım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destek</a:t>
            </a:r>
            <a:r>
              <a:rPr lang="en-US" dirty="0" smtClean="0"/>
              <a:t> </a:t>
            </a:r>
            <a:r>
              <a:rPr lang="en-US" dirty="0" err="1" smtClean="0"/>
              <a:t>sağlama</a:t>
            </a:r>
            <a:endParaRPr lang="en-US" dirty="0" smtClean="0"/>
          </a:p>
          <a:p>
            <a:r>
              <a:rPr lang="en-US" dirty="0" err="1" smtClean="0"/>
              <a:t>Toplumsal</a:t>
            </a:r>
            <a:r>
              <a:rPr lang="en-US" dirty="0" smtClean="0"/>
              <a:t> </a:t>
            </a:r>
            <a:r>
              <a:rPr lang="en-US" dirty="0" err="1" smtClean="0"/>
              <a:t>statü</a:t>
            </a:r>
            <a:r>
              <a:rPr lang="en-US" dirty="0" smtClean="0"/>
              <a:t> </a:t>
            </a:r>
            <a:r>
              <a:rPr lang="en-US" dirty="0" err="1" smtClean="0"/>
              <a:t>sağlama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22340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Aile</a:t>
            </a:r>
            <a:r>
              <a:rPr lang="en-US" dirty="0" smtClean="0"/>
              <a:t> </a:t>
            </a:r>
            <a:r>
              <a:rPr lang="en-US" dirty="0" err="1" smtClean="0"/>
              <a:t>tipleri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Geniş</a:t>
            </a:r>
            <a:r>
              <a:rPr lang="en-US" dirty="0" smtClean="0"/>
              <a:t> </a:t>
            </a:r>
            <a:r>
              <a:rPr lang="en-US" dirty="0" err="1" smtClean="0"/>
              <a:t>aile</a:t>
            </a:r>
            <a:endParaRPr lang="en-US" dirty="0" smtClean="0"/>
          </a:p>
          <a:p>
            <a:r>
              <a:rPr lang="en-US" dirty="0" err="1" smtClean="0"/>
              <a:t>Çekirdek</a:t>
            </a:r>
            <a:r>
              <a:rPr lang="en-US" dirty="0" smtClean="0"/>
              <a:t> </a:t>
            </a:r>
            <a:r>
              <a:rPr lang="en-US" dirty="0" err="1" smtClean="0"/>
              <a:t>aile</a:t>
            </a:r>
            <a:endParaRPr lang="en-US" dirty="0" smtClean="0"/>
          </a:p>
          <a:p>
            <a:r>
              <a:rPr lang="en-US" dirty="0" err="1" smtClean="0"/>
              <a:t>Tek</a:t>
            </a:r>
            <a:r>
              <a:rPr lang="en-US" dirty="0" smtClean="0"/>
              <a:t> </a:t>
            </a:r>
            <a:r>
              <a:rPr lang="en-US" dirty="0" err="1" smtClean="0"/>
              <a:t>ebeveynli</a:t>
            </a:r>
            <a:r>
              <a:rPr lang="en-US" dirty="0" smtClean="0"/>
              <a:t> </a:t>
            </a:r>
            <a:r>
              <a:rPr lang="en-US" dirty="0" err="1" smtClean="0"/>
              <a:t>aileler</a:t>
            </a:r>
            <a:endParaRPr lang="en-US" dirty="0" smtClean="0"/>
          </a:p>
          <a:p>
            <a:r>
              <a:rPr lang="en-US" dirty="0" err="1" smtClean="0"/>
              <a:t>Parçalanmış</a:t>
            </a:r>
            <a:r>
              <a:rPr lang="en-US" dirty="0" smtClean="0"/>
              <a:t> </a:t>
            </a:r>
            <a:r>
              <a:rPr lang="en-US" dirty="0" err="1" smtClean="0"/>
              <a:t>aileler</a:t>
            </a:r>
            <a:endParaRPr lang="en-US" dirty="0" smtClean="0"/>
          </a:p>
          <a:p>
            <a:r>
              <a:rPr lang="en-US" dirty="0" err="1" smtClean="0"/>
              <a:t>Farklılaşmış</a:t>
            </a:r>
            <a:r>
              <a:rPr lang="en-US" dirty="0" smtClean="0"/>
              <a:t> </a:t>
            </a:r>
            <a:r>
              <a:rPr lang="en-US" dirty="0" err="1" smtClean="0"/>
              <a:t>aileler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94195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Aile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Evlilik</a:t>
            </a:r>
            <a:r>
              <a:rPr lang="en-US" dirty="0" smtClean="0"/>
              <a:t> </a:t>
            </a:r>
            <a:r>
              <a:rPr lang="en-US" dirty="0" err="1"/>
              <a:t>T</a:t>
            </a:r>
            <a:r>
              <a:rPr lang="en-US" dirty="0" err="1" smtClean="0"/>
              <a:t>ürleri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Ataerkil</a:t>
            </a:r>
            <a:r>
              <a:rPr lang="en-US" dirty="0" smtClean="0"/>
              <a:t> </a:t>
            </a:r>
            <a:r>
              <a:rPr lang="en-US" dirty="0" err="1" smtClean="0"/>
              <a:t>aile</a:t>
            </a:r>
            <a:endParaRPr lang="en-US" dirty="0" smtClean="0"/>
          </a:p>
          <a:p>
            <a:r>
              <a:rPr lang="en-US" dirty="0" err="1" smtClean="0"/>
              <a:t>Anaerkil</a:t>
            </a:r>
            <a:r>
              <a:rPr lang="en-US" dirty="0" smtClean="0"/>
              <a:t> </a:t>
            </a:r>
            <a:r>
              <a:rPr lang="en-US" dirty="0" err="1" smtClean="0"/>
              <a:t>aile</a:t>
            </a:r>
            <a:endParaRPr lang="en-US" dirty="0" smtClean="0"/>
          </a:p>
          <a:p>
            <a:r>
              <a:rPr lang="en-US" dirty="0" err="1" smtClean="0"/>
              <a:t>Endogami</a:t>
            </a:r>
            <a:endParaRPr lang="en-US" dirty="0" smtClean="0"/>
          </a:p>
          <a:p>
            <a:r>
              <a:rPr lang="en-US" dirty="0" err="1" smtClean="0"/>
              <a:t>Egzogami</a:t>
            </a:r>
            <a:endParaRPr lang="en-US" dirty="0" smtClean="0"/>
          </a:p>
          <a:p>
            <a:r>
              <a:rPr lang="en-US" dirty="0" err="1" smtClean="0"/>
              <a:t>Monogami</a:t>
            </a:r>
            <a:endParaRPr lang="en-US" dirty="0" smtClean="0"/>
          </a:p>
          <a:p>
            <a:r>
              <a:rPr lang="en-US" dirty="0" err="1" smtClean="0"/>
              <a:t>Poligami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58117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Yerleşim</a:t>
            </a:r>
            <a:r>
              <a:rPr lang="en-US" dirty="0" smtClean="0"/>
              <a:t> </a:t>
            </a:r>
            <a:r>
              <a:rPr lang="en-US" dirty="0" err="1" smtClean="0"/>
              <a:t>türlerine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 </a:t>
            </a:r>
            <a:r>
              <a:rPr lang="en-US" dirty="0" err="1" smtClean="0"/>
              <a:t>aile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Patrilokal</a:t>
            </a:r>
            <a:r>
              <a:rPr lang="en-US" dirty="0" smtClean="0"/>
              <a:t> </a:t>
            </a:r>
            <a:r>
              <a:rPr lang="en-US" dirty="0" err="1" smtClean="0"/>
              <a:t>aile</a:t>
            </a:r>
            <a:r>
              <a:rPr lang="en-US" dirty="0" smtClean="0"/>
              <a:t> </a:t>
            </a:r>
            <a:r>
              <a:rPr lang="en-US" dirty="0" err="1" smtClean="0"/>
              <a:t>yerleşimi</a:t>
            </a:r>
            <a:endParaRPr lang="en-US" dirty="0" smtClean="0"/>
          </a:p>
          <a:p>
            <a:r>
              <a:rPr lang="en-US" dirty="0" err="1" smtClean="0"/>
              <a:t>Matrilokal</a:t>
            </a:r>
            <a:r>
              <a:rPr lang="en-US" dirty="0" smtClean="0"/>
              <a:t> </a:t>
            </a:r>
            <a:r>
              <a:rPr lang="en-US" dirty="0" err="1" smtClean="0"/>
              <a:t>aile</a:t>
            </a:r>
            <a:r>
              <a:rPr lang="en-US" dirty="0" smtClean="0"/>
              <a:t> </a:t>
            </a:r>
            <a:r>
              <a:rPr lang="en-US" dirty="0" err="1" smtClean="0"/>
              <a:t>yerleşimi</a:t>
            </a:r>
            <a:endParaRPr lang="en-US" dirty="0" smtClean="0"/>
          </a:p>
          <a:p>
            <a:r>
              <a:rPr lang="en-US" dirty="0" err="1" smtClean="0"/>
              <a:t>Neolokal</a:t>
            </a:r>
            <a:r>
              <a:rPr lang="en-US" dirty="0" smtClean="0"/>
              <a:t> </a:t>
            </a:r>
            <a:r>
              <a:rPr lang="en-US" dirty="0" err="1" smtClean="0"/>
              <a:t>aile</a:t>
            </a:r>
            <a:r>
              <a:rPr lang="en-US" dirty="0" smtClean="0"/>
              <a:t> </a:t>
            </a:r>
            <a:r>
              <a:rPr lang="en-US" dirty="0" err="1" smtClean="0"/>
              <a:t>yerleşimi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02691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Osmanlı</a:t>
            </a:r>
            <a:r>
              <a:rPr lang="en-US" dirty="0" smtClean="0"/>
              <a:t> </a:t>
            </a:r>
            <a:r>
              <a:rPr lang="en-US" dirty="0" err="1" smtClean="0"/>
              <a:t>Devleti’nde</a:t>
            </a:r>
            <a:r>
              <a:rPr lang="en-US" dirty="0" smtClean="0"/>
              <a:t> </a:t>
            </a:r>
            <a:r>
              <a:rPr lang="en-US" dirty="0" err="1" smtClean="0"/>
              <a:t>Aile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Çekirdek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geniş</a:t>
            </a:r>
            <a:r>
              <a:rPr lang="en-US" dirty="0" smtClean="0"/>
              <a:t> </a:t>
            </a:r>
            <a:r>
              <a:rPr lang="en-US" dirty="0" err="1" smtClean="0"/>
              <a:t>aile</a:t>
            </a:r>
            <a:endParaRPr lang="en-US" dirty="0" smtClean="0"/>
          </a:p>
          <a:p>
            <a:r>
              <a:rPr lang="en-US" dirty="0" err="1" smtClean="0"/>
              <a:t>Ataerkil</a:t>
            </a:r>
            <a:r>
              <a:rPr lang="en-US" dirty="0" smtClean="0"/>
              <a:t> </a:t>
            </a:r>
            <a:r>
              <a:rPr lang="en-US" dirty="0" err="1" smtClean="0"/>
              <a:t>aile</a:t>
            </a:r>
            <a:r>
              <a:rPr lang="en-US" dirty="0" smtClean="0"/>
              <a:t> </a:t>
            </a:r>
            <a:r>
              <a:rPr lang="en-US" dirty="0" err="1" smtClean="0"/>
              <a:t>yapısı</a:t>
            </a:r>
            <a:endParaRPr lang="en-US" dirty="0" smtClean="0"/>
          </a:p>
          <a:p>
            <a:r>
              <a:rPr lang="en-US" dirty="0" err="1" smtClean="0"/>
              <a:t>Patrilokal</a:t>
            </a:r>
            <a:r>
              <a:rPr lang="en-US" dirty="0" smtClean="0"/>
              <a:t> </a:t>
            </a:r>
            <a:r>
              <a:rPr lang="en-US" dirty="0" err="1" smtClean="0"/>
              <a:t>yerleşim</a:t>
            </a:r>
            <a:r>
              <a:rPr lang="en-US" dirty="0" smtClean="0"/>
              <a:t> tarsi</a:t>
            </a:r>
          </a:p>
          <a:p>
            <a:r>
              <a:rPr lang="en-US" dirty="0" err="1" smtClean="0"/>
              <a:t>Tek</a:t>
            </a:r>
            <a:r>
              <a:rPr lang="en-US" dirty="0" smtClean="0"/>
              <a:t> </a:t>
            </a:r>
            <a:r>
              <a:rPr lang="en-US" dirty="0" err="1" smtClean="0"/>
              <a:t>eşlilik</a:t>
            </a:r>
            <a:r>
              <a:rPr lang="en-US" dirty="0" smtClean="0"/>
              <a:t> hakim</a:t>
            </a:r>
          </a:p>
          <a:p>
            <a:r>
              <a:rPr lang="en-US" dirty="0" err="1" smtClean="0"/>
              <a:t>Çok</a:t>
            </a:r>
            <a:r>
              <a:rPr lang="en-US" dirty="0" smtClean="0"/>
              <a:t> </a:t>
            </a:r>
            <a:r>
              <a:rPr lang="en-US" dirty="0" err="1" smtClean="0"/>
              <a:t>eşlilik</a:t>
            </a:r>
            <a:r>
              <a:rPr lang="en-US" dirty="0" smtClean="0"/>
              <a:t> </a:t>
            </a:r>
            <a:r>
              <a:rPr lang="en-US" dirty="0" err="1" smtClean="0"/>
              <a:t>yönetim</a:t>
            </a:r>
            <a:r>
              <a:rPr lang="en-US" dirty="0" smtClean="0"/>
              <a:t> </a:t>
            </a:r>
            <a:r>
              <a:rPr lang="en-US" dirty="0" err="1" smtClean="0"/>
              <a:t>kısmında</a:t>
            </a:r>
            <a:r>
              <a:rPr lang="en-US" dirty="0" smtClean="0"/>
              <a:t> </a:t>
            </a:r>
            <a:r>
              <a:rPr lang="en-US" dirty="0" err="1" smtClean="0"/>
              <a:t>mevcut</a:t>
            </a:r>
            <a:endParaRPr lang="en-US" dirty="0" smtClean="0"/>
          </a:p>
          <a:p>
            <a:r>
              <a:rPr lang="en-US" dirty="0" smtClean="0"/>
              <a:t>19. </a:t>
            </a:r>
            <a:r>
              <a:rPr lang="en-US" dirty="0" err="1" smtClean="0"/>
              <a:t>yy’dan</a:t>
            </a:r>
            <a:r>
              <a:rPr lang="en-US" dirty="0" smtClean="0"/>
              <a:t> </a:t>
            </a:r>
            <a:r>
              <a:rPr lang="en-US" dirty="0" err="1" smtClean="0"/>
              <a:t>itibaren</a:t>
            </a:r>
            <a:r>
              <a:rPr lang="en-US" dirty="0" smtClean="0"/>
              <a:t> </a:t>
            </a:r>
            <a:r>
              <a:rPr lang="en-US" dirty="0" err="1" smtClean="0"/>
              <a:t>Batılılaşma’nın</a:t>
            </a:r>
            <a:r>
              <a:rPr lang="en-US" dirty="0" smtClean="0"/>
              <a:t> </a:t>
            </a:r>
            <a:r>
              <a:rPr lang="en-US" dirty="0" err="1" smtClean="0"/>
              <a:t>aileye</a:t>
            </a:r>
            <a:r>
              <a:rPr lang="en-US" dirty="0" smtClean="0"/>
              <a:t> </a:t>
            </a:r>
            <a:r>
              <a:rPr lang="en-US" dirty="0" err="1" smtClean="0"/>
              <a:t>etkisi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kadının</a:t>
            </a:r>
            <a:r>
              <a:rPr lang="en-US" dirty="0" smtClean="0"/>
              <a:t> </a:t>
            </a:r>
            <a:r>
              <a:rPr lang="en-US" dirty="0" err="1" smtClean="0"/>
              <a:t>eğitim</a:t>
            </a:r>
            <a:r>
              <a:rPr lang="en-US" dirty="0" smtClean="0"/>
              <a:t> </a:t>
            </a:r>
            <a:r>
              <a:rPr lang="en-US" dirty="0" err="1" smtClean="0"/>
              <a:t>hayatına</a:t>
            </a:r>
            <a:r>
              <a:rPr lang="en-US" dirty="0" smtClean="0"/>
              <a:t> </a:t>
            </a:r>
            <a:r>
              <a:rPr lang="en-US" dirty="0" err="1" smtClean="0"/>
              <a:t>katılması</a:t>
            </a: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671615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Cumhuriyet</a:t>
            </a:r>
            <a:r>
              <a:rPr lang="en-US" dirty="0" smtClean="0"/>
              <a:t> </a:t>
            </a:r>
            <a:r>
              <a:rPr lang="en-US" dirty="0" err="1" smtClean="0"/>
              <a:t>Dönemi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Kadınların</a:t>
            </a:r>
            <a:r>
              <a:rPr lang="en-US" dirty="0" smtClean="0"/>
              <a:t> </a:t>
            </a:r>
            <a:r>
              <a:rPr lang="en-US" dirty="0" err="1" smtClean="0"/>
              <a:t>haklarındaki</a:t>
            </a:r>
            <a:r>
              <a:rPr lang="en-US" dirty="0" smtClean="0"/>
              <a:t> </a:t>
            </a:r>
            <a:r>
              <a:rPr lang="en-US" dirty="0" err="1" smtClean="0"/>
              <a:t>gelişmeler</a:t>
            </a:r>
            <a:endParaRPr lang="en-US" dirty="0" smtClean="0"/>
          </a:p>
          <a:p>
            <a:r>
              <a:rPr lang="en-US" dirty="0" smtClean="0"/>
              <a:t>Karma </a:t>
            </a:r>
            <a:r>
              <a:rPr lang="en-US" dirty="0" err="1" smtClean="0"/>
              <a:t>eğitime</a:t>
            </a:r>
            <a:r>
              <a:rPr lang="en-US" dirty="0" smtClean="0"/>
              <a:t> </a:t>
            </a:r>
            <a:r>
              <a:rPr lang="en-US" dirty="0" err="1" smtClean="0"/>
              <a:t>geçiş</a:t>
            </a:r>
            <a:endParaRPr lang="en-US" dirty="0" smtClean="0"/>
          </a:p>
          <a:p>
            <a:r>
              <a:rPr lang="en-US" dirty="0" err="1" smtClean="0"/>
              <a:t>Medeni</a:t>
            </a:r>
            <a:r>
              <a:rPr lang="en-US" dirty="0" smtClean="0"/>
              <a:t> </a:t>
            </a:r>
            <a:r>
              <a:rPr lang="en-US" dirty="0" err="1" smtClean="0"/>
              <a:t>Kanun’un</a:t>
            </a:r>
            <a:r>
              <a:rPr lang="en-US" dirty="0" smtClean="0"/>
              <a:t> </a:t>
            </a:r>
            <a:r>
              <a:rPr lang="en-US" dirty="0" err="1" smtClean="0"/>
              <a:t>ilanı</a:t>
            </a:r>
            <a:endParaRPr lang="en-US" dirty="0" smtClean="0"/>
          </a:p>
          <a:p>
            <a:r>
              <a:rPr lang="en-US" dirty="0" err="1" smtClean="0"/>
              <a:t>Toplumsal</a:t>
            </a:r>
            <a:r>
              <a:rPr lang="en-US" dirty="0" smtClean="0"/>
              <a:t> </a:t>
            </a:r>
            <a:r>
              <a:rPr lang="en-US" dirty="0" err="1" smtClean="0"/>
              <a:t>cinsiyet</a:t>
            </a:r>
            <a:r>
              <a:rPr lang="en-US" dirty="0" smtClean="0"/>
              <a:t> </a:t>
            </a:r>
            <a:r>
              <a:rPr lang="en-US" dirty="0" err="1" smtClean="0"/>
              <a:t>rolleri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44219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1950, 1960 </a:t>
            </a:r>
            <a:r>
              <a:rPr lang="en-US" dirty="0" err="1" smtClean="0"/>
              <a:t>ve</a:t>
            </a:r>
            <a:r>
              <a:rPr lang="en-US" dirty="0" smtClean="0"/>
              <a:t> 1970’ler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Toplumsal</a:t>
            </a:r>
            <a:r>
              <a:rPr lang="en-US" dirty="0" smtClean="0"/>
              <a:t> </a:t>
            </a:r>
            <a:r>
              <a:rPr lang="en-US" dirty="0" err="1" smtClean="0"/>
              <a:t>cinsiyet</a:t>
            </a:r>
            <a:r>
              <a:rPr lang="en-US" dirty="0" smtClean="0"/>
              <a:t> </a:t>
            </a:r>
            <a:r>
              <a:rPr lang="en-US" dirty="0" err="1" smtClean="0"/>
              <a:t>rollerinin</a:t>
            </a:r>
            <a:r>
              <a:rPr lang="en-US" dirty="0" smtClean="0"/>
              <a:t>  </a:t>
            </a:r>
            <a:r>
              <a:rPr lang="en-US" dirty="0" err="1" smtClean="0"/>
              <a:t>devam</a:t>
            </a:r>
            <a:r>
              <a:rPr lang="en-US" dirty="0" smtClean="0"/>
              <a:t> </a:t>
            </a:r>
            <a:r>
              <a:rPr lang="en-US" dirty="0" err="1" smtClean="0"/>
              <a:t>etmesi</a:t>
            </a:r>
            <a:endParaRPr lang="en-US" dirty="0" smtClean="0"/>
          </a:p>
          <a:p>
            <a:r>
              <a:rPr lang="en-US" dirty="0" err="1" smtClean="0"/>
              <a:t>Kadınların</a:t>
            </a:r>
            <a:r>
              <a:rPr lang="en-US" dirty="0" smtClean="0"/>
              <a:t> </a:t>
            </a:r>
            <a:r>
              <a:rPr lang="en-US" dirty="0" err="1" smtClean="0"/>
              <a:t>iş</a:t>
            </a:r>
            <a:r>
              <a:rPr lang="en-US" dirty="0" smtClean="0"/>
              <a:t> </a:t>
            </a:r>
            <a:r>
              <a:rPr lang="en-US" dirty="0" err="1" smtClean="0"/>
              <a:t>gücüne</a:t>
            </a:r>
            <a:r>
              <a:rPr lang="en-US" dirty="0" smtClean="0"/>
              <a:t> </a:t>
            </a:r>
            <a:r>
              <a:rPr lang="en-US" dirty="0" err="1" smtClean="0"/>
              <a:t>katılmaya</a:t>
            </a:r>
            <a:r>
              <a:rPr lang="en-US" dirty="0" smtClean="0"/>
              <a:t> </a:t>
            </a:r>
            <a:r>
              <a:rPr lang="en-US" dirty="0" err="1" smtClean="0"/>
              <a:t>başlaması</a:t>
            </a:r>
            <a:endParaRPr lang="en-US" dirty="0" smtClean="0"/>
          </a:p>
          <a:p>
            <a:r>
              <a:rPr lang="en-US" dirty="0" err="1" smtClean="0"/>
              <a:t>İç</a:t>
            </a:r>
            <a:r>
              <a:rPr lang="en-US" dirty="0" smtClean="0"/>
              <a:t> </a:t>
            </a:r>
            <a:r>
              <a:rPr lang="en-US" dirty="0" err="1" smtClean="0"/>
              <a:t>göç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dış</a:t>
            </a:r>
            <a:r>
              <a:rPr lang="en-US" dirty="0" smtClean="0"/>
              <a:t> </a:t>
            </a:r>
            <a:r>
              <a:rPr lang="en-US" dirty="0" err="1" smtClean="0"/>
              <a:t>göçün</a:t>
            </a:r>
            <a:r>
              <a:rPr lang="en-US" dirty="0" smtClean="0"/>
              <a:t> </a:t>
            </a:r>
            <a:r>
              <a:rPr lang="en-US" dirty="0" err="1" smtClean="0"/>
              <a:t>aile</a:t>
            </a:r>
            <a:r>
              <a:rPr lang="en-US" dirty="0" smtClean="0"/>
              <a:t> </a:t>
            </a:r>
            <a:r>
              <a:rPr lang="en-US" dirty="0" err="1" smtClean="0"/>
              <a:t>yapısına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hayatına</a:t>
            </a:r>
            <a:r>
              <a:rPr lang="en-US" dirty="0" smtClean="0"/>
              <a:t> </a:t>
            </a:r>
            <a:r>
              <a:rPr lang="en-US" dirty="0" err="1" smtClean="0"/>
              <a:t>etkileri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5258979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310</TotalTime>
  <Words>322</Words>
  <Application>Microsoft Office PowerPoint</Application>
  <PresentationFormat>Geniş ekran</PresentationFormat>
  <Paragraphs>78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1_Office Teması</vt:lpstr>
      <vt:lpstr>PowerPoint Sunusu</vt:lpstr>
      <vt:lpstr>Aile nedir?</vt:lpstr>
      <vt:lpstr>Ailenin işlevleri</vt:lpstr>
      <vt:lpstr>Aile tipleri</vt:lpstr>
      <vt:lpstr>Aile ve Evlilik Türleri</vt:lpstr>
      <vt:lpstr>Yerleşim türlerine göre aile</vt:lpstr>
      <vt:lpstr>Osmanlı Devleti’nde Aile</vt:lpstr>
      <vt:lpstr>Cumhuriyet Dönemi</vt:lpstr>
      <vt:lpstr>1950, 1960 ve 1970’ler</vt:lpstr>
      <vt:lpstr>1980’li yıllar</vt:lpstr>
      <vt:lpstr>Günümüzde Aile (1)</vt:lpstr>
      <vt:lpstr>Günümüzde Aile (2)</vt:lpstr>
      <vt:lpstr>Ailede güncel sorunlar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C</dc:creator>
  <cp:lastModifiedBy>Burcu</cp:lastModifiedBy>
  <cp:revision>26</cp:revision>
  <dcterms:created xsi:type="dcterms:W3CDTF">2017-10-29T16:12:06Z</dcterms:created>
  <dcterms:modified xsi:type="dcterms:W3CDTF">2020-11-27T09:24:03Z</dcterms:modified>
</cp:coreProperties>
</file>