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BC2155-850D-4F1A-87A7-D37F57ED2032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937E4-542D-4306-91AF-AFCB114A563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39904-E794-4B7A-8F47-CCD98603FF5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280400" cy="417512"/>
          </a:xfrm>
        </p:spPr>
        <p:txBody>
          <a:bodyPr>
            <a:normAutofit fontScale="90000"/>
          </a:bodyPr>
          <a:lstStyle/>
          <a:p>
            <a:pPr algn="l"/>
            <a:r>
              <a:rPr lang="tr-TR" altLang="en-US" sz="3200" u="sng" smtClean="0">
                <a:latin typeface="Comic Sans MS" pitchFamily="66" charset="0"/>
              </a:rPr>
              <a:t>3-11 yaşta olası işitme kaybı belirtileri</a:t>
            </a:r>
            <a:endParaRPr lang="en-US" altLang="en-US" sz="3200" u="sng" smtClean="0">
              <a:latin typeface="Comic Sans MS" pitchFamily="66" charset="0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07950" y="908050"/>
            <a:ext cx="9036050" cy="5949950"/>
          </a:xfrm>
        </p:spPr>
        <p:txBody>
          <a:bodyPr/>
          <a:lstStyle/>
          <a:p>
            <a:r>
              <a:rPr lang="tr-TR" altLang="en-US" sz="1800" smtClean="0">
                <a:latin typeface="Comic Sans MS" pitchFamily="66" charset="0"/>
              </a:rPr>
              <a:t>Sık tekrarlayan kulak ağrısı ve kulağın tıkanması,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Konuşan kişiye yakın olma ya da yüzünü görmeyi isteme,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Sesin geldiği yöne doğru yönelmede güçlük,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Televizyonu yakın mesafeden izleme  veya sesi nor­malden fazla açmayı isteme,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Kendine yöneltilen konuşmalara geç tepki verme,  birkaç kez tekrar ettirme,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"Bardağı getir" gibi komutlara uygunsuz tepki verme ya da ne iste­nildiğini anlamamış gibi görünme,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Konuşmada ritim, ton ve vurgu gibi özelliklerin olmaması (monoton konuşma),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Konuşurken bazı seslerin atlanması,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Konuşmanın düzgün ve akıcı olmaması,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Çok fazla suskunluk gözlenmesi,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Çok gürültülü ortamlarda konuşmaları anlamama,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Okunan hikayeleri takip edememe,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Dikkati verememe veya dikkat süresinin çok kısa olması,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Grup içinde bulunmaktan rahatsızlık duyma veya yetişkin yardımı­na ihtiyaç duyma,</a:t>
            </a:r>
            <a:endParaRPr lang="en-US" altLang="en-US" sz="1800" smtClean="0">
              <a:latin typeface="Comic Sans MS" pitchFamily="66" charset="0"/>
            </a:endParaRPr>
          </a:p>
          <a:p>
            <a:r>
              <a:rPr lang="tr-TR" altLang="en-US" sz="1800" smtClean="0">
                <a:latin typeface="Comic Sans MS" pitchFamily="66" charset="0"/>
              </a:rPr>
              <a:t>Okul başarısında düşme, okumada güçlük, okumada  kelime atlama ve bazı sesleri birbirleri ile birleştirerek çıkaramama varsa ilgililerle bağlantı kurulmalıdır.</a:t>
            </a:r>
            <a:endParaRPr lang="en-US" altLang="en-US" sz="1800" smtClean="0">
              <a:latin typeface="Comic Sans MS" pitchFamily="66" charset="0"/>
            </a:endParaRPr>
          </a:p>
          <a:p>
            <a:endParaRPr lang="en-US" altLang="en-US" smtClean="0"/>
          </a:p>
        </p:txBody>
      </p:sp>
      <p:pic>
        <p:nvPicPr>
          <p:cNvPr id="29700" name="Picture 5" descr="MCj034532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3716338"/>
            <a:ext cx="12954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600200"/>
            <a:ext cx="6683375" cy="4525963"/>
          </a:xfrm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620713"/>
            <a:ext cx="8410575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713" y="1557338"/>
            <a:ext cx="8410575" cy="452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7" descr="http://ocw.mit.edu/courses/electrical-engineering-and-computer-science/6-542j-laboratory-on-the-physiology-acoustics-and-perception-of-speech-fall-2005/syllabus/fa05hndout1fig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115888"/>
            <a:ext cx="89281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t0.gstatic.com/images?q=tbn:ANd9GcTZ5Zo-QQY0l5CfSnGQVsPHl46RClNZ6fXuR6M8aOxBvNx6yStyb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41288"/>
            <a:ext cx="8569325" cy="656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ghtning Bolt 5"/>
          <p:cNvSpPr/>
          <p:nvPr/>
        </p:nvSpPr>
        <p:spPr>
          <a:xfrm>
            <a:off x="6145213" y="2276475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48" name="TextBox 13"/>
          <p:cNvSpPr txBox="1">
            <a:spLocks noChangeArrowheads="1"/>
          </p:cNvSpPr>
          <p:nvPr/>
        </p:nvSpPr>
        <p:spPr bwMode="auto">
          <a:xfrm>
            <a:off x="4608513" y="2398713"/>
            <a:ext cx="3024187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İşitme </a:t>
            </a:r>
          </a:p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kaybında </a:t>
            </a:r>
          </a:p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iletişim </a:t>
            </a:r>
          </a:p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bozulmaktadır</a:t>
            </a:r>
            <a:endParaRPr lang="en-US" altLang="en-US" sz="3200" b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b="1" smtClean="0">
                <a:solidFill>
                  <a:srgbClr val="FF0000"/>
                </a:solidFill>
                <a:latin typeface="Comic Sans MS" pitchFamily="66" charset="0"/>
              </a:rPr>
              <a:t>İŞİTME KAYBINA NEDEN OLAN RİSKLİ DURUMLAR</a:t>
            </a:r>
            <a:endParaRPr lang="tr-TR" altLang="en-US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1507" name="Picture 1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773238"/>
            <a:ext cx="1366837" cy="1512887"/>
          </a:xfrm>
          <a:noFill/>
        </p:spPr>
      </p:pic>
      <p:sp>
        <p:nvSpPr>
          <p:cNvPr id="47120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2195513" y="1600200"/>
            <a:ext cx="6769100" cy="514191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400" dirty="0" smtClean="0"/>
              <a:t>Hamilelik döneminde annenin geçirdiği enfeksiyonlar, kazalar, röntgen, ototoksik ilaç kullanımı, kan uyuşmazlığı, genetik faktörler…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400" dirty="0" smtClean="0"/>
              <a:t>Doğum sırasında meydana gelen komplikasyonlar, düşük doğum ağırlığı, bilirübin seviyesinin yüksek oluşu…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400" dirty="0" smtClean="0"/>
              <a:t>Çocuğun geçirdiği hastalıklar (havale, menenjit, kızamıkcık, kızıl...), 3 aydan fazla süren otit, yaralanmalar 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altLang="en-US" sz="2400" dirty="0" smtClean="0"/>
          </a:p>
        </p:txBody>
      </p:sp>
      <p:pic>
        <p:nvPicPr>
          <p:cNvPr id="21509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429000"/>
            <a:ext cx="133985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5157788"/>
            <a:ext cx="1368425" cy="123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633412"/>
          </a:xfrm>
        </p:spPr>
        <p:txBody>
          <a:bodyPr/>
          <a:lstStyle/>
          <a:p>
            <a:pPr eaLnBrk="1" hangingPunct="1"/>
            <a:r>
              <a:rPr lang="tr-TR" altLang="en-US" sz="2400" smtClean="0">
                <a:latin typeface="Comic Sans MS" pitchFamily="66" charset="0"/>
              </a:rPr>
              <a:t>Risk faktörleri (Joint Committee on Infant Hearing, 2007)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472112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tr-TR" altLang="en-US" sz="2000" smtClean="0">
                <a:latin typeface="Comic Sans MS" pitchFamily="66" charset="0"/>
              </a:rPr>
              <a:t>İşitme, konuşma ve lisan ile ilgili ya da gelişimsel gerilik, </a:t>
            </a:r>
          </a:p>
          <a:p>
            <a:pPr eaLnBrk="1" hangingPunct="1">
              <a:lnSpc>
                <a:spcPct val="180000"/>
              </a:lnSpc>
            </a:pPr>
            <a:r>
              <a:rPr lang="tr-TR" altLang="en-US" sz="2000" smtClean="0">
                <a:latin typeface="Comic Sans MS" pitchFamily="66" charset="0"/>
              </a:rPr>
              <a:t>Kalıcı çocukluk çağı işitme kaybı ile ilgili olan aile öyküsü,</a:t>
            </a:r>
          </a:p>
          <a:p>
            <a:pPr eaLnBrk="1" hangingPunct="1">
              <a:lnSpc>
                <a:spcPct val="180000"/>
              </a:lnSpc>
            </a:pPr>
            <a:r>
              <a:rPr lang="tr-TR" altLang="en-US" sz="2000" smtClean="0">
                <a:latin typeface="Comic Sans MS" pitchFamily="66" charset="0"/>
              </a:rPr>
              <a:t>5 günden fazla yoğun bakım ünitesinde kalma (bu süre zarfında mekanik ventilasyon tedavisi, ototoksik ilaçlar, kan değişimi gerektirecek düzeyde hiperbilirübinemi),</a:t>
            </a:r>
          </a:p>
          <a:p>
            <a:pPr eaLnBrk="1" hangingPunct="1">
              <a:lnSpc>
                <a:spcPct val="180000"/>
              </a:lnSpc>
            </a:pPr>
            <a:r>
              <a:rPr lang="tr-TR" altLang="en-US" sz="2000" smtClean="0">
                <a:latin typeface="Comic Sans MS" pitchFamily="66" charset="0"/>
              </a:rPr>
              <a:t>Cytomegalovirus, herpes, kızamıkçık, sfiliz ve toxoplasmosis gibi intrauterin enfeksiyonlar ve kraniofasiyal anomaliler (yarık damak ya da dudak, kulak kepçesi ya da kanala ait anomaliler, kulakta çukur ve çıkıntıların olması).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76250"/>
            <a:ext cx="8424862" cy="597693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en-US" sz="2400" smtClean="0">
                <a:latin typeface="Comic Sans MS" pitchFamily="66" charset="0"/>
              </a:rPr>
              <a:t>İşitme kaybı ile birlikte olan sendromlar (Waardenburg, Pendred, Teacher Collins vb) 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smtClean="0">
                <a:latin typeface="Comic Sans MS" pitchFamily="66" charset="0"/>
              </a:rPr>
              <a:t>Nörodejeneratif hastalıklar (Hunter sendromu)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smtClean="0">
                <a:latin typeface="Comic Sans MS" pitchFamily="66" charset="0"/>
              </a:rPr>
              <a:t>Sensor-motor nöropatiler (Fredrik ataksisi, Charcot-Marie-Tooth sendromu, işitsel nöropati)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smtClean="0">
                <a:latin typeface="Comic Sans MS" pitchFamily="66" charset="0"/>
              </a:rPr>
              <a:t>İşitme kaybı ile birlikte olan postnatal enfeksiyonlar (herpes, menenjit vb)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smtClean="0">
                <a:latin typeface="Comic Sans MS" pitchFamily="66" charset="0"/>
              </a:rPr>
              <a:t>Kafa travması (özellikle basal bölge veya temporal kemik)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smtClean="0">
                <a:latin typeface="Comic Sans MS" pitchFamily="66" charset="0"/>
              </a:rPr>
              <a:t>Kemoterapi.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25538"/>
            <a:ext cx="4327525" cy="5000625"/>
          </a:xfrm>
        </p:spPr>
        <p:txBody>
          <a:bodyPr/>
          <a:lstStyle/>
          <a:p>
            <a:pPr algn="r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altLang="en-US" sz="2800" smtClean="0">
                <a:latin typeface="Comic Sans MS" pitchFamily="66" charset="0"/>
              </a:rPr>
              <a:t>Yaşamın ilk günlerinde uygulanabilen basit, ucuz ve güvenilir testler ile yenidoğan döneminde işitme engelini saptamak mümkündür</a:t>
            </a:r>
            <a:r>
              <a:rPr lang="tr-TR" altLang="en-US" sz="2800" smtClean="0"/>
              <a:t>.</a:t>
            </a:r>
          </a:p>
        </p:txBody>
      </p:sp>
      <p:pic>
        <p:nvPicPr>
          <p:cNvPr id="24579" name="Picture 10" descr="MPj04304680000[1]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125538"/>
            <a:ext cx="4321175" cy="4757737"/>
          </a:xfrm>
        </p:spPr>
      </p:pic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3790950" y="5943600"/>
            <a:ext cx="265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tr-TR" alt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b="1" smtClean="0">
                <a:latin typeface="Comic Sans MS" pitchFamily="66" charset="0"/>
              </a:rPr>
              <a:t>Yenidoğan işitme taraması</a:t>
            </a:r>
          </a:p>
        </p:txBody>
      </p:sp>
      <p:sp>
        <p:nvSpPr>
          <p:cNvPr id="28675" name="İçerik Yer Tutucusu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3276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 smtClean="0">
                <a:latin typeface="Comic Sans MS" panose="030F0702030302020204" pitchFamily="66" charset="0"/>
              </a:rPr>
              <a:t>Ülkemizde her yıl yaklaşık 1.308.000 yenidoğandan en az 1300-2600’i işitme kayıplı olarak katılmaktadır.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 smtClean="0">
                <a:latin typeface="Comic Sans MS" panose="030F0702030302020204" pitchFamily="66" charset="0"/>
              </a:rPr>
              <a:t>Çocuklar 4-5 yaş civarına geldiklerinde bu sayı beş misline ulaşmaktadır. 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 smtClean="0">
                <a:latin typeface="Comic Sans MS" panose="030F0702030302020204" pitchFamily="66" charset="0"/>
              </a:rPr>
              <a:t>Ülkemizde 2004 yılında başlatılan Ulusal Yenidoğan İşitme Taraması’nın hedefi her yeni doğanın işitme taramasını yapmaktır. 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 smtClean="0">
                <a:latin typeface="Comic Sans MS" panose="030F0702030302020204" pitchFamily="66" charset="0"/>
              </a:rPr>
              <a:t>İşitme engeli ile doğan bebekleri do­ğumdan kısa süre sonra belirlemek, 3 aylık olmadan işitme testlerini tamamlamak, işitme engeli tanısı alanlara 6 aylık olmadan gerekli mü­dahalede önemlidir.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 smtClean="0">
                <a:latin typeface="Comic Sans MS" panose="030F0702030302020204" pitchFamily="66" charset="0"/>
              </a:rPr>
              <a:t>Doğduktan sonra en geç 6 ay içinde işitme en­geli tanısı konan ve işitme cihazı uygulanıp, işitme ve konuşma eğitimi alan bebeklerin konuşma becerisi, normal işiten yaşıtlarına benzer dü­zeyde gelişebilir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latin typeface="Comic Sans MS" panose="030F0702030302020204" pitchFamily="66" charset="0"/>
              </a:rPr>
              <a:t>İşitme Kaybı Belirtileri </a:t>
            </a:r>
            <a:br>
              <a:rPr lang="tr-TR" dirty="0" smtClean="0">
                <a:latin typeface="Comic Sans MS" panose="030F0702030302020204" pitchFamily="66" charset="0"/>
              </a:rPr>
            </a:br>
            <a:r>
              <a:rPr lang="tr-TR" dirty="0" smtClean="0">
                <a:latin typeface="Comic Sans MS" panose="030F0702030302020204" pitchFamily="66" charset="0"/>
              </a:rPr>
              <a:t>0 -2 yaş arası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250825" y="1700213"/>
            <a:ext cx="8435975" cy="4824412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tr-TR" altLang="en-US" sz="2400" smtClean="0">
                <a:latin typeface="Comic Sans MS" pitchFamily="66" charset="0"/>
              </a:rPr>
              <a:t>Yenidoğan tüm bebeklere risk grubunda olmasalar bile yenidoğan işitme taramasının yapılması gerekmektedir (Ulusal Yenidoğan İşitme Taraması). </a:t>
            </a:r>
          </a:p>
          <a:p>
            <a:pPr>
              <a:buFont typeface="Arial" charset="0"/>
              <a:buNone/>
            </a:pPr>
            <a:endParaRPr lang="tr-TR" altLang="en-US" sz="240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tr-TR" altLang="en-US" sz="2400" smtClean="0">
                <a:latin typeface="Comic Sans MS" pitchFamily="66" charset="0"/>
              </a:rPr>
              <a:t>Bebekler işitme taramasından geçmiş olsalar bile, gelişebilecek işitme kaybın erken tanılanması için yakın takip edilmeleri belli aralıklarla taramaların tekrarı gerekmektedir (okul öncesi, okul çağı...). </a:t>
            </a:r>
          </a:p>
          <a:p>
            <a:pPr>
              <a:buFont typeface="Arial" charset="0"/>
              <a:buNone/>
            </a:pPr>
            <a:endParaRPr lang="tr-TR" altLang="en-US" sz="2400" smtClean="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tr-TR" altLang="en-US" sz="2400" smtClean="0">
                <a:latin typeface="Comic Sans MS" pitchFamily="66" charset="0"/>
              </a:rPr>
              <a:t>Yenidoğan işitme taramasını geçen fakat risk faktörü olan bebeklere, 24-30 aylıkken en az bir tanısal odyolojik değerlendirme yapılması gerekmektedir.</a:t>
            </a:r>
          </a:p>
          <a:p>
            <a:pPr>
              <a:buFont typeface="Arial" charset="0"/>
              <a:buNone/>
            </a:pPr>
            <a:r>
              <a:rPr lang="tr-TR" altLang="en-US" sz="2800" smtClean="0">
                <a:latin typeface="Comic Sans MS" pitchFamily="66" charset="0"/>
              </a:rPr>
              <a:t> </a:t>
            </a:r>
          </a:p>
        </p:txBody>
      </p:sp>
      <p:pic>
        <p:nvPicPr>
          <p:cNvPr id="26628" name="Picture 4" descr="MPj043850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8913"/>
            <a:ext cx="108108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462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616"/>
                <a:gridCol w="8028384"/>
              </a:tblGrid>
              <a:tr h="402771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23" marB="4572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u="sng" dirty="0" smtClean="0">
                          <a:latin typeface="Comic Sans MS" pitchFamily="66" charset="0"/>
                        </a:rPr>
                        <a:t>0-2 </a:t>
                      </a:r>
                      <a:r>
                        <a:rPr lang="en-US" altLang="en-US" sz="2400" u="sng" dirty="0" err="1" smtClean="0">
                          <a:latin typeface="Comic Sans MS" pitchFamily="66" charset="0"/>
                        </a:rPr>
                        <a:t>ya</a:t>
                      </a:r>
                      <a:r>
                        <a:rPr lang="tr-TR" altLang="en-US" sz="2400" u="sng" dirty="0" smtClean="0">
                          <a:latin typeface="Comic Sans MS" pitchFamily="66" charset="0"/>
                        </a:rPr>
                        <a:t>ş arasında normal işiten bebek</a:t>
                      </a:r>
                      <a:endParaRPr lang="en-US" altLang="en-US" sz="2400" u="sng" dirty="0" smtClean="0">
                        <a:latin typeface="Verdana" pitchFamily="34" charset="0"/>
                      </a:endParaRPr>
                    </a:p>
                  </a:txBody>
                  <a:tcPr marT="45723" marB="4572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0 –</a:t>
                      </a:r>
                      <a:r>
                        <a:rPr lang="tr-TR" sz="1800" b="1" baseline="0" dirty="0" smtClean="0"/>
                        <a:t> 4  ay </a:t>
                      </a:r>
                      <a:endParaRPr lang="tr-TR" sz="1800" b="1" dirty="0" smtClean="0"/>
                    </a:p>
                    <a:p>
                      <a:endParaRPr lang="tr-TR" sz="1800" dirty="0"/>
                    </a:p>
                  </a:txBody>
                  <a:tcPr marT="45723" marB="4572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Gürültülü ortamda uyanır,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Annesini görmese de sesine gülerek ya da ağlayarak tepki verir,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İlginç seslere başını çevirir,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Yalnızken kendi kendine mırıldanır,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Yüz yüze iletişim kurulduğunda gülerek ya da ses çıkararak tepki verir.</a:t>
                      </a:r>
                      <a:endParaRPr lang="tr-TR" sz="1400" b="0" dirty="0" smtClean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T="45723" marB="4572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646013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4- 9 ay 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Gürültü ve konuşma sesinden uyanır,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İlginç seslere başını çevirerek tepki verir,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Kendisine seslenen kişiyi görmese de ses çıkararak tepki verir,</a:t>
                      </a: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 duyduğunda kolayca uyanır, çıngırak, zil gibi ses çıkaran oyuncaklara ilgi duyar,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 ses tonunda değişiklikler yapar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"ba-ba", "da-da" gibi hece seslerini çıkarır.</a:t>
                      </a:r>
                      <a:endParaRPr lang="tr-TR" sz="1600" b="1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9159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9 – 15 ay</a:t>
                      </a:r>
                    </a:p>
                    <a:p>
                      <a:r>
                        <a:rPr lang="tr-TR" sz="1800" b="1" dirty="0" smtClean="0"/>
                        <a:t> 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Konuşma sesi, saat tıkırtısı ya da kağıt hışırtısı gibi seslerden kolay­ca uyanır,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Konuşan kişiyi görmese bile, onu fark ettiğini belli eden davranışlarda bulunur,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iki kelimeyi yerinde ve anlaşılır şekilde söyler,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 kendine değişik sesler çıkararak konuşur,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Bilinçli olarak "anne ve baba" sözcüklerini söyleyebilir,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Normal işiten çocuklar, yaklaşık 50 dB şid­detindeki sese uyanarak tepki verirler. Bu özellik işitme kaybının ta­nımlanmasında mutlaka değerlendirilmelidir.</a:t>
                      </a:r>
                      <a:endParaRPr lang="tr-TR" sz="1600" b="1" dirty="0"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13854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15- 24 ay 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İşaret kullanılmadan, 1 metre uzaktan veri­len emirleri anlar ("bardağı al" gibi),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Birkaç kelimeyi anlaşılır şekilde yerinde kullanır,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Bildiği hayvan seslerini taklit edebilir,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"Nerede" ile başlayan sorulara başını o yöne çevirerek ya da eliyle işaret ederek cevap verir.</a:t>
                      </a:r>
                      <a:endParaRPr lang="tr-TR" sz="1600" b="1" dirty="0"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476250"/>
            <a:ext cx="8713788" cy="6121400"/>
          </a:xfrm>
        </p:spPr>
        <p:txBody>
          <a:bodyPr/>
          <a:lstStyle/>
          <a:p>
            <a:pPr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7-8 aylık bebek kendi </a:t>
            </a:r>
            <a:r>
              <a:rPr lang="tr-TR" sz="2400" dirty="0">
                <a:latin typeface="Comic Sans MS" panose="030F0702030302020204" pitchFamily="66" charset="0"/>
              </a:rPr>
              <a:t>kendine mırıldanırken ses tonunda değişiklikler yapar </a:t>
            </a:r>
            <a:r>
              <a:rPr lang="tr-TR" sz="2400" dirty="0" smtClean="0">
                <a:latin typeface="Comic Sans MS" panose="030F0702030302020204" pitchFamily="66" charset="0"/>
              </a:rPr>
              <a:t>ama eğer işitme </a:t>
            </a:r>
            <a:r>
              <a:rPr lang="tr-TR" sz="2400" dirty="0">
                <a:latin typeface="Comic Sans MS" panose="030F0702030302020204" pitchFamily="66" charset="0"/>
              </a:rPr>
              <a:t>kaybı varsa melodik aksan </a:t>
            </a:r>
            <a:r>
              <a:rPr lang="tr-TR" sz="2400" dirty="0" smtClean="0">
                <a:latin typeface="Comic Sans MS" panose="030F0702030302020204" pitchFamily="66" charset="0"/>
              </a:rPr>
              <a:t>yoktur.</a:t>
            </a:r>
          </a:p>
          <a:p>
            <a:pPr marL="0" indent="0">
              <a:buFont typeface="Arial" charset="0"/>
              <a:buNone/>
              <a:defRPr/>
            </a:pPr>
            <a:endParaRPr lang="tr-TR" sz="2400" dirty="0" smtClean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sz="2400" dirty="0">
                <a:latin typeface="Comic Sans MS" panose="030F0702030302020204" pitchFamily="66" charset="0"/>
              </a:rPr>
              <a:t>Çok ileri derecede işitme kaybı olan bebekler sadece görme alan­ları içindeki nesne ve olaylarla ilgilenirler. İşitme engelli bebeklerde yaklaşık 9. aydan sonra ilk dönemlerde gözlenen konuşma sesleri kaybolur, taklitler ortadan kalkar, ses kaynağına yönelme davranışı görülmez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Bebek 1-1.5 yaşındaysa ve normal işitiyorsa, sessiz ortamda konuşma </a:t>
            </a:r>
            <a:r>
              <a:rPr lang="tr-TR" sz="2400" dirty="0">
                <a:latin typeface="Comic Sans MS" panose="030F0702030302020204" pitchFamily="66" charset="0"/>
              </a:rPr>
              <a:t>sesi gibi yaklaşık 50 dB şid­detindeki sese uyanarak tepki verirler. Bu özellik işitme kaybının ta­nımlanmasında mutlaka değerlendirilmelidir</a:t>
            </a:r>
            <a:r>
              <a:rPr lang="tr-TR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1158</Words>
  <Application>Microsoft Office PowerPoint</Application>
  <PresentationFormat>Ekran Gösterisi (4:3)</PresentationFormat>
  <Paragraphs>96</Paragraphs>
  <Slides>13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5" baseType="lpstr">
      <vt:lpstr>Ofis Teması</vt:lpstr>
      <vt:lpstr>Grafik</vt:lpstr>
      <vt:lpstr>İŞİTME ENGELLİ ÇOCUKLAR CGL413 Çocuk Gelişimi Yrd. Doç. Suna YILMAZ</vt:lpstr>
      <vt:lpstr>İŞİTME KAYBINA NEDEN OLAN RİSKLİ DURUMLAR</vt:lpstr>
      <vt:lpstr>Risk faktörleri (Joint Committee on Infant Hearing, 2007)</vt:lpstr>
      <vt:lpstr>Slayt 4</vt:lpstr>
      <vt:lpstr>Slayt 5</vt:lpstr>
      <vt:lpstr>Yenidoğan işitme taraması</vt:lpstr>
      <vt:lpstr>İşitme Kaybı Belirtileri  0 -2 yaş arası </vt:lpstr>
      <vt:lpstr>Slayt 8</vt:lpstr>
      <vt:lpstr>Slayt 9</vt:lpstr>
      <vt:lpstr>3-11 yaşta olası işitme kaybı belirtileri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6</cp:revision>
  <dcterms:created xsi:type="dcterms:W3CDTF">2019-03-14T14:20:54Z</dcterms:created>
  <dcterms:modified xsi:type="dcterms:W3CDTF">2019-03-14T14:45:50Z</dcterms:modified>
</cp:coreProperties>
</file>