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59" r:id="rId4"/>
    <p:sldId id="260" r:id="rId5"/>
    <p:sldId id="271" r:id="rId6"/>
    <p:sldId id="261" r:id="rId7"/>
    <p:sldId id="262" r:id="rId8"/>
    <p:sldId id="272" r:id="rId9"/>
    <p:sldId id="274" r:id="rId10"/>
    <p:sldId id="275" r:id="rId11"/>
    <p:sldId id="276" r:id="rId12"/>
    <p:sldId id="277" r:id="rId13"/>
    <p:sldId id="278" r:id="rId14"/>
    <p:sldId id="279" r:id="rId15"/>
    <p:sldId id="280" r:id="rId16"/>
    <p:sldId id="281" r:id="rId17"/>
    <p:sldId id="282" r:id="rId18"/>
    <p:sldId id="283" r:id="rId19"/>
    <p:sldId id="28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F2F0B43-3CF4-4B92-AFC8-65E7A3728683}" type="datetimeFigureOut">
              <a:rPr lang="tr-TR" smtClean="0"/>
              <a:pPr/>
              <a:t>30.03.2020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1E01249-FC99-48BF-B76A-DB4DAF4BA777}"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2F0B43-3CF4-4B92-AFC8-65E7A3728683}" type="datetimeFigureOut">
              <a:rPr lang="tr-TR" smtClean="0"/>
              <a:pPr/>
              <a:t>30.03.2020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E01249-FC99-48BF-B76A-DB4DAF4BA777}"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solidFill>
            <a:schemeClr val="accent2">
              <a:lumMod val="40000"/>
              <a:lumOff val="60000"/>
            </a:schemeClr>
          </a:solidFill>
          <a:ln>
            <a:solidFill>
              <a:schemeClr val="accent6">
                <a:lumMod val="60000"/>
                <a:lumOff val="40000"/>
              </a:schemeClr>
            </a:solidFill>
          </a:ln>
        </p:spPr>
        <p:txBody>
          <a:bodyPr>
            <a:normAutofit/>
          </a:bodyPr>
          <a:lstStyle/>
          <a:p>
            <a:r>
              <a:rPr lang="tr-TR" sz="6600" b="1" dirty="0" smtClean="0"/>
              <a:t>Eğitim</a:t>
            </a:r>
            <a:endParaRPr lang="tr-TR" sz="6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Formal</a:t>
            </a:r>
            <a:r>
              <a:rPr lang="tr-TR" b="1" dirty="0" smtClean="0"/>
              <a:t> Eğitim</a:t>
            </a:r>
            <a:endParaRPr lang="tr-TR" dirty="0"/>
          </a:p>
        </p:txBody>
      </p:sp>
      <p:sp>
        <p:nvSpPr>
          <p:cNvPr id="3" name="2 İçerik Yer Tutucusu"/>
          <p:cNvSpPr>
            <a:spLocks noGrp="1"/>
          </p:cNvSpPr>
          <p:nvPr>
            <p:ph idx="1"/>
          </p:nvPr>
        </p:nvSpPr>
        <p:spPr/>
        <p:txBody>
          <a:bodyPr/>
          <a:lstStyle/>
          <a:p>
            <a:r>
              <a:rPr lang="tr-TR" dirty="0" err="1" smtClean="0"/>
              <a:t>Formal</a:t>
            </a:r>
            <a:r>
              <a:rPr lang="tr-TR" dirty="0" smtClean="0"/>
              <a:t> eğitimler kontrollüdür ve olumlu davranış kazandırma amacı vardır. </a:t>
            </a:r>
          </a:p>
          <a:p>
            <a:r>
              <a:rPr lang="tr-TR" dirty="0" smtClean="0"/>
              <a:t>Eğitimleri alan kişiler belirli aşamalarda çeşitli değerlendirmelere tabii tutularak bu amaca ulaşılıp ulaşılamadığı belirlenir ve eğitimin sonunda kişilere diploma veya sertifika verilir.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Formal</a:t>
            </a:r>
            <a:r>
              <a:rPr lang="tr-TR" b="1" dirty="0" smtClean="0"/>
              <a:t> Eğitim Örneği</a:t>
            </a:r>
            <a:endParaRPr lang="tr-TR" b="1" dirty="0"/>
          </a:p>
        </p:txBody>
      </p:sp>
      <p:sp>
        <p:nvSpPr>
          <p:cNvPr id="3" name="2 İçerik Yer Tutucusu"/>
          <p:cNvSpPr>
            <a:spLocks noGrp="1"/>
          </p:cNvSpPr>
          <p:nvPr>
            <p:ph idx="1"/>
          </p:nvPr>
        </p:nvSpPr>
        <p:spPr>
          <a:xfrm>
            <a:off x="457200" y="1600200"/>
            <a:ext cx="5329246" cy="4525963"/>
          </a:xfrm>
        </p:spPr>
        <p:txBody>
          <a:bodyPr>
            <a:normAutofit lnSpcReduction="10000"/>
          </a:bodyPr>
          <a:lstStyle/>
          <a:p>
            <a:pPr>
              <a:buNone/>
            </a:pPr>
            <a:r>
              <a:rPr lang="tr-TR" u="sng" dirty="0" smtClean="0"/>
              <a:t>Okul:</a:t>
            </a:r>
          </a:p>
          <a:p>
            <a:r>
              <a:rPr lang="tr-TR" dirty="0" smtClean="0"/>
              <a:t>Öğrencilerin okullara kaçla kaç arası ve hangi günlerde gidecekleri</a:t>
            </a:r>
          </a:p>
          <a:p>
            <a:r>
              <a:rPr lang="tr-TR" dirty="0" smtClean="0"/>
              <a:t>O</a:t>
            </a:r>
            <a:r>
              <a:rPr lang="fi-FI" dirty="0" smtClean="0"/>
              <a:t>kul döneminin ne kadar süreceği</a:t>
            </a:r>
            <a:endParaRPr lang="tr-TR" dirty="0" smtClean="0"/>
          </a:p>
          <a:p>
            <a:r>
              <a:rPr lang="tr-TR" dirty="0" smtClean="0"/>
              <a:t>Hangi derslerin hangi konuları içereceği</a:t>
            </a:r>
          </a:p>
          <a:p>
            <a:r>
              <a:rPr lang="tr-TR" dirty="0" smtClean="0"/>
              <a:t>…</a:t>
            </a:r>
          </a:p>
        </p:txBody>
      </p:sp>
      <p:sp>
        <p:nvSpPr>
          <p:cNvPr id="1026" name="AutoShape 2" descr="Image result for okul"/>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1027" name="Picture 3" descr="C:\Users\NAZAN\Desktop\Sağlık Eğitimi\indir.jpg"/>
          <p:cNvPicPr>
            <a:picLocks noChangeAspect="1" noChangeArrowheads="1"/>
          </p:cNvPicPr>
          <p:nvPr/>
        </p:nvPicPr>
        <p:blipFill>
          <a:blip r:embed="rId2"/>
          <a:srcRect/>
          <a:stretch>
            <a:fillRect/>
          </a:stretch>
        </p:blipFill>
        <p:spPr bwMode="auto">
          <a:xfrm>
            <a:off x="5786445" y="4357694"/>
            <a:ext cx="3229403" cy="1814514"/>
          </a:xfrm>
          <a:prstGeom prst="rect">
            <a:avLst/>
          </a:prstGeom>
          <a:noFill/>
        </p:spPr>
      </p:pic>
      <p:pic>
        <p:nvPicPr>
          <p:cNvPr id="1028" name="Picture 4" descr="C:\Users\NAZAN\Desktop\Sağlık Eğitimi\2507629_810x458.jpg"/>
          <p:cNvPicPr>
            <a:picLocks noChangeAspect="1" noChangeArrowheads="1"/>
          </p:cNvPicPr>
          <p:nvPr/>
        </p:nvPicPr>
        <p:blipFill>
          <a:blip r:embed="rId3"/>
          <a:srcRect/>
          <a:stretch>
            <a:fillRect/>
          </a:stretch>
        </p:blipFill>
        <p:spPr bwMode="auto">
          <a:xfrm>
            <a:off x="5786446" y="2214554"/>
            <a:ext cx="3099574" cy="1752598"/>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39784"/>
          </a:xfrm>
        </p:spPr>
        <p:txBody>
          <a:bodyPr/>
          <a:lstStyle/>
          <a:p>
            <a:r>
              <a:rPr lang="tr-TR" b="1" dirty="0" smtClean="0"/>
              <a:t>Örgün Eğitim</a:t>
            </a:r>
            <a:endParaRPr lang="tr-TR" b="1" dirty="0"/>
          </a:p>
        </p:txBody>
      </p:sp>
      <p:sp>
        <p:nvSpPr>
          <p:cNvPr id="3" name="2 İçerik Yer Tutucusu"/>
          <p:cNvSpPr>
            <a:spLocks noGrp="1"/>
          </p:cNvSpPr>
          <p:nvPr>
            <p:ph idx="1"/>
          </p:nvPr>
        </p:nvSpPr>
        <p:spPr/>
        <p:txBody>
          <a:bodyPr/>
          <a:lstStyle/>
          <a:p>
            <a:r>
              <a:rPr lang="tr-TR" dirty="0" smtClean="0"/>
              <a:t>Örgün eğitim belirli yaş gruplarını kategorize ederek eğitmeyi amaçlar ve eğitimin verildiği yerler anaokulları, ilkokullar, ortaokullar, liseler ve üniversiteler yani genel olarak okullardır.</a:t>
            </a:r>
          </a:p>
          <a:p>
            <a:r>
              <a:rPr lang="tr-TR" dirty="0" smtClean="0"/>
              <a:t>Bu eğitim türünde öğrenim kademeli olarak gerçekleştirilir ve ön koşullar vardır.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Yaygın Eğitim</a:t>
            </a:r>
            <a:endParaRPr lang="tr-TR" b="1" dirty="0"/>
          </a:p>
        </p:txBody>
      </p:sp>
      <p:sp>
        <p:nvSpPr>
          <p:cNvPr id="3" name="2 İçerik Yer Tutucusu"/>
          <p:cNvSpPr>
            <a:spLocks noGrp="1"/>
          </p:cNvSpPr>
          <p:nvPr>
            <p:ph idx="1"/>
          </p:nvPr>
        </p:nvSpPr>
        <p:spPr>
          <a:xfrm>
            <a:off x="457200" y="1357298"/>
            <a:ext cx="6472254" cy="5072098"/>
          </a:xfrm>
        </p:spPr>
        <p:txBody>
          <a:bodyPr>
            <a:normAutofit fontScale="92500" lnSpcReduction="10000"/>
          </a:bodyPr>
          <a:lstStyle/>
          <a:p>
            <a:r>
              <a:rPr lang="tr-TR" dirty="0" smtClean="0"/>
              <a:t>Yaygın eğitimin ise daha esnek bir yapısı vardır.</a:t>
            </a:r>
          </a:p>
          <a:p>
            <a:r>
              <a:rPr lang="tr-TR" dirty="0" smtClean="0"/>
              <a:t>Bu eğitim türünde bireyler kendi ilgi ve ihtiyaçlarını göz önüne alarak kurslar ya da halk eğitim merkezleri gibi yaygın eğitim kurumlarına yönelirler.</a:t>
            </a:r>
          </a:p>
          <a:p>
            <a:r>
              <a:rPr lang="tr-TR" dirty="0" smtClean="0"/>
              <a:t>Bu eğitimde farklı öğrenim kademeleri ya da ön koşullar yoktur.</a:t>
            </a:r>
          </a:p>
          <a:p>
            <a:r>
              <a:rPr lang="tr-TR" dirty="0" smtClean="0"/>
              <a:t>Bireyler kendi isteğiyle bir kursa başlayabilir.</a:t>
            </a:r>
            <a:endParaRPr lang="tr-TR" dirty="0"/>
          </a:p>
        </p:txBody>
      </p:sp>
      <p:pic>
        <p:nvPicPr>
          <p:cNvPr id="32770" name="Picture 2" descr="C:\Users\NAZAN\Desktop\Sağlık Eğitimi\images.jpg"/>
          <p:cNvPicPr>
            <a:picLocks noChangeAspect="1" noChangeArrowheads="1"/>
          </p:cNvPicPr>
          <p:nvPr/>
        </p:nvPicPr>
        <p:blipFill>
          <a:blip r:embed="rId2"/>
          <a:srcRect/>
          <a:stretch>
            <a:fillRect/>
          </a:stretch>
        </p:blipFill>
        <p:spPr bwMode="auto">
          <a:xfrm>
            <a:off x="6286512" y="4929198"/>
            <a:ext cx="2647950" cy="1724025"/>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solidFill>
            <a:schemeClr val="accent4">
              <a:lumMod val="40000"/>
              <a:lumOff val="60000"/>
            </a:schemeClr>
          </a:solidFill>
        </p:spPr>
        <p:txBody>
          <a:bodyPr/>
          <a:lstStyle/>
          <a:p>
            <a:pPr>
              <a:buNone/>
            </a:pPr>
            <a:r>
              <a:rPr lang="tr-TR" dirty="0" smtClean="0"/>
              <a:t>Örgün ve yaygın eğitimin her ne kadar farklı yönleri olsa da ikisi de </a:t>
            </a:r>
            <a:r>
              <a:rPr lang="tr-TR" dirty="0" err="1" smtClean="0"/>
              <a:t>formal</a:t>
            </a:r>
            <a:r>
              <a:rPr lang="tr-TR" dirty="0" smtClean="0"/>
              <a:t> eğitimin içerisinde yer alırlar; ikisi de sistemli, planlı, kontrollü olarak gerçekleşir ve eğitimler uzman kişiler tarafından verilir.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İnformal</a:t>
            </a:r>
            <a:r>
              <a:rPr lang="tr-TR" b="1" dirty="0" smtClean="0"/>
              <a:t> Eğitim</a:t>
            </a:r>
            <a:endParaRPr lang="tr-TR" b="1" dirty="0"/>
          </a:p>
        </p:txBody>
      </p:sp>
      <p:sp>
        <p:nvSpPr>
          <p:cNvPr id="3" name="2 İçerik Yer Tutucusu"/>
          <p:cNvSpPr>
            <a:spLocks noGrp="1"/>
          </p:cNvSpPr>
          <p:nvPr>
            <p:ph idx="1"/>
          </p:nvPr>
        </p:nvSpPr>
        <p:spPr>
          <a:xfrm>
            <a:off x="2500298" y="1285860"/>
            <a:ext cx="6400816" cy="5357850"/>
          </a:xfrm>
        </p:spPr>
        <p:txBody>
          <a:bodyPr>
            <a:normAutofit fontScale="92500"/>
          </a:bodyPr>
          <a:lstStyle/>
          <a:p>
            <a:r>
              <a:rPr lang="tr-TR" dirty="0" err="1" smtClean="0"/>
              <a:t>İnformal</a:t>
            </a:r>
            <a:r>
              <a:rPr lang="tr-TR" dirty="0" smtClean="0"/>
              <a:t> eğitimde belirli bir plan ve sistem söz konusu değildir.</a:t>
            </a:r>
          </a:p>
          <a:p>
            <a:r>
              <a:rPr lang="tr-TR" dirty="0" smtClean="0"/>
              <a:t>Eğitimin nasıl, nerede, ne zaman, kim tarafından ve nasıl verileceğine dair bir plan, program ya da sistem yoktur.</a:t>
            </a:r>
          </a:p>
          <a:p>
            <a:r>
              <a:rPr lang="tr-TR" dirty="0" smtClean="0"/>
              <a:t>Eğitim mekanı ev, sokak, </a:t>
            </a:r>
            <a:r>
              <a:rPr lang="tr-TR" dirty="0" err="1" smtClean="0"/>
              <a:t>kafe</a:t>
            </a:r>
            <a:r>
              <a:rPr lang="tr-TR" dirty="0" smtClean="0"/>
              <a:t>, park ya da otobüs olabilir. </a:t>
            </a:r>
          </a:p>
          <a:p>
            <a:r>
              <a:rPr lang="tr-TR" dirty="0" smtClean="0"/>
              <a:t>Bu eğitim türünde kişiler öğrenmeyi çevrelerindeki kişileri gözlemleyerek ve onları taklit ederek gerçekleştirirler</a:t>
            </a:r>
          </a:p>
          <a:p>
            <a:endParaRPr lang="tr-TR" dirty="0"/>
          </a:p>
        </p:txBody>
      </p:sp>
      <p:pic>
        <p:nvPicPr>
          <p:cNvPr id="33794" name="Picture 2" descr="C:\Users\NAZAN\Desktop\Sağlık Eğitimi\indir (1).jpg"/>
          <p:cNvPicPr>
            <a:picLocks noChangeAspect="1" noChangeArrowheads="1"/>
          </p:cNvPicPr>
          <p:nvPr/>
        </p:nvPicPr>
        <p:blipFill>
          <a:blip r:embed="rId2"/>
          <a:srcRect/>
          <a:stretch>
            <a:fillRect/>
          </a:stretch>
        </p:blipFill>
        <p:spPr bwMode="auto">
          <a:xfrm>
            <a:off x="142844" y="2714620"/>
            <a:ext cx="2343150" cy="1952625"/>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Patlama 2"/>
          <p:cNvSpPr/>
          <p:nvPr/>
        </p:nvSpPr>
        <p:spPr>
          <a:xfrm>
            <a:off x="785787" y="1214422"/>
            <a:ext cx="7183240" cy="4725802"/>
          </a:xfrm>
          <a:prstGeom prst="irregularSeal2">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800" b="1" dirty="0" smtClean="0">
                <a:solidFill>
                  <a:schemeClr val="tx2"/>
                </a:solidFill>
              </a:rPr>
              <a:t>Eğitim Ailede Başlar</a:t>
            </a:r>
            <a:endParaRPr lang="tr-TR" sz="4800" b="1" dirty="0">
              <a:solidFill>
                <a:schemeClr val="tx2"/>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İnformal</a:t>
            </a:r>
            <a:r>
              <a:rPr lang="tr-TR" b="1" dirty="0" smtClean="0"/>
              <a:t> Eğitim</a:t>
            </a:r>
            <a:endParaRPr lang="tr-TR" b="1" dirty="0"/>
          </a:p>
        </p:txBody>
      </p:sp>
      <p:sp>
        <p:nvSpPr>
          <p:cNvPr id="3" name="2 İçerik Yer Tutucusu"/>
          <p:cNvSpPr>
            <a:spLocks noGrp="1"/>
          </p:cNvSpPr>
          <p:nvPr>
            <p:ph idx="1"/>
          </p:nvPr>
        </p:nvSpPr>
        <p:spPr/>
        <p:txBody>
          <a:bodyPr/>
          <a:lstStyle/>
          <a:p>
            <a:r>
              <a:rPr lang="tr-TR" dirty="0" smtClean="0"/>
              <a:t>Bu türde eğitici rolündeki kişiler; ebeveynler, komşular, arkadaşlar ya da yolda karşılaşılan herhangi biri olabildiği için eğitim verme konusunda profesyonel olmaları gerekmez.</a:t>
            </a:r>
          </a:p>
          <a:p>
            <a:r>
              <a:rPr lang="tr-TR" dirty="0" smtClean="0"/>
              <a:t>Eğitim sistematik bir şekilde gerçekleşmediği için eğitimin sınırlarını belirlemek, eğitimle ilgili değerlendirme yapmak ya da sadece olumlu yönlendirme yapmak mümkün değildir.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İnformal</a:t>
            </a:r>
            <a:r>
              <a:rPr lang="tr-TR" b="1" dirty="0" smtClean="0"/>
              <a:t> Eğitim</a:t>
            </a:r>
            <a:endParaRPr lang="tr-TR" b="1" dirty="0"/>
          </a:p>
        </p:txBody>
      </p:sp>
      <p:sp>
        <p:nvSpPr>
          <p:cNvPr id="3" name="2 İçerik Yer Tutucusu"/>
          <p:cNvSpPr>
            <a:spLocks noGrp="1"/>
          </p:cNvSpPr>
          <p:nvPr>
            <p:ph idx="1"/>
          </p:nvPr>
        </p:nvSpPr>
        <p:spPr/>
        <p:txBody>
          <a:bodyPr/>
          <a:lstStyle/>
          <a:p>
            <a:pPr>
              <a:buNone/>
            </a:pPr>
            <a:r>
              <a:rPr lang="tr-TR" dirty="0" smtClean="0"/>
              <a:t>Burada temel öğrenim şekli gözlem ve taklit olduğu için kişiler olumlu yetenek, inanç ve davranışları bu yollarla edinirken aynı zamanda olumsuz davranış ve tutumları da gözlemleyecek, bilinçli olarak veya farkında olmayarak bunlarla ilgili olumsuz edinimlerde de bulunacaklardır.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Avantaj ve Dezavantajları</a:t>
            </a:r>
            <a:endParaRPr lang="tr-TR" b="1" dirty="0"/>
          </a:p>
        </p:txBody>
      </p:sp>
      <p:sp>
        <p:nvSpPr>
          <p:cNvPr id="3" name="2 İçerik Yer Tutucusu"/>
          <p:cNvSpPr>
            <a:spLocks noGrp="1"/>
          </p:cNvSpPr>
          <p:nvPr>
            <p:ph idx="1"/>
          </p:nvPr>
        </p:nvSpPr>
        <p:spPr/>
        <p:txBody>
          <a:bodyPr/>
          <a:lstStyle/>
          <a:p>
            <a:pPr>
              <a:buNone/>
            </a:pPr>
            <a:r>
              <a:rPr lang="tr-TR" dirty="0" err="1" smtClean="0"/>
              <a:t>İnformal</a:t>
            </a:r>
            <a:r>
              <a:rPr lang="tr-TR" dirty="0" smtClean="0"/>
              <a:t> eğitim, olumlu davranış değişikliği gerçekleştirmeye katkı sağladığında eğitim için özel bir çaba gösterilmesine gerek kalmadığı için maddi ve manevi avantajlara sahip olsa da bireylerin gözlem yoluyla edindikleri olumsuz davranış değişikliğinin önüne geçmenin zor olması sebebiyle dezavantajlara da sahiptir.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Eğitim Nedir</a:t>
            </a:r>
            <a:endParaRPr lang="tr-TR" b="1" dirty="0"/>
          </a:p>
        </p:txBody>
      </p:sp>
      <p:sp>
        <p:nvSpPr>
          <p:cNvPr id="3" name="2 İçerik Yer Tutucusu"/>
          <p:cNvSpPr>
            <a:spLocks noGrp="1"/>
          </p:cNvSpPr>
          <p:nvPr>
            <p:ph idx="1"/>
          </p:nvPr>
        </p:nvSpPr>
        <p:spPr/>
        <p:txBody>
          <a:bodyPr/>
          <a:lstStyle/>
          <a:p>
            <a:pPr>
              <a:buNone/>
            </a:pPr>
            <a:r>
              <a:rPr lang="tr-TR" dirty="0" smtClean="0"/>
              <a:t>Eğitim, bireyin yaşadığı toplumda yeteneğini, tutumlarım ve olumlu değerdeki diğer davranış biçimlerini geliştirdiği süreçler toplamıdır.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Eğitim Nedir</a:t>
            </a:r>
            <a:endParaRPr lang="tr-TR" b="1" dirty="0"/>
          </a:p>
        </p:txBody>
      </p:sp>
      <p:sp>
        <p:nvSpPr>
          <p:cNvPr id="3" name="2 İçerik Yer Tutucusu"/>
          <p:cNvSpPr>
            <a:spLocks noGrp="1"/>
          </p:cNvSpPr>
          <p:nvPr>
            <p:ph idx="1"/>
          </p:nvPr>
        </p:nvSpPr>
        <p:spPr/>
        <p:txBody>
          <a:bodyPr/>
          <a:lstStyle/>
          <a:p>
            <a:endParaRPr lang="tr-TR" dirty="0"/>
          </a:p>
          <a:p>
            <a:r>
              <a:rPr lang="tr-TR" dirty="0"/>
              <a:t>Çocukların ve gençlerin toplum yaşayışlarında yerlerini almaları için gerekli bilgi, beceri ve anlayışları elde etmelerine, kişiliklerini geliştirmelerine okul içinde veya dışında, doğrudan veya dolaylı yardım etme, terbiye (TDK,2014).</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ağ Ok"/>
          <p:cNvSpPr/>
          <p:nvPr/>
        </p:nvSpPr>
        <p:spPr>
          <a:xfrm>
            <a:off x="1071538" y="785794"/>
            <a:ext cx="6764886" cy="2199144"/>
          </a:xfrm>
          <a:prstGeom prst="rightArrow">
            <a:avLst/>
          </a:prstGeom>
          <a:solidFill>
            <a:schemeClr val="accent2">
              <a:lumMod val="20000"/>
              <a:lumOff val="8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solidFill>
                  <a:schemeClr val="accent2">
                    <a:lumMod val="50000"/>
                  </a:schemeClr>
                </a:solidFill>
              </a:rPr>
              <a:t>Bireyin davranışlarında, kasıtlı olarak istendik davranış değişikliği meydana getirme sürecidir.</a:t>
            </a:r>
          </a:p>
        </p:txBody>
      </p:sp>
      <p:sp>
        <p:nvSpPr>
          <p:cNvPr id="5" name="4 Sağ Ok"/>
          <p:cNvSpPr/>
          <p:nvPr/>
        </p:nvSpPr>
        <p:spPr>
          <a:xfrm>
            <a:off x="1071538" y="3500438"/>
            <a:ext cx="6979200" cy="2770648"/>
          </a:xfrm>
          <a:prstGeom prst="rightArrow">
            <a:avLst/>
          </a:prstGeom>
          <a:solidFill>
            <a:schemeClr val="accent2">
              <a:lumMod val="20000"/>
              <a:lumOff val="8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b="1" dirty="0" smtClean="0">
                <a:solidFill>
                  <a:schemeClr val="accent2">
                    <a:lumMod val="50000"/>
                  </a:schemeClr>
                </a:solidFill>
              </a:rPr>
              <a:t>Eğitim yoluyla bireyin bilgi ve becerileri ile amaçları, beklentileri, tutumları, değerleri toplumca uygun görülen yönde (istendik) ve amaçlı olarak  (kasıtlı) değiştirilir.</a:t>
            </a:r>
            <a:endParaRPr lang="tr-TR" sz="2000" b="1" dirty="0">
              <a:solidFill>
                <a:schemeClr val="accent2">
                  <a:lumMod val="50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solidFill>
            <a:schemeClr val="accent5">
              <a:lumMod val="40000"/>
              <a:lumOff val="60000"/>
            </a:schemeClr>
          </a:solidFill>
        </p:spPr>
        <p:txBody>
          <a:bodyPr/>
          <a:lstStyle/>
          <a:p>
            <a:pPr>
              <a:buNone/>
            </a:pPr>
            <a:endParaRPr lang="tr-TR" dirty="0" smtClean="0"/>
          </a:p>
          <a:p>
            <a:pPr>
              <a:buNone/>
            </a:pPr>
            <a:endParaRPr lang="tr-TR" dirty="0" smtClean="0"/>
          </a:p>
          <a:p>
            <a:pPr algn="ctr">
              <a:buNone/>
            </a:pPr>
            <a:r>
              <a:rPr lang="tr-TR" dirty="0" smtClean="0"/>
              <a:t>Eğitim kişiliğin gelişmesine yardım eden ve onu esas alan, onu yetişkin yaşamına hazırlayan, gerekli bilgi, beceri ve davranışlar elde etmesine yarayan bir süreçtir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Öğrenmeye İlişkin İlkeler</a:t>
            </a:r>
            <a:endParaRPr lang="tr-TR" dirty="0"/>
          </a:p>
        </p:txBody>
      </p:sp>
      <p:sp>
        <p:nvSpPr>
          <p:cNvPr id="3" name="2 İçerik Yer Tutucusu"/>
          <p:cNvSpPr>
            <a:spLocks noGrp="1"/>
          </p:cNvSpPr>
          <p:nvPr>
            <p:ph idx="1"/>
          </p:nvPr>
        </p:nvSpPr>
        <p:spPr/>
        <p:txBody>
          <a:bodyPr>
            <a:normAutofit/>
          </a:bodyPr>
          <a:lstStyle/>
          <a:p>
            <a:endParaRPr lang="tr-TR" dirty="0"/>
          </a:p>
          <a:p>
            <a:pPr>
              <a:buNone/>
            </a:pPr>
            <a:endParaRPr lang="tr-TR" dirty="0"/>
          </a:p>
          <a:p>
            <a:pPr>
              <a:buNone/>
            </a:pPr>
            <a:endParaRPr lang="tr-TR" dirty="0" smtClean="0"/>
          </a:p>
          <a:p>
            <a:endParaRPr lang="tr-TR" dirty="0"/>
          </a:p>
          <a:p>
            <a:endParaRPr lang="tr-TR" dirty="0"/>
          </a:p>
          <a:p>
            <a:endParaRPr lang="tr-TR" dirty="0"/>
          </a:p>
          <a:p>
            <a:endParaRPr lang="tr-TR" dirty="0"/>
          </a:p>
          <a:p>
            <a:endParaRPr lang="tr-TR" dirty="0" smtClean="0"/>
          </a:p>
          <a:p>
            <a:endParaRPr lang="tr-TR" dirty="0"/>
          </a:p>
          <a:p>
            <a:endParaRPr lang="tr-TR" dirty="0"/>
          </a:p>
        </p:txBody>
      </p:sp>
      <p:sp>
        <p:nvSpPr>
          <p:cNvPr id="4" name="3 Yuvarlatılmış Dikdörtgen"/>
          <p:cNvSpPr/>
          <p:nvPr/>
        </p:nvSpPr>
        <p:spPr>
          <a:xfrm>
            <a:off x="714348" y="2000240"/>
            <a:ext cx="3700482" cy="18430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b="1" dirty="0" smtClean="0">
                <a:solidFill>
                  <a:schemeClr val="bg1"/>
                </a:solidFill>
              </a:rPr>
              <a:t>Öğrenme işlemine katılan duyu organlarımızın sayısı ne kadar fazla ise o kadar iyi öğrenir ve geç unuturuz.</a:t>
            </a:r>
          </a:p>
        </p:txBody>
      </p:sp>
      <p:sp>
        <p:nvSpPr>
          <p:cNvPr id="5" name="4 Yuvarlatılmış Dikdörtgen"/>
          <p:cNvSpPr/>
          <p:nvPr/>
        </p:nvSpPr>
        <p:spPr>
          <a:xfrm>
            <a:off x="4929190" y="4429132"/>
            <a:ext cx="3700482" cy="18430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solidFill>
                  <a:schemeClr val="bg1"/>
                </a:solidFill>
              </a:rPr>
              <a:t>En iyi öğretim, somuttan soyuta ve basitten karmaşığa doğru giden öğretimdir.</a:t>
            </a:r>
            <a:endParaRPr lang="tr-TR" sz="2400" b="1" dirty="0">
              <a:solidFill>
                <a:schemeClr val="bg1"/>
              </a:solidFill>
            </a:endParaRPr>
          </a:p>
        </p:txBody>
      </p:sp>
      <p:sp>
        <p:nvSpPr>
          <p:cNvPr id="6" name="5 Yuvarlatılmış Dikdörtgen"/>
          <p:cNvSpPr/>
          <p:nvPr/>
        </p:nvSpPr>
        <p:spPr>
          <a:xfrm>
            <a:off x="785786" y="4429132"/>
            <a:ext cx="3700482" cy="18430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solidFill>
                  <a:schemeClr val="bg1"/>
                </a:solidFill>
              </a:rPr>
              <a:t>Öğrendiğimiz şeylerin çoğunu gözlerimizin yardımı ile öğrenebiliriz.</a:t>
            </a:r>
          </a:p>
        </p:txBody>
      </p:sp>
      <p:sp>
        <p:nvSpPr>
          <p:cNvPr id="7" name="6 Yuvarlatılmış Dikdörtgen"/>
          <p:cNvSpPr/>
          <p:nvPr/>
        </p:nvSpPr>
        <p:spPr>
          <a:xfrm>
            <a:off x="4929190" y="2071678"/>
            <a:ext cx="3700482" cy="18430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solidFill>
                  <a:schemeClr val="bg1"/>
                </a:solidFill>
              </a:rPr>
              <a:t>En iyi öğrendiğimiz şeyler kendi kendimize yaparak öğrendiğimiz şeylerdir</a:t>
            </a:r>
            <a:endParaRPr lang="tr-TR" sz="2400" b="1" dirty="0">
              <a:solidFill>
                <a:schemeClr val="bg1"/>
              </a:solidFill>
            </a:endParaRPr>
          </a:p>
        </p:txBody>
      </p:sp>
    </p:spTree>
  </p:cSld>
  <p:clrMapOvr>
    <a:masterClrMapping/>
  </p:clrMapOvr>
  <p:transition>
    <p:comb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Öğrenme İle İlgili Gerçekler</a:t>
            </a:r>
            <a:endParaRPr lang="tr-TR" dirty="0"/>
          </a:p>
        </p:txBody>
      </p:sp>
      <p:sp>
        <p:nvSpPr>
          <p:cNvPr id="3" name="2 İçerik Yer Tutucusu"/>
          <p:cNvSpPr>
            <a:spLocks noGrp="1"/>
          </p:cNvSpPr>
          <p:nvPr>
            <p:ph idx="1"/>
          </p:nvPr>
        </p:nvSpPr>
        <p:spPr>
          <a:solidFill>
            <a:schemeClr val="accent2">
              <a:lumMod val="20000"/>
              <a:lumOff val="80000"/>
            </a:schemeClr>
          </a:solidFill>
        </p:spPr>
        <p:txBody>
          <a:bodyPr>
            <a:normAutofit lnSpcReduction="10000"/>
          </a:bodyPr>
          <a:lstStyle/>
          <a:p>
            <a:r>
              <a:rPr lang="tr-TR" dirty="0" smtClean="0"/>
              <a:t>50 dakikalık bir dersin neredeyse </a:t>
            </a:r>
            <a:r>
              <a:rPr lang="tr-TR" b="1" dirty="0" smtClean="0"/>
              <a:t>%40</a:t>
            </a:r>
            <a:r>
              <a:rPr lang="tr-TR" dirty="0" smtClean="0"/>
              <a:t>’ını ders sonunda hiç hatırlamamaktadır</a:t>
            </a:r>
            <a:r>
              <a:rPr lang="tr-TR" dirty="0"/>
              <a:t>.</a:t>
            </a:r>
          </a:p>
          <a:p>
            <a:endParaRPr lang="tr-TR" dirty="0"/>
          </a:p>
          <a:p>
            <a:r>
              <a:rPr lang="tr-TR" dirty="0"/>
              <a:t>Öğrenciler</a:t>
            </a:r>
            <a:r>
              <a:rPr lang="tr-TR" dirty="0" smtClean="0"/>
              <a:t>, dersin </a:t>
            </a:r>
            <a:r>
              <a:rPr lang="tr-TR" b="1" dirty="0" smtClean="0"/>
              <a:t>ilk 10 dakikasındaki</a:t>
            </a:r>
            <a:r>
              <a:rPr lang="tr-TR" dirty="0" smtClean="0"/>
              <a:t> içeriğin </a:t>
            </a:r>
            <a:r>
              <a:rPr lang="tr-TR" b="1" dirty="0" smtClean="0"/>
              <a:t>%70</a:t>
            </a:r>
            <a:r>
              <a:rPr lang="tr-TR" dirty="0" smtClean="0"/>
              <a:t>’ini akıllarında tutabilmektedirler</a:t>
            </a:r>
            <a:r>
              <a:rPr lang="tr-TR" dirty="0"/>
              <a:t>.</a:t>
            </a:r>
          </a:p>
          <a:p>
            <a:endParaRPr lang="tr-TR" dirty="0"/>
          </a:p>
          <a:p>
            <a:r>
              <a:rPr lang="tr-TR" dirty="0" smtClean="0"/>
              <a:t>Dersin </a:t>
            </a:r>
            <a:r>
              <a:rPr lang="tr-TR" b="1" dirty="0" smtClean="0"/>
              <a:t>son 10 dakikasındaki </a:t>
            </a:r>
            <a:r>
              <a:rPr lang="tr-TR" dirty="0" smtClean="0"/>
              <a:t>içeriğin ise sadece </a:t>
            </a:r>
            <a:r>
              <a:rPr lang="tr-TR" b="1" dirty="0" smtClean="0"/>
              <a:t>%20</a:t>
            </a:r>
            <a:r>
              <a:rPr lang="tr-TR" dirty="0" smtClean="0"/>
              <a:t>’si öğrencilerin akıllarında kalmaktadır</a:t>
            </a:r>
            <a:r>
              <a:rPr lang="tr-TR" dirty="0"/>
              <a:t>.</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Eğitim Türleri</a:t>
            </a:r>
            <a:endParaRPr lang="tr-TR" b="1" dirty="0"/>
          </a:p>
        </p:txBody>
      </p:sp>
      <p:sp>
        <p:nvSpPr>
          <p:cNvPr id="3" name="2 İçerik Yer Tutucusu"/>
          <p:cNvSpPr>
            <a:spLocks noGrp="1"/>
          </p:cNvSpPr>
          <p:nvPr>
            <p:ph idx="1"/>
          </p:nvPr>
        </p:nvSpPr>
        <p:spPr/>
        <p:txBody>
          <a:bodyPr>
            <a:normAutofit/>
          </a:bodyPr>
          <a:lstStyle/>
          <a:p>
            <a:r>
              <a:rPr lang="tr-TR" sz="4400" dirty="0" err="1" smtClean="0"/>
              <a:t>Formal</a:t>
            </a:r>
            <a:r>
              <a:rPr lang="tr-TR" sz="4400" dirty="0" smtClean="0"/>
              <a:t> Eğitim</a:t>
            </a:r>
          </a:p>
          <a:p>
            <a:pPr marL="857250" indent="-857250">
              <a:buFont typeface="+mj-lt"/>
              <a:buAutoNum type="romanUcPeriod"/>
            </a:pPr>
            <a:r>
              <a:rPr lang="tr-TR" sz="4400" dirty="0" smtClean="0"/>
              <a:t>Yaygın Eğitim</a:t>
            </a:r>
          </a:p>
          <a:p>
            <a:pPr marL="857250" indent="-857250">
              <a:buFont typeface="+mj-lt"/>
              <a:buAutoNum type="romanUcPeriod"/>
            </a:pPr>
            <a:r>
              <a:rPr lang="tr-TR" sz="4400" dirty="0" smtClean="0"/>
              <a:t>Örgün Eğitim    </a:t>
            </a:r>
          </a:p>
          <a:p>
            <a:r>
              <a:rPr lang="tr-TR" sz="4400" dirty="0" err="1" smtClean="0"/>
              <a:t>İnformal</a:t>
            </a:r>
            <a:r>
              <a:rPr lang="tr-TR" sz="4400" dirty="0" smtClean="0"/>
              <a:t> Eğitim </a:t>
            </a:r>
            <a:endParaRPr lang="tr-TR" sz="4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err="1" smtClean="0"/>
              <a:t>Formal</a:t>
            </a:r>
            <a:r>
              <a:rPr lang="tr-TR" b="1" dirty="0" smtClean="0"/>
              <a:t> Eğitim</a:t>
            </a:r>
            <a:endParaRPr lang="tr-TR" dirty="0"/>
          </a:p>
        </p:txBody>
      </p:sp>
      <p:sp>
        <p:nvSpPr>
          <p:cNvPr id="3" name="2 İçerik Yer Tutucusu"/>
          <p:cNvSpPr>
            <a:spLocks noGrp="1"/>
          </p:cNvSpPr>
          <p:nvPr>
            <p:ph idx="1"/>
          </p:nvPr>
        </p:nvSpPr>
        <p:spPr/>
        <p:txBody>
          <a:bodyPr/>
          <a:lstStyle/>
          <a:p>
            <a:r>
              <a:rPr lang="tr-TR" dirty="0" err="1" smtClean="0"/>
              <a:t>Formal</a:t>
            </a:r>
            <a:r>
              <a:rPr lang="tr-TR" dirty="0" smtClean="0"/>
              <a:t> eğitim, planlı ve sistemli bir şekilde gerçekleşir</a:t>
            </a:r>
          </a:p>
          <a:p>
            <a:r>
              <a:rPr lang="tr-TR" dirty="0" smtClean="0"/>
              <a:t>Okullarda temel ve mesleki eğitimi sağlamak amacıyla yapılan eğitim olarak tanımlanır.</a:t>
            </a:r>
          </a:p>
          <a:p>
            <a:r>
              <a:rPr lang="tr-TR" dirty="0" smtClean="0"/>
              <a:t>Bu eğitimlerin nerede, ne zaman, nasıl ve kimler tarafından gerçekleştirileceği bellidir.</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TotalTime>
  <Words>619</Words>
  <Application>Microsoft Office PowerPoint</Application>
  <PresentationFormat>On-screen Show (4:3)</PresentationFormat>
  <Paragraphs>70</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Ofis Teması</vt:lpstr>
      <vt:lpstr>Eğitim</vt:lpstr>
      <vt:lpstr>Eğitim Nedir</vt:lpstr>
      <vt:lpstr>Eğitim Nedir</vt:lpstr>
      <vt:lpstr>PowerPoint Presentation</vt:lpstr>
      <vt:lpstr>PowerPoint Presentation</vt:lpstr>
      <vt:lpstr>Öğrenmeye İlişkin İlkeler</vt:lpstr>
      <vt:lpstr>Öğrenme İle İlgili Gerçekler</vt:lpstr>
      <vt:lpstr>Eğitim Türleri</vt:lpstr>
      <vt:lpstr>Formal Eğitim</vt:lpstr>
      <vt:lpstr>Formal Eğitim</vt:lpstr>
      <vt:lpstr>Formal Eğitim Örneği</vt:lpstr>
      <vt:lpstr>Örgün Eğitim</vt:lpstr>
      <vt:lpstr>Yaygın Eğitim</vt:lpstr>
      <vt:lpstr>PowerPoint Presentation</vt:lpstr>
      <vt:lpstr>İnformal Eğitim</vt:lpstr>
      <vt:lpstr>PowerPoint Presentation</vt:lpstr>
      <vt:lpstr>İnformal Eğitim</vt:lpstr>
      <vt:lpstr>İnformal Eğitim</vt:lpstr>
      <vt:lpstr>Avantaj ve Dezavantajları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Eğitimi</dc:title>
  <dc:creator>NAZAN</dc:creator>
  <cp:lastModifiedBy>MaryaM</cp:lastModifiedBy>
  <cp:revision>64</cp:revision>
  <dcterms:created xsi:type="dcterms:W3CDTF">2020-02-21T09:34:21Z</dcterms:created>
  <dcterms:modified xsi:type="dcterms:W3CDTF">2020-03-30T12:21:38Z</dcterms:modified>
</cp:coreProperties>
</file>