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0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9D9D-02AE-4C63-B54D-F35A63065BB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623A-0117-4693-8F57-EBD778343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694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9D9D-02AE-4C63-B54D-F35A63065BB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623A-0117-4693-8F57-EBD778343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7834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9D9D-02AE-4C63-B54D-F35A63065BB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623A-0117-4693-8F57-EBD778343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3115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9D9D-02AE-4C63-B54D-F35A63065BB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623A-0117-4693-8F57-EBD778343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872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9D9D-02AE-4C63-B54D-F35A63065BB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623A-0117-4693-8F57-EBD778343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1936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9D9D-02AE-4C63-B54D-F35A63065BB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623A-0117-4693-8F57-EBD778343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7342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9D9D-02AE-4C63-B54D-F35A63065BB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623A-0117-4693-8F57-EBD778343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616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9D9D-02AE-4C63-B54D-F35A63065BB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623A-0117-4693-8F57-EBD778343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32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9D9D-02AE-4C63-B54D-F35A63065BB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623A-0117-4693-8F57-EBD778343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9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9D9D-02AE-4C63-B54D-F35A63065BB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623A-0117-4693-8F57-EBD778343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316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9D9D-02AE-4C63-B54D-F35A63065BB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623A-0117-4693-8F57-EBD778343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9786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19D9D-02AE-4C63-B54D-F35A63065BB7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9623A-0117-4693-8F57-EBD7783435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0799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Arrow-Romer</a:t>
            </a:r>
            <a:r>
              <a:rPr lang="tr-TR" dirty="0" smtClean="0"/>
              <a:t> Modeli ve Bilginin Yayılımı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770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Y</a:t>
            </a:r>
            <a:r>
              <a:rPr lang="tr-TR" sz="4400" baseline="-25000" dirty="0" smtClean="0"/>
              <a:t>it</a:t>
            </a:r>
            <a:r>
              <a:rPr lang="tr-TR" sz="4400" dirty="0" smtClean="0"/>
              <a:t>=F(K</a:t>
            </a:r>
            <a:r>
              <a:rPr lang="tr-TR" sz="4400" baseline="-25000" dirty="0" smtClean="0"/>
              <a:t>it</a:t>
            </a:r>
            <a:r>
              <a:rPr lang="tr-TR" sz="4400" dirty="0" smtClean="0"/>
              <a:t>, T </a:t>
            </a:r>
            <a:r>
              <a:rPr lang="tr-TR" sz="4400" baseline="-25000" dirty="0" smtClean="0"/>
              <a:t>it</a:t>
            </a:r>
            <a:r>
              <a:rPr lang="tr-TR" sz="4400" dirty="0" smtClean="0"/>
              <a:t> L </a:t>
            </a:r>
            <a:r>
              <a:rPr lang="tr-TR" sz="4400" baseline="-25000" dirty="0" smtClean="0"/>
              <a:t>it</a:t>
            </a:r>
            <a:r>
              <a:rPr lang="tr-TR" sz="4400" dirty="0" smtClean="0"/>
              <a:t>)</a:t>
            </a:r>
          </a:p>
          <a:p>
            <a:endParaRPr lang="tr-TR" sz="4400" dirty="0" smtClean="0"/>
          </a:p>
          <a:p>
            <a:r>
              <a:rPr lang="tr-TR" sz="4400" dirty="0" smtClean="0"/>
              <a:t>T </a:t>
            </a:r>
            <a:r>
              <a:rPr lang="tr-TR" sz="4400" baseline="-25000" dirty="0" smtClean="0"/>
              <a:t>it</a:t>
            </a:r>
            <a:r>
              <a:rPr lang="tr-TR" sz="4400" dirty="0" smtClean="0"/>
              <a:t>= K</a:t>
            </a:r>
            <a:r>
              <a:rPr lang="tr-TR" sz="4400" baseline="30000" dirty="0" smtClean="0">
                <a:sym typeface="Symbol" panose="05050102010706020507" pitchFamily="18" charset="2"/>
              </a:rPr>
              <a:t></a:t>
            </a:r>
            <a:r>
              <a:rPr lang="tr-TR" sz="4400" baseline="30000" dirty="0" smtClean="0"/>
              <a:t> </a:t>
            </a:r>
            <a:r>
              <a:rPr lang="tr-TR" sz="4400" baseline="-25000" dirty="0" smtClean="0"/>
              <a:t>t</a:t>
            </a:r>
            <a:r>
              <a:rPr lang="tr-TR" sz="4400" dirty="0" smtClean="0"/>
              <a:t> ( </a:t>
            </a:r>
            <a:r>
              <a:rPr lang="tr-TR" sz="4400" dirty="0" smtClean="0">
                <a:sym typeface="Symbol" panose="05050102010706020507" pitchFamily="18" charset="2"/>
              </a:rPr>
              <a:t></a:t>
            </a:r>
            <a:r>
              <a:rPr lang="tr-TR" sz="4400" dirty="0" smtClean="0"/>
              <a:t>&gt;0</a:t>
            </a:r>
            <a:r>
              <a:rPr lang="tr-TR" sz="4400" dirty="0" smtClean="0"/>
              <a:t>) iken</a:t>
            </a:r>
            <a:endParaRPr lang="tr-TR" sz="4400" dirty="0" smtClean="0"/>
          </a:p>
          <a:p>
            <a:endParaRPr lang="tr-TR" sz="4400" dirty="0" smtClean="0"/>
          </a:p>
          <a:p>
            <a:r>
              <a:rPr lang="tr-TR" sz="4400" dirty="0" smtClean="0"/>
              <a:t>Y</a:t>
            </a:r>
            <a:r>
              <a:rPr lang="tr-TR" sz="4400" baseline="-25000" dirty="0" smtClean="0"/>
              <a:t>it</a:t>
            </a:r>
            <a:r>
              <a:rPr lang="tr-TR" sz="4400" dirty="0" smtClean="0"/>
              <a:t>= F( K</a:t>
            </a:r>
            <a:r>
              <a:rPr lang="tr-TR" sz="4400" baseline="-25000" dirty="0" smtClean="0"/>
              <a:t>it</a:t>
            </a:r>
            <a:r>
              <a:rPr lang="tr-TR" sz="4400" dirty="0" smtClean="0"/>
              <a:t>, K </a:t>
            </a:r>
            <a:r>
              <a:rPr lang="tr-TR" sz="4400" baseline="30000" dirty="0" smtClean="0">
                <a:sym typeface="Symbol" panose="05050102010706020507" pitchFamily="18" charset="2"/>
              </a:rPr>
              <a:t></a:t>
            </a:r>
            <a:r>
              <a:rPr lang="tr-TR" sz="4400" baseline="-25000" dirty="0" smtClean="0"/>
              <a:t>t</a:t>
            </a:r>
            <a:r>
              <a:rPr lang="tr-TR" sz="4400" dirty="0" smtClean="0"/>
              <a:t> L </a:t>
            </a:r>
            <a:r>
              <a:rPr lang="tr-TR" sz="4400" baseline="-25000" dirty="0" smtClean="0"/>
              <a:t>it</a:t>
            </a:r>
            <a:r>
              <a:rPr lang="tr-TR" sz="4400" dirty="0" smtClean="0"/>
              <a:t>) olur.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715493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Firmalar arasında bilginin serbestçe </a:t>
            </a:r>
            <a:r>
              <a:rPr lang="tr-TR" dirty="0" smtClean="0"/>
              <a:t>yayıldığı ve</a:t>
            </a:r>
          </a:p>
          <a:p>
            <a:r>
              <a:rPr lang="tr-TR" dirty="0" smtClean="0"/>
              <a:t> s </a:t>
            </a:r>
            <a:r>
              <a:rPr lang="tr-TR" dirty="0"/>
              <a:t>ve </a:t>
            </a:r>
            <a:r>
              <a:rPr lang="tr-TR" dirty="0">
                <a:sym typeface="Symbol" panose="05050102010706020507" pitchFamily="18" charset="2"/>
              </a:rPr>
              <a:t> </a:t>
            </a:r>
            <a:r>
              <a:rPr lang="tr-TR" dirty="0" smtClean="0">
                <a:sym typeface="Symbol" panose="05050102010706020507" pitchFamily="18" charset="2"/>
              </a:rPr>
              <a:t>sabit iken 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Firmaların ölçeğe göre sabit getiriye sahip olduğu koşullarda modelin çözümü </a:t>
            </a:r>
          </a:p>
        </p:txBody>
      </p:sp>
    </p:spTree>
    <p:extLst>
      <p:ext uri="{BB962C8B-B14F-4D97-AF65-F5344CB8AC3E}">
        <p14:creationId xmlns:p14="http://schemas.microsoft.com/office/powerpoint/2010/main" val="3575412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ym typeface="Symbol" panose="05050102010706020507" pitchFamily="18" charset="2"/>
              </a:rPr>
              <a:t>y/y = </a:t>
            </a:r>
            <a:r>
              <a:rPr lang="tr-TR" dirty="0" err="1" smtClean="0">
                <a:sym typeface="Symbol" panose="05050102010706020507" pitchFamily="18" charset="2"/>
              </a:rPr>
              <a:t>sA</a:t>
            </a:r>
            <a:r>
              <a:rPr lang="tr-TR" dirty="0" smtClean="0">
                <a:sym typeface="Symbol" panose="05050102010706020507" pitchFamily="18" charset="2"/>
              </a:rPr>
              <a:t>- (n) </a:t>
            </a:r>
            <a:r>
              <a:rPr lang="tr-TR" dirty="0" smtClean="0">
                <a:sym typeface="Symbol" panose="05050102010706020507" pitchFamily="18" charset="2"/>
              </a:rPr>
              <a:t>olarak bulunur.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894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97567" y="192505"/>
            <a:ext cx="11032959" cy="6336632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Bilginin ‘serbest’ mal olması durumunda yararlı dışsallıkların ortaya </a:t>
            </a:r>
            <a:r>
              <a:rPr lang="tr-TR" dirty="0" smtClean="0"/>
              <a:t>çıkmasının sonuçları bu model aracılığı ile tartışılabilir. 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Bilginin ‘serbest’ mal olma durumu, bilginin sermaye mallarında içkin olarak bulunduğu,</a:t>
            </a:r>
          </a:p>
          <a:p>
            <a:endParaRPr lang="tr-TR" dirty="0" smtClean="0"/>
          </a:p>
          <a:p>
            <a:r>
              <a:rPr lang="tr-TR" dirty="0" smtClean="0"/>
              <a:t>Patent ve fikri mülkiyet hakları tarafından korunduğu dikkate alınırsa kabul edilmesi kolay değildir.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4659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59832"/>
            <a:ext cx="11353800" cy="6000500"/>
          </a:xfrm>
        </p:spPr>
        <p:txBody>
          <a:bodyPr/>
          <a:lstStyle/>
          <a:p>
            <a:r>
              <a:rPr lang="tr-TR" dirty="0" smtClean="0"/>
              <a:t>Bilgi ve teknoloji Sanayi Devrimi sonrası özellikle de 19. yüzyılda icat etmeninin icat edilmesinden sonra,  giderek artan ölçüde sanayileşmiş ülkelerden başlayarak ar-ge faaliyetlerinin sonucunda ortaya çıkmaktadır. </a:t>
            </a:r>
          </a:p>
          <a:p>
            <a:r>
              <a:rPr lang="tr-TR" dirty="0" smtClean="0"/>
              <a:t>Bilginin ve teknolojinin yayılması konusunda da </a:t>
            </a:r>
            <a:r>
              <a:rPr lang="tr-TR" dirty="0" err="1" smtClean="0"/>
              <a:t>mücitleri</a:t>
            </a:r>
            <a:r>
              <a:rPr lang="tr-TR" dirty="0" smtClean="0"/>
              <a:t> ya da onları istihdam eden şirket ya da kurumlar son derece kıskançtırlar.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5035453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4607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5905" y="863099"/>
            <a:ext cx="10515600" cy="4351338"/>
          </a:xfrm>
        </p:spPr>
        <p:txBody>
          <a:bodyPr/>
          <a:lstStyle/>
          <a:p>
            <a:r>
              <a:rPr lang="tr-TR" dirty="0" smtClean="0"/>
              <a:t>Eğer modelde varsayıldığı bilginin yayılımı ‘serbest’ olsa idi pozitif dışsallıktan ötürü.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MPKs</a:t>
            </a:r>
            <a:r>
              <a:rPr lang="tr-TR" dirty="0" smtClean="0"/>
              <a:t> (sermayenin sosyal marjinal ürünü) &gt;</a:t>
            </a:r>
            <a:r>
              <a:rPr lang="tr-TR" dirty="0" err="1" smtClean="0"/>
              <a:t>MPKp</a:t>
            </a:r>
            <a:r>
              <a:rPr lang="tr-TR" dirty="0" smtClean="0"/>
              <a:t> (sermayenin özel </a:t>
            </a:r>
            <a:r>
              <a:rPr lang="tr-TR" dirty="0" err="1" smtClean="0"/>
              <a:t>mrjinal</a:t>
            </a:r>
            <a:r>
              <a:rPr lang="tr-TR" dirty="0" smtClean="0"/>
              <a:t> ürünü )olurdu.</a:t>
            </a:r>
          </a:p>
          <a:p>
            <a:r>
              <a:rPr lang="tr-TR" dirty="0"/>
              <a:t>Ünsal, 2015:238-242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6148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204</Words>
  <Application>Microsoft Office PowerPoint</Application>
  <PresentationFormat>Geniş ekran</PresentationFormat>
  <Paragraphs>30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Office Teması</vt:lpstr>
      <vt:lpstr>Arrow-Romer Modeli ve Bilginin Yayılımı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MUSTAFA OZIS</dc:creator>
  <cp:lastModifiedBy>MUSTAFA OZIS</cp:lastModifiedBy>
  <cp:revision>8</cp:revision>
  <dcterms:created xsi:type="dcterms:W3CDTF">2020-02-04T16:45:18Z</dcterms:created>
  <dcterms:modified xsi:type="dcterms:W3CDTF">2020-02-05T19:11:11Z</dcterms:modified>
</cp:coreProperties>
</file>