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05.04.2019</a:t>
            </a:fld>
            <a:endParaRPr lang="tr-TR"/>
          </a:p>
        </p:txBody>
      </p:sp>
      <p:sp>
        <p:nvSpPr>
          <p:cNvPr id="5" name="Footer Placeholder 4"/>
          <p:cNvSpPr>
            <a:spLocks noGrp="1"/>
          </p:cNvSpPr>
          <p:nvPr>
            <p:ph type="ftr" sz="quarter" idx="11"/>
          </p:nvPr>
        </p:nvSpPr>
        <p:spPr>
          <a:xfrm>
            <a:off x="2396319" y="329308"/>
            <a:ext cx="3086292" cy="309201"/>
          </a:xfrm>
        </p:spPr>
        <p:txBody>
          <a:bodyPr/>
          <a:lstStyle/>
          <a:p>
            <a:endParaRPr lang="tr-TR"/>
          </a:p>
        </p:txBody>
      </p:sp>
      <p:sp>
        <p:nvSpPr>
          <p:cNvPr id="6" name="Slide Number Placeholder 5"/>
          <p:cNvSpPr>
            <a:spLocks noGrp="1"/>
          </p:cNvSpPr>
          <p:nvPr>
            <p:ph type="sldNum" sz="quarter" idx="12"/>
          </p:nvPr>
        </p:nvSpPr>
        <p:spPr>
          <a:xfrm>
            <a:off x="1434703" y="798973"/>
            <a:ext cx="802005" cy="503578"/>
          </a:xfrm>
        </p:spPr>
        <p:txBody>
          <a:bodyPr/>
          <a:lstStyle/>
          <a:p>
            <a:fld id="{F302176B-0E47-46AC-8F43-DAB4B8A37D06}" type="slidenum">
              <a:rPr lang="tr-TR" smtClean="0"/>
              <a:t>‹#›</a:t>
            </a:fld>
            <a:endParaRPr lang="tr-TR"/>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75560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432492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93797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72181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05.04.2019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29517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05.04.2019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19557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443491" y="2824270"/>
            <a:ext cx="3125766" cy="264445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4889182" y="2821491"/>
            <a:ext cx="3125652" cy="263737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05.04.2019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650686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05.04.2019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239504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05.04.2019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389862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05.04.2019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70893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A23720DD-5B6D-40BF-8493-A6B52D484E6B}" type="datetimeFigureOut">
              <a:rPr lang="tr-TR" smtClean="0"/>
              <a:t>05.04.2019</a:t>
            </a:fld>
            <a:endParaRPr lang="tr-TR"/>
          </a:p>
        </p:txBody>
      </p:sp>
      <p:sp>
        <p:nvSpPr>
          <p:cNvPr id="6" name="Footer Placeholder 5"/>
          <p:cNvSpPr>
            <a:spLocks noGrp="1"/>
          </p:cNvSpPr>
          <p:nvPr>
            <p:ph type="ftr" sz="quarter" idx="11"/>
          </p:nvPr>
        </p:nvSpPr>
        <p:spPr>
          <a:xfrm>
            <a:off x="1437530" y="318641"/>
            <a:ext cx="3251553" cy="320931"/>
          </a:xfrm>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8830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23720DD-5B6D-40BF-8493-A6B52D484E6B}" type="datetimeFigureOut">
              <a:rPr lang="tr-TR" smtClean="0"/>
              <a:t>05.04.2019</a:t>
            </a:fld>
            <a:endParaRPr lang="tr-TR"/>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20385870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FAC291A-5809-414B-B5BB-522A8F3D8D7E}"/>
              </a:ext>
            </a:extLst>
          </p:cNvPr>
          <p:cNvSpPr>
            <a:spLocks noGrp="1"/>
          </p:cNvSpPr>
          <p:nvPr>
            <p:ph type="ctrTitle"/>
          </p:nvPr>
        </p:nvSpPr>
        <p:spPr/>
        <p:txBody>
          <a:bodyPr/>
          <a:lstStyle/>
          <a:p>
            <a:r>
              <a:rPr lang="tr-TR" dirty="0"/>
              <a:t>YARATICI DRAMA</a:t>
            </a:r>
          </a:p>
        </p:txBody>
      </p:sp>
      <p:sp>
        <p:nvSpPr>
          <p:cNvPr id="3" name="Alt Başlık 2">
            <a:extLst>
              <a:ext uri="{FF2B5EF4-FFF2-40B4-BE49-F238E27FC236}">
                <a16:creationId xmlns:a16="http://schemas.microsoft.com/office/drawing/2014/main" id="{19A00848-4AFB-4248-AE06-691398EF37BA}"/>
              </a:ext>
            </a:extLst>
          </p:cNvPr>
          <p:cNvSpPr>
            <a:spLocks noGrp="1"/>
          </p:cNvSpPr>
          <p:nvPr>
            <p:ph type="subTitle" idx="1"/>
          </p:nvPr>
        </p:nvSpPr>
        <p:spPr/>
        <p:txBody>
          <a:bodyPr/>
          <a:lstStyle/>
          <a:p>
            <a:r>
              <a:rPr lang="tr-TR" b="1" dirty="0"/>
              <a:t>Algı ve Duyu Çalışmaları</a:t>
            </a:r>
            <a:endParaRPr lang="tr-TR" dirty="0"/>
          </a:p>
          <a:p>
            <a:endParaRPr lang="tr-TR" dirty="0"/>
          </a:p>
        </p:txBody>
      </p:sp>
    </p:spTree>
    <p:extLst>
      <p:ext uri="{BB962C8B-B14F-4D97-AF65-F5344CB8AC3E}">
        <p14:creationId xmlns:p14="http://schemas.microsoft.com/office/powerpoint/2010/main" val="2165345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1A597A4-0216-4176-8BD5-30E2F4AF1C5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B27827F-E14D-4B59-B09A-76B9D7A036B8}"/>
              </a:ext>
            </a:extLst>
          </p:cNvPr>
          <p:cNvSpPr>
            <a:spLocks noGrp="1"/>
          </p:cNvSpPr>
          <p:nvPr>
            <p:ph idx="1"/>
          </p:nvPr>
        </p:nvSpPr>
        <p:spPr/>
        <p:txBody>
          <a:bodyPr>
            <a:normAutofit fontScale="70000" lnSpcReduction="20000"/>
          </a:bodyPr>
          <a:lstStyle/>
          <a:p>
            <a:pPr lvl="0"/>
            <a:r>
              <a:rPr lang="tr-TR" dirty="0"/>
              <a:t>Katılımcılar, halka şeklinde yerlerini alır. Sırası gelen her katılımcı, sağ taraftaki arkadaşıyla göz teması kuracak şekilde başını yana çevirip kendi ismini yüksek sesle söyler. İlk söyleyene sıra geldiğinde aynı işlem bir tur daha yapılır.</a:t>
            </a:r>
          </a:p>
          <a:p>
            <a:pPr marL="0" indent="0">
              <a:buNone/>
            </a:pPr>
            <a:endParaRPr lang="tr-TR" dirty="0"/>
          </a:p>
          <a:p>
            <a:pPr lvl="0"/>
            <a:r>
              <a:rPr lang="tr-TR" dirty="0"/>
              <a:t>Sınıfın içinde rastgele yürümeye başlanır. Katılımcılar karşılaştığı arkadaşıyla göz teması kurarak kendi ismini söyleyip el sıkışır. Daha sonraki aşamada karşı tarafın ismini söyleyerek devam ederler. </a:t>
            </a:r>
          </a:p>
          <a:p>
            <a:pPr lvl="0"/>
            <a:endParaRPr lang="tr-TR" dirty="0"/>
          </a:p>
          <a:p>
            <a:r>
              <a:rPr lang="tr-TR" dirty="0"/>
              <a:t>Katılımcılar, tekrar halka şeklinde yerlerini alır. Ellerine küçük bir top alır. Göz teması kurduğu arkadaşının ismini söyleyerek topu ona atar. Sonraki aşamada top sayısı iki olur ve aynı işlemi tekrar uygulanır.</a:t>
            </a:r>
          </a:p>
          <a:p>
            <a:endParaRPr lang="tr-TR" dirty="0"/>
          </a:p>
        </p:txBody>
      </p:sp>
    </p:spTree>
    <p:extLst>
      <p:ext uri="{BB962C8B-B14F-4D97-AF65-F5344CB8AC3E}">
        <p14:creationId xmlns:p14="http://schemas.microsoft.com/office/powerpoint/2010/main" val="4070056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0C9EC63-C2CE-4A7D-BE6E-2295569D806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A45FF23-4F22-43F3-BABD-9769C4444994}"/>
              </a:ext>
            </a:extLst>
          </p:cNvPr>
          <p:cNvSpPr>
            <a:spLocks noGrp="1"/>
          </p:cNvSpPr>
          <p:nvPr>
            <p:ph idx="1"/>
          </p:nvPr>
        </p:nvSpPr>
        <p:spPr/>
        <p:txBody>
          <a:bodyPr>
            <a:normAutofit fontScale="77500" lnSpcReduction="20000"/>
          </a:bodyPr>
          <a:lstStyle/>
          <a:p>
            <a:r>
              <a:rPr lang="tr-TR" dirty="0"/>
              <a:t>Sınıfın içinde rastgele yürümeye başlarlar. “İmgesel yürüyüş” adındaki bu teknikte eğitmenin verdiği talimatlara uygun hareket edilir. “Uzaydan dünyaya geldik. Geldiğimiz yer çöl. Kızgın kumlar üzerinde yürürken ayaklarımız yanıyor. Susuzluktan yürümeye halimiz kalmadı. Uzakta bir serap gördük. Suya doğru koştuk. Kana kana suyu içtik. Yürümeye devam ettik. Birden ormanlık bir alan başladı. Çiçekli bir alandayız. Eğilip çiçekleri kokladık. Her şey çok güzel. Ama biraz ilerleyince kötü bir koku sardı etrafı. Çok rahatsız olduk. Biraz daha yürüdük. Uzun çimler var. Önümüzü göremiyoruz. Çimleri ellerimizle iki yana çekerek önümüzü görebiliyoruz. Derken bataklık çıktı. Ayağımız battı. Kurtulmaya çalıştık. Bataklık sandığımız şey, aslında çamur birikintisiymiş. Çamur üzerinde yürüdük. Daha sonra çamurlu alan bitti ve biz de ayağımızı yere sürterek temizledik.”</a:t>
            </a:r>
          </a:p>
          <a:p>
            <a:pPr marL="0" indent="0">
              <a:buNone/>
            </a:pPr>
            <a:endParaRPr lang="tr-TR" dirty="0"/>
          </a:p>
        </p:txBody>
      </p:sp>
    </p:spTree>
    <p:extLst>
      <p:ext uri="{BB962C8B-B14F-4D97-AF65-F5344CB8AC3E}">
        <p14:creationId xmlns:p14="http://schemas.microsoft.com/office/powerpoint/2010/main" val="3371736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77187E5-A2A4-4EC9-AE74-83EF4B3977E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469C2B9-4CB8-4B9D-A3A8-A7BA48D14C77}"/>
              </a:ext>
            </a:extLst>
          </p:cNvPr>
          <p:cNvSpPr>
            <a:spLocks noGrp="1"/>
          </p:cNvSpPr>
          <p:nvPr>
            <p:ph idx="1"/>
          </p:nvPr>
        </p:nvSpPr>
        <p:spPr/>
        <p:txBody>
          <a:bodyPr>
            <a:normAutofit/>
          </a:bodyPr>
          <a:lstStyle/>
          <a:p>
            <a:r>
              <a:rPr lang="tr-TR" dirty="0"/>
              <a:t>Bu aşamadan sonra “Çamura Battı/Bataklık” oyunu oynanır. Bir kişi ebe olur. Ebe, etrafında kaçanlara dokunduğu anda dokunulan kişi çamura batar. Kıpırdamadan kalır. Eğer dokunulmamış, yani çamura batmamış bir kişi çamura batan arkadaşının bacaklarının arasından geçerse onu kurtarabilir. Bu esnada ebeye yakalanmamaları gerekir. Ebe tam bu sırada katılımcıya dokunursa katılımcı yine çamura batar. Oyunun ikinci aşamasında iki tane ebe olur.</a:t>
            </a:r>
          </a:p>
          <a:p>
            <a:endParaRPr lang="tr-TR" dirty="0"/>
          </a:p>
        </p:txBody>
      </p:sp>
    </p:spTree>
    <p:extLst>
      <p:ext uri="{BB962C8B-B14F-4D97-AF65-F5344CB8AC3E}">
        <p14:creationId xmlns:p14="http://schemas.microsoft.com/office/powerpoint/2010/main" val="2795483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8FE7B8B-1CDF-4331-B8D7-F9D82701B7D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0C231DF-EC09-4449-8A9F-05C6E5988B0D}"/>
              </a:ext>
            </a:extLst>
          </p:cNvPr>
          <p:cNvSpPr>
            <a:spLocks noGrp="1"/>
          </p:cNvSpPr>
          <p:nvPr>
            <p:ph idx="1"/>
          </p:nvPr>
        </p:nvSpPr>
        <p:spPr/>
        <p:txBody>
          <a:bodyPr>
            <a:normAutofit fontScale="92500" lnSpcReduction="10000"/>
          </a:bodyPr>
          <a:lstStyle/>
          <a:p>
            <a:r>
              <a:rPr lang="tr-TR" dirty="0"/>
              <a:t>Oyun bitince tekrar halka biçiminde yerlerini alırlar. Yere otururlar. Ortadaki boşluğa iki kişi gelir. Bunlardan birisi gözlerini kapatır ve karşısındakine “</a:t>
            </a:r>
            <a:r>
              <a:rPr lang="tr-TR" dirty="0" err="1"/>
              <a:t>Nerdesin</a:t>
            </a:r>
            <a:r>
              <a:rPr lang="tr-TR" dirty="0"/>
              <a:t>?” der. Karşısındaki de beklemeden “</a:t>
            </a:r>
            <a:r>
              <a:rPr lang="tr-TR" dirty="0" err="1"/>
              <a:t>burdayım</a:t>
            </a:r>
            <a:r>
              <a:rPr lang="tr-TR" dirty="0"/>
              <a:t>” der. Gözleri kapalı olan kişi, sadece sesin verdiği ipucuyla arkadaşına dokunmaya veya onu yakalamaya çalışır. Yakaladıktan sonra oyuncular rolleri değiştirerek tekrar oynarlar. Tüm katılımcılar oynadıktan sonra oyunun ikinci aşamasına geçilir. Bu kez, yalnız üç defa “</a:t>
            </a:r>
            <a:r>
              <a:rPr lang="tr-TR" dirty="0" err="1"/>
              <a:t>nerdesin</a:t>
            </a:r>
            <a:r>
              <a:rPr lang="tr-TR" dirty="0"/>
              <a:t>” deme hakkı verilir. Katılımcılar oynadıktan sonra bu kez “</a:t>
            </a:r>
            <a:r>
              <a:rPr lang="tr-TR" dirty="0" err="1"/>
              <a:t>nerdesin</a:t>
            </a:r>
            <a:r>
              <a:rPr lang="tr-TR" dirty="0"/>
              <a:t>” deme hakkı hiç verilmez.</a:t>
            </a:r>
          </a:p>
          <a:p>
            <a:endParaRPr lang="tr-TR" dirty="0"/>
          </a:p>
        </p:txBody>
      </p:sp>
    </p:spTree>
    <p:extLst>
      <p:ext uri="{BB962C8B-B14F-4D97-AF65-F5344CB8AC3E}">
        <p14:creationId xmlns:p14="http://schemas.microsoft.com/office/powerpoint/2010/main" val="2637764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421E2F0-09A4-4373-A1C1-0A5E5461759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4077C5B-CE0C-4348-8CE3-E19E762992C8}"/>
              </a:ext>
            </a:extLst>
          </p:cNvPr>
          <p:cNvSpPr>
            <a:spLocks noGrp="1"/>
          </p:cNvSpPr>
          <p:nvPr>
            <p:ph idx="1"/>
          </p:nvPr>
        </p:nvSpPr>
        <p:spPr/>
        <p:txBody>
          <a:bodyPr>
            <a:normAutofit/>
          </a:bodyPr>
          <a:lstStyle/>
          <a:p>
            <a:r>
              <a:rPr lang="tr-TR" dirty="0"/>
              <a:t>Oyuncular eşit sayıda gruplara ayrılır ve tek sıra olacak biçimde arka arkaya otururlar. En önde oturan katılımcılara birer kâğıt kalem verilir. En arkada oturan katılımcıya da basit çizimli resimler gösterilir. En arkadaki katılımcı gördüğü resmi işaret parmağını kullanarak önündeki arkadaşının sırtına çizer. Sırası gelen her katılımcı aynı işlemi yapar. En öndeki katılımcıya sıra geldiğinde katılımcı anladığı şeyi kâğıda çizer. Asıl resim ile katılımcıların yaptığı resim karşılaştırılır. </a:t>
            </a:r>
          </a:p>
          <a:p>
            <a:endParaRPr lang="tr-TR" dirty="0"/>
          </a:p>
        </p:txBody>
      </p:sp>
    </p:spTree>
    <p:extLst>
      <p:ext uri="{BB962C8B-B14F-4D97-AF65-F5344CB8AC3E}">
        <p14:creationId xmlns:p14="http://schemas.microsoft.com/office/powerpoint/2010/main" val="4787961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D5E81F4-2B91-4757-A7B7-B2668B67373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BBD9633-A25F-4EA0-99D0-A77555E791CD}"/>
              </a:ext>
            </a:extLst>
          </p:cNvPr>
          <p:cNvSpPr>
            <a:spLocks noGrp="1"/>
          </p:cNvSpPr>
          <p:nvPr>
            <p:ph idx="1"/>
          </p:nvPr>
        </p:nvSpPr>
        <p:spPr/>
        <p:txBody>
          <a:bodyPr>
            <a:normAutofit fontScale="77500" lnSpcReduction="20000"/>
          </a:bodyPr>
          <a:lstStyle/>
          <a:p>
            <a:pPr lvl="0"/>
            <a:r>
              <a:rPr lang="tr-TR" dirty="0"/>
              <a:t>Sınıfın içinde rastgele yürümeye başlanır. Eğitmenin verdiği talimatlara uygun hareket edilir. Eğitmen: “Sakız olduğunuz. Sahibi sakızı kağıdından çıkardı. Çiğnemeye başladı. Kocaman bir balon yaptı ve içeri çekip büzdü sakızı. Çiğnedi, ağzının içinde çevirdi, şişirip balon yaptı, aniden büzüp içeri çekti.” Benzer biçimdeki talimatlarla oyun devam eder. </a:t>
            </a:r>
          </a:p>
          <a:p>
            <a:pPr lvl="0"/>
            <a:r>
              <a:rPr lang="tr-TR" dirty="0"/>
              <a:t> </a:t>
            </a:r>
          </a:p>
          <a:p>
            <a:r>
              <a:rPr lang="tr-TR" dirty="0"/>
              <a:t>Eğitmen, birden oyunu dondurur. Katılımcılardan bazılarının omzuna dokunur. Eğitmenin dokunduğu katılımcılar, donan arkadaşlarından istediği birinin yanına giderek eş olur. Herkes eşini bulduktan sonra eğitmenin talimatları doğrultusunda yeni bir oyun başlar. Eğitmen her ikilinin önüne bir kalem ve ortadan ikiye bir çizgiyle bölünmüş bir kâğıt bırakır.</a:t>
            </a:r>
          </a:p>
          <a:p>
            <a:endParaRPr lang="tr-TR" dirty="0"/>
          </a:p>
        </p:txBody>
      </p:sp>
    </p:spTree>
    <p:extLst>
      <p:ext uri="{BB962C8B-B14F-4D97-AF65-F5344CB8AC3E}">
        <p14:creationId xmlns:p14="http://schemas.microsoft.com/office/powerpoint/2010/main" val="3257274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D0977E1-D015-4F72-B3B7-30527A7D3A9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605B2F7-CF7B-48F4-B2F9-367D74C674F5}"/>
              </a:ext>
            </a:extLst>
          </p:cNvPr>
          <p:cNvSpPr>
            <a:spLocks noGrp="1"/>
          </p:cNvSpPr>
          <p:nvPr>
            <p:ph idx="1"/>
          </p:nvPr>
        </p:nvSpPr>
        <p:spPr/>
        <p:txBody>
          <a:bodyPr>
            <a:normAutofit fontScale="77500" lnSpcReduction="20000"/>
          </a:bodyPr>
          <a:lstStyle/>
          <a:p>
            <a:r>
              <a:rPr lang="tr-TR" dirty="0"/>
              <a:t>Oyunda eşlerden biri heykel, diğeri heykeltıraş olur.  Heykeltıraş olan kişi, eşinin bir heykel gibi pozisyon almasını sağlar. Eğitmen, daha sonra heykeltıraşları bir araya getirir. Kendi heykeli hariç olmak üzere diğer heykelleri tek tek dolaşarak karşı tarafta uyandırdığı çağrışımları ve ilk izlenimleri bir sözcükle yazmalarını ister. Liste şeklindeki bu uygulama tamamlanınca oyuncular rol değiştirir. Bu kez aynı işlem tekrarlanır ve kâğıdın diğer bölümüne yeni heykellerin bıraktığı ilk izlenim not edilir. </a:t>
            </a:r>
          </a:p>
          <a:p>
            <a:r>
              <a:rPr lang="tr-TR" dirty="0"/>
              <a:t>Daha sonra herkes kendi eşinin yanına gider ve en yakınındaki çiftlerle birer grup oluşturulur. Kağıtlar toplanır ve karıştırılır. Dörtlü gruplar, kime ait olduğunu bilmediği kağıtlardan rastgele iki tanesini seçer. Kağıtlarda listelenen sözcüklerle kısa bir öykü kurgulamaları istenir. Sonraki aşamada elde edilen öyküler yan gruba verilir ve ele geçen bu yeni öykülerle kısa canlandırmalar yapılır. </a:t>
            </a:r>
          </a:p>
        </p:txBody>
      </p:sp>
    </p:spTree>
    <p:extLst>
      <p:ext uri="{BB962C8B-B14F-4D97-AF65-F5344CB8AC3E}">
        <p14:creationId xmlns:p14="http://schemas.microsoft.com/office/powerpoint/2010/main" val="565919916"/>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0</TotalTime>
  <Words>692</Words>
  <Application>Microsoft Office PowerPoint</Application>
  <PresentationFormat>Ekran Gösterisi (4:3)</PresentationFormat>
  <Paragraphs>16</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Gill Sans MT</vt:lpstr>
      <vt:lpstr>Galeri</vt:lpstr>
      <vt:lpstr>YARATICI DRAMA</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YARATICI DRAMA</dc:title>
  <dc:creator>ERDEM</dc:creator>
  <cp:lastModifiedBy>HASAN</cp:lastModifiedBy>
  <cp:revision>3</cp:revision>
  <dcterms:created xsi:type="dcterms:W3CDTF">2019-04-04T13:13:31Z</dcterms:created>
  <dcterms:modified xsi:type="dcterms:W3CDTF">2019-04-05T11:52:32Z</dcterms:modified>
</cp:coreProperties>
</file>