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1" r:id="rId4"/>
    <p:sldId id="269" r:id="rId5"/>
    <p:sldId id="270" r:id="rId6"/>
    <p:sldId id="272" r:id="rId7"/>
    <p:sldId id="274"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_rels/drawing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28E974-2A58-42EB-B3BE-045BB13252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42812765-50A2-4587-8C6A-147B62CDD4B3}">
      <dgm:prSet phldrT="[Metin]" custT="1"/>
      <dgm:spPr/>
      <dgm:t>
        <a:bodyPr/>
        <a:lstStyle/>
        <a:p>
          <a:r>
            <a:rPr lang="tr-TR" sz="4000" dirty="0" smtClean="0"/>
            <a:t>Şekil Yönünden Aykırılıklar</a:t>
          </a:r>
          <a:endParaRPr lang="tr-TR" sz="4000" dirty="0"/>
        </a:p>
      </dgm:t>
    </dgm:pt>
    <dgm:pt modelId="{FC79CBFC-DD21-4269-A8AC-9AC4420D7377}" type="parTrans" cxnId="{D7B927AF-9A45-42E7-B3C9-E485797CD6EC}">
      <dgm:prSet/>
      <dgm:spPr/>
      <dgm:t>
        <a:bodyPr/>
        <a:lstStyle/>
        <a:p>
          <a:endParaRPr lang="tr-TR"/>
        </a:p>
      </dgm:t>
    </dgm:pt>
    <dgm:pt modelId="{639AE25B-743F-47F1-BCBB-5C113740A8F7}" type="sibTrans" cxnId="{D7B927AF-9A45-42E7-B3C9-E485797CD6EC}">
      <dgm:prSet/>
      <dgm:spPr/>
      <dgm:t>
        <a:bodyPr/>
        <a:lstStyle/>
        <a:p>
          <a:endParaRPr lang="tr-TR"/>
        </a:p>
      </dgm:t>
    </dgm:pt>
    <dgm:pt modelId="{18FF2440-9073-43E7-84F9-36686251A449}">
      <dgm:prSet phldrT="[Metin]" custT="1"/>
      <dgm:spPr/>
      <dgm:t>
        <a:bodyPr/>
        <a:lstStyle/>
        <a:p>
          <a:pPr algn="just"/>
          <a:r>
            <a:rPr lang="tr-TR" sz="2400" dirty="0" smtClean="0"/>
            <a:t>Norm, taşıdığı içerik yönünden Anayasa’nın herhangi bir hükmüne aykırı olmasa da, kanunlaşma veya ilgili norm haline gelme sürecindeki bazı </a:t>
          </a:r>
          <a:r>
            <a:rPr lang="tr-TR" sz="2400" dirty="0" err="1" smtClean="0"/>
            <a:t>usulî</a:t>
          </a:r>
          <a:r>
            <a:rPr lang="tr-TR" sz="2400" dirty="0" smtClean="0"/>
            <a:t> aksaklıklar nedeniyle Anayasa’ya aykırı olduğu kabul edilmektedir.</a:t>
          </a:r>
          <a:endParaRPr lang="tr-TR" sz="2400" dirty="0"/>
        </a:p>
      </dgm:t>
    </dgm:pt>
    <dgm:pt modelId="{78C455F8-4050-4B76-96E9-F33F4121AE5F}" type="parTrans" cxnId="{16B53C1B-43D6-4E46-8C02-2A01E3759961}">
      <dgm:prSet/>
      <dgm:spPr/>
      <dgm:t>
        <a:bodyPr/>
        <a:lstStyle/>
        <a:p>
          <a:endParaRPr lang="tr-TR"/>
        </a:p>
      </dgm:t>
    </dgm:pt>
    <dgm:pt modelId="{23D335C1-D2F0-4E68-82DE-3AFB9DFE6D87}" type="sibTrans" cxnId="{16B53C1B-43D6-4E46-8C02-2A01E3759961}">
      <dgm:prSet/>
      <dgm:spPr/>
      <dgm:t>
        <a:bodyPr/>
        <a:lstStyle/>
        <a:p>
          <a:endParaRPr lang="tr-TR"/>
        </a:p>
      </dgm:t>
    </dgm:pt>
    <dgm:pt modelId="{D0194C53-7428-4CFB-9462-BDDD170E486A}">
      <dgm:prSet phldrT="[Metin]" custT="1"/>
      <dgm:spPr/>
      <dgm:t>
        <a:bodyPr/>
        <a:lstStyle/>
        <a:p>
          <a:r>
            <a:rPr lang="tr-TR" sz="4000" dirty="0" smtClean="0"/>
            <a:t>Esas Yönünden Aykırılıklar</a:t>
          </a:r>
          <a:endParaRPr lang="tr-TR" sz="4000" dirty="0"/>
        </a:p>
      </dgm:t>
    </dgm:pt>
    <dgm:pt modelId="{338A5EB5-FC55-4DAE-8A48-9D73D764B85C}" type="parTrans" cxnId="{716834E2-E8AE-4609-8CF3-1E116EBA5440}">
      <dgm:prSet/>
      <dgm:spPr/>
      <dgm:t>
        <a:bodyPr/>
        <a:lstStyle/>
        <a:p>
          <a:endParaRPr lang="tr-TR"/>
        </a:p>
      </dgm:t>
    </dgm:pt>
    <dgm:pt modelId="{E58EFB89-B0C9-4584-BFC5-39A5F29FF63B}" type="sibTrans" cxnId="{716834E2-E8AE-4609-8CF3-1E116EBA5440}">
      <dgm:prSet/>
      <dgm:spPr/>
      <dgm:t>
        <a:bodyPr/>
        <a:lstStyle/>
        <a:p>
          <a:endParaRPr lang="tr-TR"/>
        </a:p>
      </dgm:t>
    </dgm:pt>
    <dgm:pt modelId="{FD38C813-4375-44E4-A462-3A723F6D9AB0}">
      <dgm:prSet phldrT="[Metin]" custT="1"/>
      <dgm:spPr/>
      <dgm:t>
        <a:bodyPr/>
        <a:lstStyle/>
        <a:p>
          <a:pPr algn="just"/>
          <a:r>
            <a:rPr lang="tr-TR" sz="2400" dirty="0" smtClean="0"/>
            <a:t>Norm, kanunlaşma veya ilgili norm haline gelme sürecine herhangi bir </a:t>
          </a:r>
          <a:r>
            <a:rPr lang="tr-TR" sz="2400" dirty="0" err="1" smtClean="0"/>
            <a:t>usulî</a:t>
          </a:r>
          <a:r>
            <a:rPr lang="tr-TR" sz="2400" dirty="0" smtClean="0"/>
            <a:t> aksaklıkla malul olmasa da, taşıdığı içerik yönünden Anayasa’nın herhangi bir hükmüne aykırı olduğu kabul edilmektedir.</a:t>
          </a:r>
          <a:endParaRPr lang="tr-TR" sz="2400" dirty="0"/>
        </a:p>
      </dgm:t>
    </dgm:pt>
    <dgm:pt modelId="{07331084-C977-4CE9-8F31-6C628EC57AFB}" type="parTrans" cxnId="{10FAB968-93FC-4A6B-AEC1-6EA79DF6C78D}">
      <dgm:prSet/>
      <dgm:spPr/>
      <dgm:t>
        <a:bodyPr/>
        <a:lstStyle/>
        <a:p>
          <a:endParaRPr lang="tr-TR"/>
        </a:p>
      </dgm:t>
    </dgm:pt>
    <dgm:pt modelId="{CD8648E1-EA6E-484F-8BBA-5B75913372BE}" type="sibTrans" cxnId="{10FAB968-93FC-4A6B-AEC1-6EA79DF6C78D}">
      <dgm:prSet/>
      <dgm:spPr/>
      <dgm:t>
        <a:bodyPr/>
        <a:lstStyle/>
        <a:p>
          <a:endParaRPr lang="tr-TR"/>
        </a:p>
      </dgm:t>
    </dgm:pt>
    <dgm:pt modelId="{0763E3A0-C133-40C2-94E5-2787E2B1A356}" type="pres">
      <dgm:prSet presAssocID="{1A28E974-2A58-42EB-B3BE-045BB13252CA}" presName="linear" presStyleCnt="0">
        <dgm:presLayoutVars>
          <dgm:animLvl val="lvl"/>
          <dgm:resizeHandles val="exact"/>
        </dgm:presLayoutVars>
      </dgm:prSet>
      <dgm:spPr/>
      <dgm:t>
        <a:bodyPr/>
        <a:lstStyle/>
        <a:p>
          <a:endParaRPr lang="tr-TR"/>
        </a:p>
      </dgm:t>
    </dgm:pt>
    <dgm:pt modelId="{1404C146-23F8-4662-BA65-C4BAC59F3406}" type="pres">
      <dgm:prSet presAssocID="{42812765-50A2-4587-8C6A-147B62CDD4B3}" presName="parentText" presStyleLbl="node1" presStyleIdx="0" presStyleCnt="2">
        <dgm:presLayoutVars>
          <dgm:chMax val="0"/>
          <dgm:bulletEnabled val="1"/>
        </dgm:presLayoutVars>
      </dgm:prSet>
      <dgm:spPr/>
      <dgm:t>
        <a:bodyPr/>
        <a:lstStyle/>
        <a:p>
          <a:endParaRPr lang="tr-TR"/>
        </a:p>
      </dgm:t>
    </dgm:pt>
    <dgm:pt modelId="{DF5145C7-A86D-491A-B096-ED4D1CAEEAF4}" type="pres">
      <dgm:prSet presAssocID="{42812765-50A2-4587-8C6A-147B62CDD4B3}" presName="childText" presStyleLbl="revTx" presStyleIdx="0" presStyleCnt="2">
        <dgm:presLayoutVars>
          <dgm:bulletEnabled val="1"/>
        </dgm:presLayoutVars>
      </dgm:prSet>
      <dgm:spPr/>
      <dgm:t>
        <a:bodyPr/>
        <a:lstStyle/>
        <a:p>
          <a:endParaRPr lang="tr-TR"/>
        </a:p>
      </dgm:t>
    </dgm:pt>
    <dgm:pt modelId="{661FC47E-F07D-4D89-A52F-39EFC6F61FF6}" type="pres">
      <dgm:prSet presAssocID="{D0194C53-7428-4CFB-9462-BDDD170E486A}" presName="parentText" presStyleLbl="node1" presStyleIdx="1" presStyleCnt="2">
        <dgm:presLayoutVars>
          <dgm:chMax val="0"/>
          <dgm:bulletEnabled val="1"/>
        </dgm:presLayoutVars>
      </dgm:prSet>
      <dgm:spPr/>
      <dgm:t>
        <a:bodyPr/>
        <a:lstStyle/>
        <a:p>
          <a:endParaRPr lang="tr-TR"/>
        </a:p>
      </dgm:t>
    </dgm:pt>
    <dgm:pt modelId="{55C11BF4-B1E4-4AB2-8E3B-341107E501C4}" type="pres">
      <dgm:prSet presAssocID="{D0194C53-7428-4CFB-9462-BDDD170E486A}" presName="childText" presStyleLbl="revTx" presStyleIdx="1" presStyleCnt="2">
        <dgm:presLayoutVars>
          <dgm:bulletEnabled val="1"/>
        </dgm:presLayoutVars>
      </dgm:prSet>
      <dgm:spPr/>
      <dgm:t>
        <a:bodyPr/>
        <a:lstStyle/>
        <a:p>
          <a:endParaRPr lang="tr-TR"/>
        </a:p>
      </dgm:t>
    </dgm:pt>
  </dgm:ptLst>
  <dgm:cxnLst>
    <dgm:cxn modelId="{1F02E084-C2C8-4F78-9FEB-82E9D212A8B9}" type="presOf" srcId="{18FF2440-9073-43E7-84F9-36686251A449}" destId="{DF5145C7-A86D-491A-B096-ED4D1CAEEAF4}" srcOrd="0" destOrd="0" presId="urn:microsoft.com/office/officeart/2005/8/layout/vList2"/>
    <dgm:cxn modelId="{AAECD472-1E71-4785-BA1C-AA64287F9426}" type="presOf" srcId="{42812765-50A2-4587-8C6A-147B62CDD4B3}" destId="{1404C146-23F8-4662-BA65-C4BAC59F3406}" srcOrd="0" destOrd="0" presId="urn:microsoft.com/office/officeart/2005/8/layout/vList2"/>
    <dgm:cxn modelId="{D7B927AF-9A45-42E7-B3C9-E485797CD6EC}" srcId="{1A28E974-2A58-42EB-B3BE-045BB13252CA}" destId="{42812765-50A2-4587-8C6A-147B62CDD4B3}" srcOrd="0" destOrd="0" parTransId="{FC79CBFC-DD21-4269-A8AC-9AC4420D7377}" sibTransId="{639AE25B-743F-47F1-BCBB-5C113740A8F7}"/>
    <dgm:cxn modelId="{10FAB968-93FC-4A6B-AEC1-6EA79DF6C78D}" srcId="{D0194C53-7428-4CFB-9462-BDDD170E486A}" destId="{FD38C813-4375-44E4-A462-3A723F6D9AB0}" srcOrd="0" destOrd="0" parTransId="{07331084-C977-4CE9-8F31-6C628EC57AFB}" sibTransId="{CD8648E1-EA6E-484F-8BBA-5B75913372BE}"/>
    <dgm:cxn modelId="{716834E2-E8AE-4609-8CF3-1E116EBA5440}" srcId="{1A28E974-2A58-42EB-B3BE-045BB13252CA}" destId="{D0194C53-7428-4CFB-9462-BDDD170E486A}" srcOrd="1" destOrd="0" parTransId="{338A5EB5-FC55-4DAE-8A48-9D73D764B85C}" sibTransId="{E58EFB89-B0C9-4584-BFC5-39A5F29FF63B}"/>
    <dgm:cxn modelId="{86DE8820-6856-4136-B33A-715A95FDC8C9}" type="presOf" srcId="{1A28E974-2A58-42EB-B3BE-045BB13252CA}" destId="{0763E3A0-C133-40C2-94E5-2787E2B1A356}" srcOrd="0" destOrd="0" presId="urn:microsoft.com/office/officeart/2005/8/layout/vList2"/>
    <dgm:cxn modelId="{A1C51B09-CAD1-4FA5-9159-7F37F60282F5}" type="presOf" srcId="{FD38C813-4375-44E4-A462-3A723F6D9AB0}" destId="{55C11BF4-B1E4-4AB2-8E3B-341107E501C4}" srcOrd="0" destOrd="0" presId="urn:microsoft.com/office/officeart/2005/8/layout/vList2"/>
    <dgm:cxn modelId="{D50403A9-FDD0-4211-9E5F-9A7C5C73DF81}" type="presOf" srcId="{D0194C53-7428-4CFB-9462-BDDD170E486A}" destId="{661FC47E-F07D-4D89-A52F-39EFC6F61FF6}" srcOrd="0" destOrd="0" presId="urn:microsoft.com/office/officeart/2005/8/layout/vList2"/>
    <dgm:cxn modelId="{16B53C1B-43D6-4E46-8C02-2A01E3759961}" srcId="{42812765-50A2-4587-8C6A-147B62CDD4B3}" destId="{18FF2440-9073-43E7-84F9-36686251A449}" srcOrd="0" destOrd="0" parTransId="{78C455F8-4050-4B76-96E9-F33F4121AE5F}" sibTransId="{23D335C1-D2F0-4E68-82DE-3AFB9DFE6D87}"/>
    <dgm:cxn modelId="{AEC63EBC-E8AC-4B6B-9F33-B975ACD8244B}" type="presParOf" srcId="{0763E3A0-C133-40C2-94E5-2787E2B1A356}" destId="{1404C146-23F8-4662-BA65-C4BAC59F3406}" srcOrd="0" destOrd="0" presId="urn:microsoft.com/office/officeart/2005/8/layout/vList2"/>
    <dgm:cxn modelId="{A7785FD7-8B45-4386-BA99-49CCE6A76E51}" type="presParOf" srcId="{0763E3A0-C133-40C2-94E5-2787E2B1A356}" destId="{DF5145C7-A86D-491A-B096-ED4D1CAEEAF4}" srcOrd="1" destOrd="0" presId="urn:microsoft.com/office/officeart/2005/8/layout/vList2"/>
    <dgm:cxn modelId="{03AB8DD0-31D6-4244-A852-C630151F2852}" type="presParOf" srcId="{0763E3A0-C133-40C2-94E5-2787E2B1A356}" destId="{661FC47E-F07D-4D89-A52F-39EFC6F61FF6}" srcOrd="2" destOrd="0" presId="urn:microsoft.com/office/officeart/2005/8/layout/vList2"/>
    <dgm:cxn modelId="{5C0A22B2-5A4B-4200-8202-5D3805CF7709}" type="presParOf" srcId="{0763E3A0-C133-40C2-94E5-2787E2B1A356}" destId="{55C11BF4-B1E4-4AB2-8E3B-341107E501C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970879-949C-487D-A640-756A1AE39AD5}"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tr-TR"/>
        </a:p>
      </dgm:t>
    </dgm:pt>
    <dgm:pt modelId="{CEBD8708-2D33-41A7-9D16-10D8DB1DA7D5}">
      <dgm:prSet phldrT="[Metin]" custT="1"/>
      <dgm:spPr/>
      <dgm:t>
        <a:bodyPr/>
        <a:lstStyle/>
        <a:p>
          <a:r>
            <a:rPr lang="tr-TR" sz="4400" dirty="0" smtClean="0"/>
            <a:t>İptal</a:t>
          </a:r>
          <a:r>
            <a:rPr lang="tr-TR" sz="3600" dirty="0" smtClean="0"/>
            <a:t> Davası </a:t>
          </a:r>
        </a:p>
        <a:p>
          <a:r>
            <a:rPr lang="tr-TR" sz="3200" dirty="0" smtClean="0"/>
            <a:t>(Soyut Norm Denetimi)</a:t>
          </a:r>
          <a:endParaRPr lang="tr-TR" sz="3200" dirty="0"/>
        </a:p>
      </dgm:t>
    </dgm:pt>
    <dgm:pt modelId="{2FFA947D-5D53-4018-ABB6-66C7951F3EDA}" type="parTrans" cxnId="{CA219531-01AD-4828-9908-A59EF7EF0A42}">
      <dgm:prSet/>
      <dgm:spPr/>
      <dgm:t>
        <a:bodyPr/>
        <a:lstStyle/>
        <a:p>
          <a:endParaRPr lang="tr-TR"/>
        </a:p>
      </dgm:t>
    </dgm:pt>
    <dgm:pt modelId="{2919FCD7-719F-458D-997B-1D3280217E78}" type="sibTrans" cxnId="{CA219531-01AD-4828-9908-A59EF7EF0A42}">
      <dgm:prSet/>
      <dgm:spPr/>
      <dgm:t>
        <a:bodyPr/>
        <a:lstStyle/>
        <a:p>
          <a:endParaRPr lang="tr-TR"/>
        </a:p>
      </dgm:t>
    </dgm:pt>
    <dgm:pt modelId="{F88E059B-5125-4681-84B4-835911243289}">
      <dgm:prSet phldrT="[Metin]" custT="1"/>
      <dgm:spPr/>
      <dgm:t>
        <a:bodyPr/>
        <a:lstStyle/>
        <a:p>
          <a:r>
            <a:rPr lang="tr-TR" sz="4400" dirty="0" smtClean="0"/>
            <a:t>İtiraz Yolu</a:t>
          </a:r>
        </a:p>
        <a:p>
          <a:r>
            <a:rPr lang="tr-TR" sz="3200" dirty="0" smtClean="0"/>
            <a:t>(Somut Norm Denetimi)</a:t>
          </a:r>
          <a:endParaRPr lang="tr-TR" sz="3200" dirty="0"/>
        </a:p>
      </dgm:t>
    </dgm:pt>
    <dgm:pt modelId="{E603C755-50C6-417C-9DAF-98F43488C439}" type="parTrans" cxnId="{8D048D73-31EC-476D-97F5-ADA2C16FD6CC}">
      <dgm:prSet/>
      <dgm:spPr/>
      <dgm:t>
        <a:bodyPr/>
        <a:lstStyle/>
        <a:p>
          <a:endParaRPr lang="tr-TR"/>
        </a:p>
      </dgm:t>
    </dgm:pt>
    <dgm:pt modelId="{3F897BD1-5873-40F0-8301-C228A4EEE67A}" type="sibTrans" cxnId="{8D048D73-31EC-476D-97F5-ADA2C16FD6CC}">
      <dgm:prSet/>
      <dgm:spPr/>
      <dgm:t>
        <a:bodyPr/>
        <a:lstStyle/>
        <a:p>
          <a:endParaRPr lang="tr-TR"/>
        </a:p>
      </dgm:t>
    </dgm:pt>
    <dgm:pt modelId="{8641449E-7D91-41FE-9C19-F24F8123DFE1}" type="pres">
      <dgm:prSet presAssocID="{21970879-949C-487D-A640-756A1AE39AD5}" presName="Name0" presStyleCnt="0">
        <dgm:presLayoutVars>
          <dgm:dir/>
          <dgm:resizeHandles val="exact"/>
        </dgm:presLayoutVars>
      </dgm:prSet>
      <dgm:spPr/>
      <dgm:t>
        <a:bodyPr/>
        <a:lstStyle/>
        <a:p>
          <a:endParaRPr lang="tr-TR"/>
        </a:p>
      </dgm:t>
    </dgm:pt>
    <dgm:pt modelId="{AC1779E4-46BF-4730-BC66-4C42A8344880}" type="pres">
      <dgm:prSet presAssocID="{CEBD8708-2D33-41A7-9D16-10D8DB1DA7D5}" presName="composite" presStyleCnt="0"/>
      <dgm:spPr/>
    </dgm:pt>
    <dgm:pt modelId="{711A57C4-3557-41CE-98DE-6E82D85ED40C}" type="pres">
      <dgm:prSet presAssocID="{CEBD8708-2D33-41A7-9D16-10D8DB1DA7D5}" presName="rect1" presStyleLbl="trAlignAcc1" presStyleIdx="0" presStyleCnt="2">
        <dgm:presLayoutVars>
          <dgm:bulletEnabled val="1"/>
        </dgm:presLayoutVars>
      </dgm:prSet>
      <dgm:spPr/>
      <dgm:t>
        <a:bodyPr/>
        <a:lstStyle/>
        <a:p>
          <a:endParaRPr lang="tr-TR"/>
        </a:p>
      </dgm:t>
    </dgm:pt>
    <dgm:pt modelId="{E0811A43-0280-473D-99DC-9E470CE4CAE6}" type="pres">
      <dgm:prSet presAssocID="{CEBD8708-2D33-41A7-9D16-10D8DB1DA7D5}" presName="rect2" presStyleLbl="fgImgPlace1" presStyleIdx="0" presStyleCnt="2" custScaleX="101833" custLinFactNeighborX="2250" custLinFactNeighborY="-1500"/>
      <dgm:spPr>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dgm:spPr>
    </dgm:pt>
    <dgm:pt modelId="{1BE556B6-F0CF-4225-BC67-CA0024221794}" type="pres">
      <dgm:prSet presAssocID="{2919FCD7-719F-458D-997B-1D3280217E78}" presName="sibTrans" presStyleCnt="0"/>
      <dgm:spPr/>
    </dgm:pt>
    <dgm:pt modelId="{D116E218-2296-4953-A201-454A9B4BD8DC}" type="pres">
      <dgm:prSet presAssocID="{F88E059B-5125-4681-84B4-835911243289}" presName="composite" presStyleCnt="0"/>
      <dgm:spPr/>
    </dgm:pt>
    <dgm:pt modelId="{1D92BC9A-7E50-4738-BCEB-959B83C21B89}" type="pres">
      <dgm:prSet presAssocID="{F88E059B-5125-4681-84B4-835911243289}" presName="rect1" presStyleLbl="trAlignAcc1" presStyleIdx="1" presStyleCnt="2">
        <dgm:presLayoutVars>
          <dgm:bulletEnabled val="1"/>
        </dgm:presLayoutVars>
      </dgm:prSet>
      <dgm:spPr/>
      <dgm:t>
        <a:bodyPr/>
        <a:lstStyle/>
        <a:p>
          <a:endParaRPr lang="tr-TR"/>
        </a:p>
      </dgm:t>
    </dgm:pt>
    <dgm:pt modelId="{AF8BF726-6C8F-4A31-A643-979088A8428C}" type="pres">
      <dgm:prSet presAssocID="{F88E059B-5125-4681-84B4-835911243289}"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dgm:spPr>
    </dgm:pt>
  </dgm:ptLst>
  <dgm:cxnLst>
    <dgm:cxn modelId="{8191D988-298D-459F-969E-CF984E01911E}" type="presOf" srcId="{F88E059B-5125-4681-84B4-835911243289}" destId="{1D92BC9A-7E50-4738-BCEB-959B83C21B89}" srcOrd="0" destOrd="0" presId="urn:microsoft.com/office/officeart/2008/layout/PictureStrips"/>
    <dgm:cxn modelId="{8D048D73-31EC-476D-97F5-ADA2C16FD6CC}" srcId="{21970879-949C-487D-A640-756A1AE39AD5}" destId="{F88E059B-5125-4681-84B4-835911243289}" srcOrd="1" destOrd="0" parTransId="{E603C755-50C6-417C-9DAF-98F43488C439}" sibTransId="{3F897BD1-5873-40F0-8301-C228A4EEE67A}"/>
    <dgm:cxn modelId="{388D9E67-8B74-4672-969B-89976D7D21B8}" type="presOf" srcId="{21970879-949C-487D-A640-756A1AE39AD5}" destId="{8641449E-7D91-41FE-9C19-F24F8123DFE1}" srcOrd="0" destOrd="0" presId="urn:microsoft.com/office/officeart/2008/layout/PictureStrips"/>
    <dgm:cxn modelId="{CA219531-01AD-4828-9908-A59EF7EF0A42}" srcId="{21970879-949C-487D-A640-756A1AE39AD5}" destId="{CEBD8708-2D33-41A7-9D16-10D8DB1DA7D5}" srcOrd="0" destOrd="0" parTransId="{2FFA947D-5D53-4018-ABB6-66C7951F3EDA}" sibTransId="{2919FCD7-719F-458D-997B-1D3280217E78}"/>
    <dgm:cxn modelId="{7460D431-DA45-47D1-8D46-C035FF16A974}" type="presOf" srcId="{CEBD8708-2D33-41A7-9D16-10D8DB1DA7D5}" destId="{711A57C4-3557-41CE-98DE-6E82D85ED40C}" srcOrd="0" destOrd="0" presId="urn:microsoft.com/office/officeart/2008/layout/PictureStrips"/>
    <dgm:cxn modelId="{415E7EFE-AA1A-4759-8093-69A67513A0B4}" type="presParOf" srcId="{8641449E-7D91-41FE-9C19-F24F8123DFE1}" destId="{AC1779E4-46BF-4730-BC66-4C42A8344880}" srcOrd="0" destOrd="0" presId="urn:microsoft.com/office/officeart/2008/layout/PictureStrips"/>
    <dgm:cxn modelId="{AEF00EA2-4410-4A47-9CE8-6BA925E31937}" type="presParOf" srcId="{AC1779E4-46BF-4730-BC66-4C42A8344880}" destId="{711A57C4-3557-41CE-98DE-6E82D85ED40C}" srcOrd="0" destOrd="0" presId="urn:microsoft.com/office/officeart/2008/layout/PictureStrips"/>
    <dgm:cxn modelId="{7868928B-F10E-4A68-8750-27242754A868}" type="presParOf" srcId="{AC1779E4-46BF-4730-BC66-4C42A8344880}" destId="{E0811A43-0280-473D-99DC-9E470CE4CAE6}" srcOrd="1" destOrd="0" presId="urn:microsoft.com/office/officeart/2008/layout/PictureStrips"/>
    <dgm:cxn modelId="{81DBC4D0-1FF9-4B06-83EA-B434D284BAB6}" type="presParOf" srcId="{8641449E-7D91-41FE-9C19-F24F8123DFE1}" destId="{1BE556B6-F0CF-4225-BC67-CA0024221794}" srcOrd="1" destOrd="0" presId="urn:microsoft.com/office/officeart/2008/layout/PictureStrips"/>
    <dgm:cxn modelId="{6E091E0C-5989-47FD-BB3B-701132DB2FC9}" type="presParOf" srcId="{8641449E-7D91-41FE-9C19-F24F8123DFE1}" destId="{D116E218-2296-4953-A201-454A9B4BD8DC}" srcOrd="2" destOrd="0" presId="urn:microsoft.com/office/officeart/2008/layout/PictureStrips"/>
    <dgm:cxn modelId="{373A4ADC-135B-419B-87B6-99D3D5604F7E}" type="presParOf" srcId="{D116E218-2296-4953-A201-454A9B4BD8DC}" destId="{1D92BC9A-7E50-4738-BCEB-959B83C21B89}" srcOrd="0" destOrd="0" presId="urn:microsoft.com/office/officeart/2008/layout/PictureStrips"/>
    <dgm:cxn modelId="{5052C97E-005D-446C-A281-377F242F43E8}" type="presParOf" srcId="{D116E218-2296-4953-A201-454A9B4BD8DC}" destId="{AF8BF726-6C8F-4A31-A643-979088A8428C}"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4C146-23F8-4662-BA65-C4BAC59F3406}">
      <dsp:nvSpPr>
        <dsp:cNvPr id="0" name=""/>
        <dsp:cNvSpPr/>
      </dsp:nvSpPr>
      <dsp:spPr>
        <a:xfrm>
          <a:off x="0" y="8532"/>
          <a:ext cx="10058399" cy="11793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tr-TR" sz="4000" kern="1200" dirty="0" smtClean="0"/>
            <a:t>Şekil Yönünden Aykırılıklar</a:t>
          </a:r>
          <a:endParaRPr lang="tr-TR" sz="4000" kern="1200" dirty="0"/>
        </a:p>
      </dsp:txBody>
      <dsp:txXfrm>
        <a:off x="57572" y="66104"/>
        <a:ext cx="9943255" cy="1064216"/>
      </dsp:txXfrm>
    </dsp:sp>
    <dsp:sp modelId="{DF5145C7-A86D-491A-B096-ED4D1CAEEAF4}">
      <dsp:nvSpPr>
        <dsp:cNvPr id="0" name=""/>
        <dsp:cNvSpPr/>
      </dsp:nvSpPr>
      <dsp:spPr>
        <a:xfrm>
          <a:off x="0" y="1187892"/>
          <a:ext cx="10058399" cy="1075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smtClean="0"/>
            <a:t>Norm, taşıdığı içerik yönünden Anayasa’nın herhangi bir hükmüne aykırı olmasa da, kanunlaşma veya ilgili norm haline gelme sürecindeki bazı </a:t>
          </a:r>
          <a:r>
            <a:rPr lang="tr-TR" sz="2400" kern="1200" dirty="0" err="1" smtClean="0"/>
            <a:t>usulî</a:t>
          </a:r>
          <a:r>
            <a:rPr lang="tr-TR" sz="2400" kern="1200" dirty="0" smtClean="0"/>
            <a:t> aksaklıklar nedeniyle Anayasa’ya aykırı olduğu kabul edilmektedir.</a:t>
          </a:r>
          <a:endParaRPr lang="tr-TR" sz="2400" kern="1200" dirty="0"/>
        </a:p>
      </dsp:txBody>
      <dsp:txXfrm>
        <a:off x="0" y="1187892"/>
        <a:ext cx="10058399" cy="1075882"/>
      </dsp:txXfrm>
    </dsp:sp>
    <dsp:sp modelId="{661FC47E-F07D-4D89-A52F-39EFC6F61FF6}">
      <dsp:nvSpPr>
        <dsp:cNvPr id="0" name=""/>
        <dsp:cNvSpPr/>
      </dsp:nvSpPr>
      <dsp:spPr>
        <a:xfrm>
          <a:off x="0" y="2263775"/>
          <a:ext cx="10058399" cy="11793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tr-TR" sz="4000" kern="1200" dirty="0" smtClean="0"/>
            <a:t>Esas Yönünden Aykırılıklar</a:t>
          </a:r>
          <a:endParaRPr lang="tr-TR" sz="4000" kern="1200" dirty="0"/>
        </a:p>
      </dsp:txBody>
      <dsp:txXfrm>
        <a:off x="57572" y="2321347"/>
        <a:ext cx="9943255" cy="1064216"/>
      </dsp:txXfrm>
    </dsp:sp>
    <dsp:sp modelId="{55C11BF4-B1E4-4AB2-8E3B-341107E501C4}">
      <dsp:nvSpPr>
        <dsp:cNvPr id="0" name=""/>
        <dsp:cNvSpPr/>
      </dsp:nvSpPr>
      <dsp:spPr>
        <a:xfrm>
          <a:off x="0" y="3443135"/>
          <a:ext cx="10058399" cy="1075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smtClean="0"/>
            <a:t>Norm, kanunlaşma veya ilgili norm haline gelme sürecine herhangi bir </a:t>
          </a:r>
          <a:r>
            <a:rPr lang="tr-TR" sz="2400" kern="1200" dirty="0" err="1" smtClean="0"/>
            <a:t>usulî</a:t>
          </a:r>
          <a:r>
            <a:rPr lang="tr-TR" sz="2400" kern="1200" dirty="0" smtClean="0"/>
            <a:t> aksaklıkla malul olmasa da, taşıdığı içerik yönünden Anayasa’nın herhangi bir hükmüne aykırı olduğu kabul edilmektedir.</a:t>
          </a:r>
          <a:endParaRPr lang="tr-TR" sz="2400" kern="1200" dirty="0"/>
        </a:p>
      </dsp:txBody>
      <dsp:txXfrm>
        <a:off x="0" y="3443135"/>
        <a:ext cx="10058399" cy="10758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1A57C4-3557-41CE-98DE-6E82D85ED40C}">
      <dsp:nvSpPr>
        <dsp:cNvPr id="0" name=""/>
        <dsp:cNvSpPr/>
      </dsp:nvSpPr>
      <dsp:spPr>
        <a:xfrm>
          <a:off x="2490650" y="257381"/>
          <a:ext cx="5308949" cy="1659046"/>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23728"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İptal</a:t>
          </a:r>
          <a:r>
            <a:rPr lang="tr-TR" sz="3600" kern="1200" dirty="0" smtClean="0"/>
            <a:t> Davası </a:t>
          </a:r>
        </a:p>
        <a:p>
          <a:pPr lvl="0" algn="l" defTabSz="1955800">
            <a:lnSpc>
              <a:spcPct val="90000"/>
            </a:lnSpc>
            <a:spcBef>
              <a:spcPct val="0"/>
            </a:spcBef>
            <a:spcAft>
              <a:spcPct val="35000"/>
            </a:spcAft>
          </a:pPr>
          <a:r>
            <a:rPr lang="tr-TR" sz="3200" kern="1200" dirty="0" smtClean="0"/>
            <a:t>(Soyut Norm Denetimi)</a:t>
          </a:r>
          <a:endParaRPr lang="tr-TR" sz="3200" kern="1200" dirty="0"/>
        </a:p>
      </dsp:txBody>
      <dsp:txXfrm>
        <a:off x="2490650" y="257381"/>
        <a:ext cx="5308949" cy="1659046"/>
      </dsp:txXfrm>
    </dsp:sp>
    <dsp:sp modelId="{E0811A43-0280-473D-99DC-9E470CE4CAE6}">
      <dsp:nvSpPr>
        <dsp:cNvPr id="0" name=""/>
        <dsp:cNvSpPr/>
      </dsp:nvSpPr>
      <dsp:spPr>
        <a:xfrm>
          <a:off x="2284930" y="0"/>
          <a:ext cx="1182619" cy="1741998"/>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2BC9A-7E50-4738-BCEB-959B83C21B89}">
      <dsp:nvSpPr>
        <dsp:cNvPr id="0" name=""/>
        <dsp:cNvSpPr/>
      </dsp:nvSpPr>
      <dsp:spPr>
        <a:xfrm>
          <a:off x="2485328" y="2345936"/>
          <a:ext cx="5308949" cy="1659046"/>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23728"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İtiraz Yolu</a:t>
          </a:r>
        </a:p>
        <a:p>
          <a:pPr lvl="0" algn="l" defTabSz="1955800">
            <a:lnSpc>
              <a:spcPct val="90000"/>
            </a:lnSpc>
            <a:spcBef>
              <a:spcPct val="0"/>
            </a:spcBef>
            <a:spcAft>
              <a:spcPct val="35000"/>
            </a:spcAft>
          </a:pPr>
          <a:r>
            <a:rPr lang="tr-TR" sz="3200" kern="1200" dirty="0" smtClean="0"/>
            <a:t>(Somut Norm Denetimi)</a:t>
          </a:r>
          <a:endParaRPr lang="tr-TR" sz="3200" kern="1200" dirty="0"/>
        </a:p>
      </dsp:txBody>
      <dsp:txXfrm>
        <a:off x="2485328" y="2345936"/>
        <a:ext cx="5308949" cy="1659046"/>
      </dsp:txXfrm>
    </dsp:sp>
    <dsp:sp modelId="{AF8BF726-6C8F-4A31-A643-979088A8428C}">
      <dsp:nvSpPr>
        <dsp:cNvPr id="0" name=""/>
        <dsp:cNvSpPr/>
      </dsp:nvSpPr>
      <dsp:spPr>
        <a:xfrm>
          <a:off x="2264122" y="2106296"/>
          <a:ext cx="1161332" cy="1741998"/>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8.03.2018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XI. Anayasa Yargısı - II</a:t>
            </a:r>
            <a:endParaRPr lang="tr-TR" sz="5400" dirty="0"/>
          </a:p>
        </p:txBody>
      </p:sp>
      <p:sp>
        <p:nvSpPr>
          <p:cNvPr id="3" name="Alt Başlık 2"/>
          <p:cNvSpPr>
            <a:spLocks noGrp="1"/>
          </p:cNvSpPr>
          <p:nvPr>
            <p:ph type="subTitle" idx="1"/>
          </p:nvPr>
        </p:nvSpPr>
        <p:spPr/>
        <p:txBody>
          <a:bodyPr>
            <a:normAutofit/>
          </a:bodyPr>
          <a:lstStyle/>
          <a:p>
            <a:r>
              <a:rPr lang="tr-TR" dirty="0" smtClean="0"/>
              <a:t>Norm denetimi</a:t>
            </a:r>
            <a:endParaRPr lang="tr-TR" dirty="0"/>
          </a:p>
        </p:txBody>
      </p:sp>
    </p:spTree>
    <p:extLst>
      <p:ext uri="{BB962C8B-B14F-4D97-AF65-F5344CB8AC3E}">
        <p14:creationId xmlns:p14="http://schemas.microsoft.com/office/powerpoint/2010/main" val="807630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 Tarafından Denetlenen Normlar</a:t>
            </a:r>
            <a:endParaRPr lang="tr-TR" sz="1600" dirty="0"/>
          </a:p>
        </p:txBody>
      </p:sp>
      <p:sp>
        <p:nvSpPr>
          <p:cNvPr id="3" name="İçerik Yer Tutucusu 2"/>
          <p:cNvSpPr>
            <a:spLocks noGrp="1"/>
          </p:cNvSpPr>
          <p:nvPr>
            <p:ph idx="1"/>
          </p:nvPr>
        </p:nvSpPr>
        <p:spPr>
          <a:xfrm>
            <a:off x="1097280" y="1341120"/>
            <a:ext cx="10058400" cy="4527974"/>
          </a:xfrm>
        </p:spPr>
        <p:txBody>
          <a:bodyPr/>
          <a:lstStyle/>
          <a:p>
            <a:pPr marL="0" indent="0" algn="just">
              <a:buNone/>
            </a:pPr>
            <a:r>
              <a:rPr lang="tr-TR" sz="2800" b="1" dirty="0" smtClean="0">
                <a:solidFill>
                  <a:srgbClr val="FF6600"/>
                </a:solidFill>
              </a:rPr>
              <a:t>Anayasa Mahkemesi;</a:t>
            </a:r>
          </a:p>
          <a:p>
            <a:pPr algn="just">
              <a:buFont typeface="Wingdings" panose="05000000000000000000" pitchFamily="2" charset="2"/>
              <a:buChar char="Ø"/>
            </a:pPr>
            <a:r>
              <a:rPr lang="tr-TR" sz="2800" b="1" dirty="0">
                <a:solidFill>
                  <a:srgbClr val="FF6600"/>
                </a:solidFill>
              </a:rPr>
              <a:t> </a:t>
            </a:r>
            <a:r>
              <a:rPr lang="tr-TR" sz="2800" dirty="0" smtClean="0">
                <a:solidFill>
                  <a:schemeClr val="tx1"/>
                </a:solidFill>
              </a:rPr>
              <a:t>Kanunların,</a:t>
            </a:r>
          </a:p>
          <a:p>
            <a:pPr algn="just">
              <a:buFont typeface="Wingdings" panose="05000000000000000000" pitchFamily="2" charset="2"/>
              <a:buChar char="Ø"/>
            </a:pPr>
            <a:r>
              <a:rPr lang="tr-TR" sz="2800" dirty="0" smtClean="0">
                <a:solidFill>
                  <a:schemeClr val="tx1"/>
                </a:solidFill>
              </a:rPr>
              <a:t> Kanun Hükmünde Kararnamelerin</a:t>
            </a:r>
          </a:p>
          <a:p>
            <a:pPr algn="just">
              <a:buFont typeface="Wingdings" panose="05000000000000000000" pitchFamily="2" charset="2"/>
              <a:buChar char="Ø"/>
            </a:pPr>
            <a:r>
              <a:rPr lang="tr-TR" sz="2800" dirty="0" smtClean="0">
                <a:solidFill>
                  <a:schemeClr val="tx1"/>
                </a:solidFill>
              </a:rPr>
              <a:t> Anayasa Değişikliklerinin</a:t>
            </a:r>
          </a:p>
          <a:p>
            <a:pPr algn="just">
              <a:buFont typeface="Wingdings" panose="05000000000000000000" pitchFamily="2" charset="2"/>
              <a:buChar char="Ø"/>
            </a:pPr>
            <a:r>
              <a:rPr lang="tr-TR" sz="2800" dirty="0">
                <a:solidFill>
                  <a:schemeClr val="tx1"/>
                </a:solidFill>
              </a:rPr>
              <a:t> </a:t>
            </a:r>
            <a:r>
              <a:rPr lang="tr-TR" sz="2800" dirty="0" smtClean="0">
                <a:solidFill>
                  <a:schemeClr val="tx1"/>
                </a:solidFill>
              </a:rPr>
              <a:t>Türkiye Büyük Millet Meclisi İçtüzüğü’nün</a:t>
            </a:r>
            <a:endParaRPr lang="tr-TR" sz="2800" dirty="0">
              <a:solidFill>
                <a:schemeClr val="tx1"/>
              </a:solidFill>
            </a:endParaRPr>
          </a:p>
          <a:p>
            <a:pPr marL="0" indent="0" algn="just">
              <a:buNone/>
            </a:pPr>
            <a:r>
              <a:rPr lang="tr-TR" sz="2800" dirty="0">
                <a:solidFill>
                  <a:schemeClr val="tx1"/>
                </a:solidFill>
              </a:rPr>
              <a:t>Anayasaya </a:t>
            </a:r>
            <a:r>
              <a:rPr lang="tr-TR" sz="2800" dirty="0">
                <a:solidFill>
                  <a:srgbClr val="FF6600"/>
                </a:solidFill>
              </a:rPr>
              <a:t>şekil</a:t>
            </a:r>
            <a:r>
              <a:rPr lang="tr-TR" sz="2800" dirty="0">
                <a:solidFill>
                  <a:schemeClr val="tx1"/>
                </a:solidFill>
              </a:rPr>
              <a:t> ve </a:t>
            </a:r>
            <a:r>
              <a:rPr lang="tr-TR" sz="2800" dirty="0">
                <a:solidFill>
                  <a:srgbClr val="FF6600"/>
                </a:solidFill>
              </a:rPr>
              <a:t>esas</a:t>
            </a:r>
            <a:r>
              <a:rPr lang="tr-TR" sz="2800" dirty="0">
                <a:solidFill>
                  <a:schemeClr val="tx1"/>
                </a:solidFill>
              </a:rPr>
              <a:t> bakımlarından uygunluğunu denetler </a:t>
            </a:r>
          </a:p>
          <a:p>
            <a:pPr marL="0" indent="0">
              <a:buNone/>
            </a:pPr>
            <a:endParaRPr lang="tr-TR" dirty="0"/>
          </a:p>
        </p:txBody>
      </p:sp>
    </p:spTree>
    <p:extLst>
      <p:ext uri="{BB962C8B-B14F-4D97-AF65-F5344CB8AC3E}">
        <p14:creationId xmlns:p14="http://schemas.microsoft.com/office/powerpoint/2010/main" val="3942178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b="1" dirty="0" smtClean="0"/>
              <a:t>Anayasa’ya Aykırılık Türleri</a:t>
            </a:r>
            <a:endParaRPr lang="tr-TR" sz="24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80920800"/>
              </p:ext>
            </p:extLst>
          </p:nvPr>
        </p:nvGraphicFramePr>
        <p:xfrm>
          <a:off x="1096963" y="1341438"/>
          <a:ext cx="10058400" cy="4527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5507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«Şekil» Denetiminin Sınırları</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dirty="0"/>
              <a:t> Kanunların şekil bakımından denetlenmesi, son oylamanın, öngörülen çoğunlukla yapılıp </a:t>
            </a:r>
            <a:r>
              <a:rPr lang="tr-TR" dirty="0" smtClean="0"/>
              <a:t>yapılmadığı ile sınırlıdır. </a:t>
            </a:r>
          </a:p>
          <a:p>
            <a:pPr>
              <a:buFont typeface="Wingdings" panose="05000000000000000000" pitchFamily="2" charset="2"/>
              <a:buChar char="Ø"/>
            </a:pPr>
            <a:r>
              <a:rPr lang="tr-TR" dirty="0" smtClean="0"/>
              <a:t> Anayasa değişikliklerinin </a:t>
            </a:r>
            <a:r>
              <a:rPr lang="tr-TR" dirty="0"/>
              <a:t>şekil bakımından </a:t>
            </a:r>
            <a:r>
              <a:rPr lang="tr-TR" dirty="0" smtClean="0"/>
              <a:t>denetlenmesi, </a:t>
            </a:r>
            <a:r>
              <a:rPr lang="tr-TR" dirty="0"/>
              <a:t>teklif ve oylama çoğunluğuna ve ivedilikle görüşülemeyeceği şartına uyulup uyulmadığı hususları ile sınırlıdır. </a:t>
            </a:r>
            <a:endParaRPr lang="tr-TR" dirty="0" smtClean="0"/>
          </a:p>
          <a:p>
            <a:pPr>
              <a:buFont typeface="Wingdings" panose="05000000000000000000" pitchFamily="2" charset="2"/>
              <a:buChar char="Ø"/>
            </a:pPr>
            <a:r>
              <a:rPr lang="tr-TR" dirty="0" smtClean="0"/>
              <a:t> Şekil </a:t>
            </a:r>
            <a:r>
              <a:rPr lang="tr-TR" dirty="0"/>
              <a:t>bakımından denetleme, Cumhurbaşkanınca veya Türkiye Büyük Millet Meclisi üyelerinin beşte biri tarafından istenebilir. </a:t>
            </a:r>
            <a:endParaRPr lang="tr-TR" dirty="0" smtClean="0"/>
          </a:p>
          <a:p>
            <a:pPr>
              <a:buFont typeface="Wingdings" panose="05000000000000000000" pitchFamily="2" charset="2"/>
              <a:buChar char="Ø"/>
            </a:pPr>
            <a:r>
              <a:rPr lang="tr-TR" dirty="0" smtClean="0"/>
              <a:t> Kanunun </a:t>
            </a:r>
            <a:r>
              <a:rPr lang="tr-TR" dirty="0"/>
              <a:t>yayımlandığı tarihten itibaren on gün geçtikten sonra, şekil bozukluğuna dayalı iptal davası açılamaz; </a:t>
            </a:r>
            <a:endParaRPr lang="tr-TR" dirty="0" smtClean="0"/>
          </a:p>
          <a:p>
            <a:pPr>
              <a:buFont typeface="Wingdings" panose="05000000000000000000" pitchFamily="2" charset="2"/>
              <a:buChar char="Ø"/>
            </a:pPr>
            <a:r>
              <a:rPr lang="tr-TR" dirty="0"/>
              <a:t> </a:t>
            </a:r>
            <a:r>
              <a:rPr lang="tr-TR" dirty="0" smtClean="0"/>
              <a:t>Şekil aykırılıkları def’i </a:t>
            </a:r>
            <a:r>
              <a:rPr lang="tr-TR" dirty="0"/>
              <a:t>yoluyla </a:t>
            </a:r>
            <a:r>
              <a:rPr lang="tr-TR" dirty="0" smtClean="0"/>
              <a:t>(somut norm denetimi yoluyla) ileri </a:t>
            </a:r>
            <a:r>
              <a:rPr lang="tr-TR" dirty="0"/>
              <a:t>sürülemez</a:t>
            </a:r>
            <a:r>
              <a:rPr lang="tr-TR" dirty="0" smtClean="0"/>
              <a:t>.</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991609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Norm Denetiminde Başvuru Türleri</a:t>
            </a:r>
            <a:endParaRPr lang="tr-TR" b="1"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349432902"/>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6677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İptal Davası Açmaya Yetkili Olanlar</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     </a:t>
            </a:r>
            <a:r>
              <a:rPr lang="tr-TR" sz="3000" dirty="0" smtClean="0"/>
              <a:t>Anayasa </a:t>
            </a:r>
            <a:r>
              <a:rPr lang="tr-TR" sz="3000" dirty="0"/>
              <a:t>Mahkemesinde </a:t>
            </a:r>
            <a:r>
              <a:rPr lang="tr-TR" sz="3000" b="1" dirty="0">
                <a:solidFill>
                  <a:srgbClr val="FF6600"/>
                </a:solidFill>
              </a:rPr>
              <a:t>doğrudan doğruya iptal davası açabilme </a:t>
            </a:r>
            <a:r>
              <a:rPr lang="tr-TR" sz="3000" dirty="0" smtClean="0"/>
              <a:t>hakkına sahip olanlar:</a:t>
            </a:r>
          </a:p>
          <a:p>
            <a:pPr>
              <a:buFont typeface="Wingdings" panose="05000000000000000000" pitchFamily="2" charset="2"/>
              <a:buChar char="Ø"/>
            </a:pPr>
            <a:r>
              <a:rPr lang="tr-TR" sz="3000" dirty="0" smtClean="0"/>
              <a:t> Cumhurbaşkanı, </a:t>
            </a:r>
          </a:p>
          <a:p>
            <a:pPr>
              <a:buFont typeface="Wingdings" panose="05000000000000000000" pitchFamily="2" charset="2"/>
              <a:buChar char="Ø"/>
            </a:pPr>
            <a:r>
              <a:rPr lang="tr-TR" sz="3000" dirty="0"/>
              <a:t> </a:t>
            </a:r>
            <a:r>
              <a:rPr lang="tr-TR" sz="3000" dirty="0" smtClean="0"/>
              <a:t>İktidar Partisi Meclis Grubu,</a:t>
            </a:r>
          </a:p>
          <a:p>
            <a:pPr>
              <a:buFont typeface="Wingdings" panose="05000000000000000000" pitchFamily="2" charset="2"/>
              <a:buChar char="Ø"/>
            </a:pPr>
            <a:r>
              <a:rPr lang="tr-TR" sz="3000" dirty="0" smtClean="0"/>
              <a:t> </a:t>
            </a:r>
            <a:r>
              <a:rPr lang="tr-TR" sz="3000" dirty="0" err="1" smtClean="0"/>
              <a:t>Anamuhalefet</a:t>
            </a:r>
            <a:r>
              <a:rPr lang="tr-TR" sz="3000" dirty="0" smtClean="0"/>
              <a:t> Partisi </a:t>
            </a:r>
            <a:r>
              <a:rPr lang="tr-TR" sz="3000" dirty="0"/>
              <a:t>Meclis </a:t>
            </a:r>
            <a:r>
              <a:rPr lang="tr-TR" sz="3000" dirty="0" smtClean="0"/>
              <a:t>Grubu,</a:t>
            </a:r>
          </a:p>
          <a:p>
            <a:pPr>
              <a:buFont typeface="Wingdings" panose="05000000000000000000" pitchFamily="2" charset="2"/>
              <a:buChar char="Ø"/>
            </a:pPr>
            <a:r>
              <a:rPr lang="tr-TR" sz="3000" dirty="0"/>
              <a:t> </a:t>
            </a:r>
            <a:r>
              <a:rPr lang="tr-TR" sz="3000" dirty="0" smtClean="0"/>
              <a:t>Türkiye </a:t>
            </a:r>
            <a:r>
              <a:rPr lang="tr-TR" sz="3000" dirty="0"/>
              <a:t>Büyük Millet Meclisi üye tamsayısının en az beşte biri tutarındaki </a:t>
            </a:r>
            <a:r>
              <a:rPr lang="tr-TR" sz="3000" dirty="0" smtClean="0"/>
              <a:t>Üyesi</a:t>
            </a:r>
          </a:p>
          <a:p>
            <a:pPr marL="0" indent="0">
              <a:buNone/>
            </a:pPr>
            <a:r>
              <a:rPr lang="tr-TR" sz="3000" dirty="0"/>
              <a:t>o</a:t>
            </a:r>
            <a:r>
              <a:rPr lang="tr-TR" sz="3000" dirty="0" smtClean="0"/>
              <a:t>larak belirlenmiş bulunmaktadır.</a:t>
            </a:r>
          </a:p>
        </p:txBody>
      </p:sp>
    </p:spTree>
    <p:extLst>
      <p:ext uri="{BB962C8B-B14F-4D97-AF65-F5344CB8AC3E}">
        <p14:creationId xmlns:p14="http://schemas.microsoft.com/office/powerpoint/2010/main" val="3310605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İptal Davası Açmaya Süresi</a:t>
            </a:r>
            <a:endParaRPr lang="tr-TR" dirty="0"/>
          </a:p>
        </p:txBody>
      </p:sp>
      <p:sp>
        <p:nvSpPr>
          <p:cNvPr id="3" name="İçerik Yer Tutucusu 2"/>
          <p:cNvSpPr>
            <a:spLocks noGrp="1"/>
          </p:cNvSpPr>
          <p:nvPr>
            <p:ph idx="1"/>
          </p:nvPr>
        </p:nvSpPr>
        <p:spPr/>
        <p:txBody>
          <a:bodyPr>
            <a:normAutofit/>
          </a:bodyPr>
          <a:lstStyle/>
          <a:p>
            <a:pPr marL="0" indent="0" algn="just">
              <a:buNone/>
            </a:pPr>
            <a:r>
              <a:rPr lang="tr-TR" sz="3000" dirty="0" smtClean="0"/>
              <a:t>     </a:t>
            </a:r>
            <a:r>
              <a:rPr lang="tr-TR" sz="3000" dirty="0"/>
              <a:t> Anayasa Mahkemesinde </a:t>
            </a:r>
            <a:r>
              <a:rPr lang="tr-TR" sz="3000" b="1" dirty="0">
                <a:solidFill>
                  <a:srgbClr val="FF6600"/>
                </a:solidFill>
              </a:rPr>
              <a:t>iptal davası açma süresi</a:t>
            </a:r>
            <a:r>
              <a:rPr lang="tr-TR" sz="3000" dirty="0"/>
              <a:t>;</a:t>
            </a:r>
          </a:p>
          <a:p>
            <a:pPr algn="just">
              <a:buFont typeface="Wingdings" panose="05000000000000000000" pitchFamily="2" charset="2"/>
              <a:buChar char="Ø"/>
            </a:pPr>
            <a:r>
              <a:rPr lang="tr-TR" sz="3000" dirty="0"/>
              <a:t> </a:t>
            </a:r>
            <a:r>
              <a:rPr lang="tr-TR" sz="3000" b="1" dirty="0"/>
              <a:t>Esas aykırılıklarında</a:t>
            </a:r>
            <a:r>
              <a:rPr lang="tr-TR" sz="3000" dirty="0"/>
              <a:t>, iptali istenen normun Resmî Gazetede yayımlanmasından başlayarak </a:t>
            </a:r>
            <a:r>
              <a:rPr lang="tr-TR" sz="3000" u="sng" dirty="0"/>
              <a:t>altmış gün</a:t>
            </a:r>
          </a:p>
          <a:p>
            <a:pPr algn="just">
              <a:buFont typeface="Wingdings" panose="05000000000000000000" pitchFamily="2" charset="2"/>
              <a:buChar char="Ø"/>
            </a:pPr>
            <a:r>
              <a:rPr lang="tr-TR" sz="3000" b="1" dirty="0"/>
              <a:t> Şekil ayrılıklarında</a:t>
            </a:r>
            <a:r>
              <a:rPr lang="tr-TR" sz="3000" dirty="0"/>
              <a:t>, iptali istenen normun Resmî Gazetede yayımlandığı tarihten itibaren </a:t>
            </a:r>
            <a:r>
              <a:rPr lang="tr-TR" sz="3000" u="sng" dirty="0"/>
              <a:t>on gün </a:t>
            </a:r>
            <a:endParaRPr lang="tr-TR" sz="3000" b="1" dirty="0"/>
          </a:p>
          <a:p>
            <a:pPr marL="0" indent="0" algn="just">
              <a:buNone/>
            </a:pPr>
            <a:r>
              <a:rPr lang="tr-TR" sz="3000" dirty="0"/>
              <a:t> olarak belirlenmiş bulunmaktadır.</a:t>
            </a:r>
            <a:endParaRPr lang="tr-TR" sz="3000" dirty="0" smtClean="0"/>
          </a:p>
        </p:txBody>
      </p:sp>
    </p:spTree>
    <p:extLst>
      <p:ext uri="{BB962C8B-B14F-4D97-AF65-F5344CB8AC3E}">
        <p14:creationId xmlns:p14="http://schemas.microsoft.com/office/powerpoint/2010/main" val="3446389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İtiraz Yolu ve Özellikleri</a:t>
            </a:r>
            <a:endParaRPr lang="tr-TR" dirty="0"/>
          </a:p>
        </p:txBody>
      </p:sp>
      <p:sp>
        <p:nvSpPr>
          <p:cNvPr id="3" name="İçerik Yer Tutucusu 2"/>
          <p:cNvSpPr>
            <a:spLocks noGrp="1"/>
          </p:cNvSpPr>
          <p:nvPr>
            <p:ph idx="1"/>
          </p:nvPr>
        </p:nvSpPr>
        <p:spPr/>
        <p:txBody>
          <a:bodyPr>
            <a:normAutofit fontScale="85000" lnSpcReduction="10000"/>
          </a:bodyPr>
          <a:lstStyle/>
          <a:p>
            <a:pPr algn="just">
              <a:spcBef>
                <a:spcPts val="600"/>
              </a:spcBef>
              <a:spcAft>
                <a:spcPts val="600"/>
              </a:spcAft>
              <a:buFont typeface="Wingdings" panose="05000000000000000000" pitchFamily="2" charset="2"/>
              <a:buChar char="Ø"/>
            </a:pPr>
            <a:r>
              <a:rPr lang="tr-TR" dirty="0"/>
              <a:t> </a:t>
            </a:r>
            <a:r>
              <a:rPr lang="tr-TR" dirty="0" smtClean="0"/>
              <a:t>Bir </a:t>
            </a:r>
            <a:r>
              <a:rPr lang="tr-TR" dirty="0"/>
              <a:t>davaya bakmakta olan mahkeme, </a:t>
            </a:r>
            <a:endParaRPr lang="tr-TR" dirty="0" smtClean="0"/>
          </a:p>
          <a:p>
            <a:pPr algn="just">
              <a:spcBef>
                <a:spcPts val="600"/>
              </a:spcBef>
              <a:spcAft>
                <a:spcPts val="600"/>
              </a:spcAft>
              <a:buFont typeface="Wingdings" panose="05000000000000000000" pitchFamily="2" charset="2"/>
              <a:buChar char="Ø"/>
            </a:pPr>
            <a:r>
              <a:rPr lang="tr-TR" dirty="0"/>
              <a:t> U</a:t>
            </a:r>
            <a:r>
              <a:rPr lang="tr-TR" dirty="0" smtClean="0"/>
              <a:t>ygulanacak </a:t>
            </a:r>
            <a:r>
              <a:rPr lang="tr-TR" dirty="0"/>
              <a:t>bir kanun veya kanun hükmünde kararnamenin hükümlerini </a:t>
            </a:r>
            <a:endParaRPr lang="tr-TR" dirty="0" smtClean="0"/>
          </a:p>
          <a:p>
            <a:pPr lvl="1" algn="just">
              <a:spcBef>
                <a:spcPts val="600"/>
              </a:spcBef>
              <a:spcAft>
                <a:spcPts val="600"/>
              </a:spcAft>
              <a:buFont typeface="Wingdings" panose="05000000000000000000" pitchFamily="2" charset="2"/>
              <a:buChar char="Ø"/>
            </a:pPr>
            <a:r>
              <a:rPr lang="tr-TR" dirty="0" smtClean="0"/>
              <a:t> Anayasaya </a:t>
            </a:r>
            <a:r>
              <a:rPr lang="tr-TR" dirty="0"/>
              <a:t>aykırı görürse </a:t>
            </a:r>
            <a:endParaRPr lang="tr-TR" dirty="0" smtClean="0"/>
          </a:p>
          <a:p>
            <a:pPr lvl="1" algn="just">
              <a:spcBef>
                <a:spcPts val="600"/>
              </a:spcBef>
              <a:spcAft>
                <a:spcPts val="600"/>
              </a:spcAft>
              <a:buFont typeface="Wingdings" panose="05000000000000000000" pitchFamily="2" charset="2"/>
              <a:buChar char="Ø"/>
            </a:pPr>
            <a:r>
              <a:rPr lang="tr-TR" dirty="0" smtClean="0"/>
              <a:t> Veya </a:t>
            </a:r>
            <a:r>
              <a:rPr lang="tr-TR" dirty="0"/>
              <a:t>taraflardan birinin ileri sürdüğü aykırılık iddiasının ciddî olduğu kanısına varırsa, </a:t>
            </a:r>
          </a:p>
          <a:p>
            <a:pPr marL="201168" lvl="1" indent="0" algn="just">
              <a:spcBef>
                <a:spcPts val="600"/>
              </a:spcBef>
              <a:spcAft>
                <a:spcPts val="600"/>
              </a:spcAft>
              <a:buNone/>
            </a:pPr>
            <a:r>
              <a:rPr lang="tr-TR" dirty="0" smtClean="0"/>
              <a:t>Anayasa </a:t>
            </a:r>
            <a:r>
              <a:rPr lang="tr-TR" dirty="0"/>
              <a:t>Mahkemesinin bu konuda vereceği karara kadar davayı geri bırakır.</a:t>
            </a:r>
          </a:p>
          <a:p>
            <a:pPr algn="just">
              <a:spcBef>
                <a:spcPts val="600"/>
              </a:spcBef>
              <a:spcAft>
                <a:spcPts val="600"/>
              </a:spcAft>
              <a:buFont typeface="Wingdings" panose="05000000000000000000" pitchFamily="2" charset="2"/>
              <a:buChar char="Ø"/>
            </a:pPr>
            <a:r>
              <a:rPr lang="tr-TR" dirty="0" smtClean="0"/>
              <a:t> </a:t>
            </a:r>
            <a:r>
              <a:rPr lang="tr-TR" dirty="0"/>
              <a:t>Anayasa Mahkemesinin bu konuda vereceği karara kadar davayı geri bırakır </a:t>
            </a:r>
            <a:endParaRPr lang="tr-TR" dirty="0" smtClean="0"/>
          </a:p>
          <a:p>
            <a:pPr algn="just">
              <a:spcBef>
                <a:spcPts val="600"/>
              </a:spcBef>
              <a:spcAft>
                <a:spcPts val="600"/>
              </a:spcAft>
              <a:buFont typeface="Wingdings" panose="05000000000000000000" pitchFamily="2" charset="2"/>
              <a:buChar char="Ø"/>
            </a:pPr>
            <a:r>
              <a:rPr lang="tr-TR" dirty="0"/>
              <a:t> </a:t>
            </a:r>
            <a:r>
              <a:rPr lang="tr-TR" dirty="0" smtClean="0"/>
              <a:t>Mahkeme</a:t>
            </a:r>
            <a:r>
              <a:rPr lang="tr-TR" dirty="0"/>
              <a:t>, Anayasaya aykırılık iddiasını ciddî görmezse bu iddia, temyiz merciince esas hükümle birlikte karara bağlanır.</a:t>
            </a:r>
          </a:p>
          <a:p>
            <a:pPr algn="just">
              <a:spcBef>
                <a:spcPts val="600"/>
              </a:spcBef>
              <a:spcAft>
                <a:spcPts val="600"/>
              </a:spcAft>
              <a:buFont typeface="Wingdings" panose="05000000000000000000" pitchFamily="2" charset="2"/>
              <a:buChar char="Ø"/>
            </a:pPr>
            <a:r>
              <a:rPr lang="tr-TR" dirty="0" smtClean="0"/>
              <a:t> Anayasa </a:t>
            </a:r>
            <a:r>
              <a:rPr lang="tr-TR" dirty="0"/>
              <a:t>Mahkemesi, işin kendisine gelişinden başlamak üzere beş ay içinde kararını verir ve açıklar. Bu süre içinde karar verilmezse mahkeme davayı yürürlükteki kanun hükümlerine göre sonuçlandırır. Ancak, Anayasa Mahkemesinin kararı, esas hakkındaki karar kesinleşinceye kadar gelirse, mahkeme buna uymak zorundadır.</a:t>
            </a:r>
          </a:p>
          <a:p>
            <a:pPr algn="just">
              <a:spcBef>
                <a:spcPts val="600"/>
              </a:spcBef>
              <a:spcAft>
                <a:spcPts val="600"/>
              </a:spcAft>
              <a:buFont typeface="Wingdings" panose="05000000000000000000" pitchFamily="2" charset="2"/>
              <a:buChar char="Ø"/>
            </a:pPr>
            <a:r>
              <a:rPr lang="tr-TR" dirty="0" smtClean="0"/>
              <a:t> Anayasa </a:t>
            </a:r>
            <a:r>
              <a:rPr lang="tr-TR" dirty="0"/>
              <a:t>Mahkemesinin işin esasına girerek verdiği </a:t>
            </a:r>
            <a:r>
              <a:rPr lang="tr-TR" dirty="0" err="1"/>
              <a:t>red</a:t>
            </a:r>
            <a:r>
              <a:rPr lang="tr-TR" dirty="0"/>
              <a:t> kararının Resmî Gazetede yayımlanmasından sonra on yıl geçmedikçe aynı kanun hükmünün Anayasaya aykırılığı iddiasıyla tekrar başvuruda bulunulamaz.</a:t>
            </a:r>
          </a:p>
          <a:p>
            <a:pPr marL="0" indent="0" algn="just">
              <a:spcBef>
                <a:spcPts val="600"/>
              </a:spcBef>
              <a:spcAft>
                <a:spcPts val="600"/>
              </a:spcAft>
              <a:buNone/>
            </a:pPr>
            <a:endParaRPr lang="tr-TR" dirty="0"/>
          </a:p>
        </p:txBody>
      </p:sp>
    </p:spTree>
    <p:extLst>
      <p:ext uri="{BB962C8B-B14F-4D97-AF65-F5344CB8AC3E}">
        <p14:creationId xmlns:p14="http://schemas.microsoft.com/office/powerpoint/2010/main" val="965469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253</TotalTime>
  <Words>460</Words>
  <Application>Microsoft Office PowerPoint</Application>
  <PresentationFormat>Geniş ekran</PresentationFormat>
  <Paragraphs>47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XI. Anayasa Yargısı - II</vt:lpstr>
      <vt:lpstr>Anayasa Mahkemesi Tarafından Denetlenen Normlar</vt:lpstr>
      <vt:lpstr>Anayasa’ya Aykırılık Türleri</vt:lpstr>
      <vt:lpstr>«Şekil» Denetiminin Sınırları</vt:lpstr>
      <vt:lpstr>Norm Denetiminde Başvuru Türleri</vt:lpstr>
      <vt:lpstr>İptal Davası Açmaya Yetkili Olanlar</vt:lpstr>
      <vt:lpstr>İptal Davası Açmaya Süresi</vt:lpstr>
      <vt:lpstr>İtiraz Yolu ve Özellikleri</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32</cp:revision>
  <dcterms:created xsi:type="dcterms:W3CDTF">2018-02-26T12:01:36Z</dcterms:created>
  <dcterms:modified xsi:type="dcterms:W3CDTF">2018-03-08T20:54:47Z</dcterms:modified>
</cp:coreProperties>
</file>