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683" r:id="rId2"/>
    <p:sldId id="685" r:id="rId3"/>
    <p:sldId id="770" r:id="rId4"/>
    <p:sldId id="701" r:id="rId5"/>
    <p:sldId id="702" r:id="rId6"/>
    <p:sldId id="703" r:id="rId7"/>
    <p:sldId id="707" r:id="rId8"/>
    <p:sldId id="709" r:id="rId9"/>
    <p:sldId id="71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Çocuk Edebiyatı ve Değerler</a:t>
            </a:r>
          </a:p>
        </p:txBody>
      </p:sp>
      <p:sp>
        <p:nvSpPr>
          <p:cNvPr id="3" name="İçerik Yer Tutucusu 2"/>
          <p:cNvSpPr>
            <a:spLocks noGrp="1"/>
          </p:cNvSpPr>
          <p:nvPr>
            <p:ph idx="1"/>
          </p:nvPr>
        </p:nvSpPr>
        <p:spPr>
          <a:xfrm>
            <a:off x="457200" y="1752600"/>
            <a:ext cx="8229600" cy="4772744"/>
          </a:xfrm>
        </p:spPr>
        <p:txBody>
          <a:bodyPr>
            <a:normAutofit/>
          </a:bodyPr>
          <a:lstStyle/>
          <a:p>
            <a:pPr algn="just"/>
            <a:r>
              <a:rPr lang="tr-TR" dirty="0" smtClean="0"/>
              <a:t>Özdemir </a:t>
            </a:r>
            <a:r>
              <a:rPr lang="tr-TR" dirty="0"/>
              <a:t>(2013: 149-155)’e göre, insanın insan olabilmesi için eğitilmesi, yönlendirilmesi; toplumsal örüntünün kıvrımlarına sindirilmiş değerler düzeniyle tanıştırılması; kısaca insanlaşma sürecinden geçirilmesi gerekir. </a:t>
            </a:r>
          </a:p>
        </p:txBody>
      </p:sp>
    </p:spTree>
    <p:extLst>
      <p:ext uri="{BB962C8B-B14F-4D97-AF65-F5344CB8AC3E}">
        <p14:creationId xmlns:p14="http://schemas.microsoft.com/office/powerpoint/2010/main" val="2817287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752600"/>
            <a:ext cx="8229600" cy="4844752"/>
          </a:xfrm>
        </p:spPr>
        <p:txBody>
          <a:bodyPr>
            <a:normAutofit/>
          </a:bodyPr>
          <a:lstStyle/>
          <a:p>
            <a:pPr algn="just"/>
            <a:r>
              <a:rPr lang="tr-TR" dirty="0"/>
              <a:t>Kişilik, “Bireyi başkalarından ayıran, bireyin doğuştan getirdiği ve sonradan kazandığı özelliklerin bir bütünüdür. Duygularımız, yeteneklerimiz, güdülerimiz, mizacımız, toplumsal, fiziksel-</a:t>
            </a:r>
            <a:r>
              <a:rPr lang="tr-TR" dirty="0" err="1"/>
              <a:t>devinişsel</a:t>
            </a:r>
            <a:r>
              <a:rPr lang="tr-TR" dirty="0"/>
              <a:t> ve bilişsel özelliklerimiz, karakter ve değerlerimiz, inançlarımız, tutumlarımız, görüşlerimiz vb. tüm özelliklerimiz kişiliğimizi oluşturur. Kişilik, insan davranışlarının tüm yönlerini kapsayan bir </a:t>
            </a:r>
            <a:r>
              <a:rPr lang="tr-TR" dirty="0" smtClean="0"/>
              <a:t>kavramdır</a:t>
            </a:r>
            <a:r>
              <a:rPr lang="tr-TR" dirty="0"/>
              <a:t>” (Senemoğlu, 2003: 78). </a:t>
            </a:r>
          </a:p>
        </p:txBody>
      </p:sp>
    </p:spTree>
    <p:extLst>
      <p:ext uri="{BB962C8B-B14F-4D97-AF65-F5344CB8AC3E}">
        <p14:creationId xmlns:p14="http://schemas.microsoft.com/office/powerpoint/2010/main" val="1108135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buClr>
                <a:srgbClr val="93A299"/>
              </a:buClr>
            </a:pPr>
            <a:r>
              <a:rPr lang="tr-TR" dirty="0">
                <a:solidFill>
                  <a:srgbClr val="564B3C"/>
                </a:solidFill>
              </a:rPr>
              <a:t>Çocuk edebiyatı ürünleri, okurlarını insan ve yaşama ilişkin gerçekliklerle buluştururken çeşitli erdem ve değerleri de sezdirerek çocukların kişilik eğitimine katkıda bulunur (Aslan, 2007: 201). </a:t>
            </a:r>
          </a:p>
          <a:p>
            <a:endParaRPr lang="tr-TR" dirty="0"/>
          </a:p>
        </p:txBody>
      </p:sp>
    </p:spTree>
    <p:extLst>
      <p:ext uri="{BB962C8B-B14F-4D97-AF65-F5344CB8AC3E}">
        <p14:creationId xmlns:p14="http://schemas.microsoft.com/office/powerpoint/2010/main" val="179644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Aslan (2008a)’a göre engellilik herhangi bir şekilde çocukların karşı karşıya bulunduğu yaşam gerçeklerinden ve duyarlıkla işlenmesi gereken konulardan biridir. Çocukların engelli insanların durumlarını ve farklılıklarını anlayabilmeleri, onlarla </a:t>
            </a:r>
            <a:r>
              <a:rPr lang="tr-TR" dirty="0" err="1"/>
              <a:t>eşduyumsal</a:t>
            </a:r>
            <a:r>
              <a:rPr lang="tr-TR" dirty="0"/>
              <a:t> ilişki kurabilmeleri, sorunlarına duyarlıkla ve bilinçle yaklaşabilmeleri için küçük yaşlardan başlayarak bu konunun başarıyla ele alındığı çocuk edebiyatı ürünleriyle de buluşturulması gerekir. </a:t>
            </a:r>
          </a:p>
        </p:txBody>
      </p:sp>
    </p:spTree>
    <p:extLst>
      <p:ext uri="{BB962C8B-B14F-4D97-AF65-F5344CB8AC3E}">
        <p14:creationId xmlns:p14="http://schemas.microsoft.com/office/powerpoint/2010/main" val="932665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Düşünme Eğitimi</a:t>
            </a:r>
          </a:p>
        </p:txBody>
      </p:sp>
      <p:sp>
        <p:nvSpPr>
          <p:cNvPr id="3" name="İçerik Yer Tutucusu 2"/>
          <p:cNvSpPr>
            <a:spLocks noGrp="1"/>
          </p:cNvSpPr>
          <p:nvPr>
            <p:ph idx="1"/>
          </p:nvPr>
        </p:nvSpPr>
        <p:spPr>
          <a:xfrm>
            <a:off x="457200" y="1752600"/>
            <a:ext cx="8229600" cy="4916760"/>
          </a:xfrm>
        </p:spPr>
        <p:txBody>
          <a:bodyPr>
            <a:normAutofit/>
          </a:bodyPr>
          <a:lstStyle/>
          <a:p>
            <a:pPr algn="just"/>
            <a:r>
              <a:rPr lang="tr-TR" dirty="0" smtClean="0"/>
              <a:t>Düşünme </a:t>
            </a:r>
            <a:r>
              <a:rPr lang="tr-TR" dirty="0"/>
              <a:t>(İng. </a:t>
            </a:r>
            <a:r>
              <a:rPr lang="tr-TR" dirty="0" err="1"/>
              <a:t>thinking</a:t>
            </a:r>
            <a:r>
              <a:rPr lang="tr-TR" dirty="0"/>
              <a:t>), zihnin bir konuyla ilgili bilgileri karşılaştırıp aralarındaki bağlantıları inceledikten sonra bir yargıya ya da karara varma etkinliğidir (</a:t>
            </a:r>
            <a:r>
              <a:rPr lang="tr-TR" dirty="0" err="1"/>
              <a:t>Oğuzkan</a:t>
            </a:r>
            <a:r>
              <a:rPr lang="tr-TR" dirty="0"/>
              <a:t>, 1993: 44). </a:t>
            </a:r>
            <a:endParaRPr lang="tr-TR" dirty="0" smtClean="0"/>
          </a:p>
          <a:p>
            <a:endParaRPr lang="tr-TR" dirty="0" smtClean="0"/>
          </a:p>
        </p:txBody>
      </p:sp>
    </p:spTree>
    <p:extLst>
      <p:ext uri="{BB962C8B-B14F-4D97-AF65-F5344CB8AC3E}">
        <p14:creationId xmlns:p14="http://schemas.microsoft.com/office/powerpoint/2010/main" val="193546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solidFill>
                  <a:srgbClr val="93A299">
                    <a:lumMod val="75000"/>
                  </a:srgbClr>
                </a:solidFill>
              </a:rPr>
              <a:t>Çocuk Edebiyatı ve Düşünme Eğitimi </a:t>
            </a:r>
            <a:endParaRPr lang="tr-TR" dirty="0"/>
          </a:p>
        </p:txBody>
      </p:sp>
      <p:sp>
        <p:nvSpPr>
          <p:cNvPr id="3" name="İçerik Yer Tutucusu 2"/>
          <p:cNvSpPr>
            <a:spLocks noGrp="1"/>
          </p:cNvSpPr>
          <p:nvPr>
            <p:ph idx="1"/>
          </p:nvPr>
        </p:nvSpPr>
        <p:spPr/>
        <p:txBody>
          <a:bodyPr>
            <a:normAutofit/>
          </a:bodyPr>
          <a:lstStyle/>
          <a:p>
            <a:pPr algn="just"/>
            <a:r>
              <a:rPr lang="tr-TR" dirty="0"/>
              <a:t>Aslan (2013a: 11)’a göre düşünme bir sorunun giderilmesi için birçok zihinsel süreci içeren, bilinçli, etkin, devingen, amaca yönelik, dizgesel, konuya ilişkin bilgiler arasında karşılaştırmalar yapılmasını ve anlamlı bağlantılar kurulmasını gerektiren, sonuç çıkarma, karar verme ve yargıya varma etkinliğidir. </a:t>
            </a:r>
            <a:endParaRPr lang="tr-TR" dirty="0" smtClean="0"/>
          </a:p>
          <a:p>
            <a:pPr algn="just"/>
            <a:endParaRPr lang="tr-TR" dirty="0"/>
          </a:p>
          <a:p>
            <a:endParaRPr lang="tr-TR" dirty="0"/>
          </a:p>
        </p:txBody>
      </p:sp>
    </p:spTree>
    <p:extLst>
      <p:ext uri="{BB962C8B-B14F-4D97-AF65-F5344CB8AC3E}">
        <p14:creationId xmlns:p14="http://schemas.microsoft.com/office/powerpoint/2010/main" val="299427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solidFill>
                  <a:srgbClr val="93A299">
                    <a:lumMod val="75000"/>
                  </a:srgbClr>
                </a:solidFill>
              </a:rPr>
              <a:t>Çocuk Edebiyatı ve Düşünme Eğitimi </a:t>
            </a:r>
            <a:endParaRPr lang="tr-TR" dirty="0"/>
          </a:p>
        </p:txBody>
      </p:sp>
      <p:sp>
        <p:nvSpPr>
          <p:cNvPr id="3" name="İçerik Yer Tutucusu 2"/>
          <p:cNvSpPr>
            <a:spLocks noGrp="1"/>
          </p:cNvSpPr>
          <p:nvPr>
            <p:ph idx="1"/>
          </p:nvPr>
        </p:nvSpPr>
        <p:spPr/>
        <p:txBody>
          <a:bodyPr>
            <a:normAutofit/>
          </a:bodyPr>
          <a:lstStyle/>
          <a:p>
            <a:pPr algn="just"/>
            <a:r>
              <a:rPr lang="tr-TR" dirty="0" err="1"/>
              <a:t>İpşiroğlu</a:t>
            </a:r>
            <a:r>
              <a:rPr lang="tr-TR" dirty="0"/>
              <a:t> (2002:90-91)’</a:t>
            </a:r>
            <a:r>
              <a:rPr lang="tr-TR" dirty="0" err="1"/>
              <a:t>na</a:t>
            </a:r>
            <a:r>
              <a:rPr lang="tr-TR" dirty="0"/>
              <a:t> göre, “Düşünme öğretilebilir ve öğretimin temel amacı düşünmeyi öğretmek olmalıdır. Okulda öğrenilenler bir şekilde yaşama geçirilmeli, öğretim insanı yaşama hazırlamalıdır. </a:t>
            </a:r>
          </a:p>
        </p:txBody>
      </p:sp>
    </p:spTree>
    <p:extLst>
      <p:ext uri="{BB962C8B-B14F-4D97-AF65-F5344CB8AC3E}">
        <p14:creationId xmlns:p14="http://schemas.microsoft.com/office/powerpoint/2010/main" val="2231135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solidFill>
                  <a:srgbClr val="93A299">
                    <a:lumMod val="75000"/>
                  </a:srgbClr>
                </a:solidFill>
              </a:rPr>
              <a:t>Çocuk Edebiyatı ve Düşünme Eğitimi </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a:t>İpşiroğlu</a:t>
            </a:r>
            <a:r>
              <a:rPr lang="tr-TR" dirty="0"/>
              <a:t> (2002)’</a:t>
            </a:r>
            <a:r>
              <a:rPr lang="tr-TR" dirty="0" err="1"/>
              <a:t>na</a:t>
            </a:r>
            <a:r>
              <a:rPr lang="tr-TR" dirty="0"/>
              <a:t> göre bilim gibi sanat da özü gereği dogmalara, ideolojilere, baskıcı düşünceye karşıdır. Temelini özgür ve eleştirel düşüncede bulur. Bu nedenle de kuşkucudur, sorunların temeline iner, sorar, sorgular. Bilimden ayrıldığı nokta yaratıcılığa dayanmasıdır. Yaşamı sorgularken yepyeni dünyalar yaratmasıdır. Ona göre okuma ediminin amaçları şunlardır:</a:t>
            </a:r>
          </a:p>
          <a:p>
            <a:r>
              <a:rPr lang="tr-TR" dirty="0" smtClean="0"/>
              <a:t>•</a:t>
            </a:r>
            <a:r>
              <a:rPr lang="tr-TR" dirty="0"/>
              <a:t>	Saplantılardan arınmış bir düşünme alışkanlığının kazandırılması, </a:t>
            </a:r>
            <a:endParaRPr lang="tr-TR" dirty="0" smtClean="0"/>
          </a:p>
          <a:p>
            <a:r>
              <a:rPr lang="tr-TR" dirty="0" smtClean="0"/>
              <a:t>•</a:t>
            </a:r>
            <a:r>
              <a:rPr lang="tr-TR" dirty="0"/>
              <a:t>	Eleştirel bakışın uyandırılması, </a:t>
            </a:r>
            <a:endParaRPr lang="tr-TR" dirty="0" smtClean="0"/>
          </a:p>
          <a:p>
            <a:r>
              <a:rPr lang="tr-TR" dirty="0" smtClean="0"/>
              <a:t>•</a:t>
            </a:r>
            <a:r>
              <a:rPr lang="tr-TR" dirty="0"/>
              <a:t>	Çok yönlü düşünmenin öğretilmesi, </a:t>
            </a:r>
            <a:endParaRPr lang="tr-TR" dirty="0" smtClean="0"/>
          </a:p>
          <a:p>
            <a:r>
              <a:rPr lang="tr-TR" dirty="0" smtClean="0"/>
              <a:t>•</a:t>
            </a:r>
            <a:r>
              <a:rPr lang="tr-TR" dirty="0"/>
              <a:t>	</a:t>
            </a:r>
            <a:r>
              <a:rPr lang="tr-TR" dirty="0" err="1"/>
              <a:t>Düşgücünün</a:t>
            </a:r>
            <a:r>
              <a:rPr lang="tr-TR" dirty="0"/>
              <a:t> geliştirilmesi. </a:t>
            </a:r>
          </a:p>
        </p:txBody>
      </p:sp>
    </p:spTree>
    <p:extLst>
      <p:ext uri="{BB962C8B-B14F-4D97-AF65-F5344CB8AC3E}">
        <p14:creationId xmlns:p14="http://schemas.microsoft.com/office/powerpoint/2010/main" val="223125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Çocuk Edebiyatı ve Düşünme Eğitimi </a:t>
            </a:r>
          </a:p>
        </p:txBody>
      </p:sp>
      <p:sp>
        <p:nvSpPr>
          <p:cNvPr id="3" name="İçerik Yer Tutucusu 2"/>
          <p:cNvSpPr>
            <a:spLocks noGrp="1"/>
          </p:cNvSpPr>
          <p:nvPr>
            <p:ph idx="1"/>
          </p:nvPr>
        </p:nvSpPr>
        <p:spPr/>
        <p:txBody>
          <a:bodyPr>
            <a:normAutofit/>
          </a:bodyPr>
          <a:lstStyle/>
          <a:p>
            <a:pPr algn="just"/>
            <a:r>
              <a:rPr lang="tr-TR" dirty="0" smtClean="0"/>
              <a:t>Aslan </a:t>
            </a:r>
            <a:r>
              <a:rPr lang="tr-TR" dirty="0"/>
              <a:t>(2013a: 12)’a göre, çocukların/gençlerin dilsel becerilerinin yanı sıra düşünsel becerilerinin de gelişimine katkıda bulunabilecek en önemli araçlardan biri, çocuğun ve gencin yaş ve gelişim özelliklerine; ilgi, beklenti ve beğenilerine uygun olan çocuk ve gençlik edebiyatı yapıtlarıdır. Yazınsal nitelikli kitaplar, iyi geliştirilmiş inandırıcı ve sorgulayan karakterleri yoluyla çocukların/ gençlerin düşünmelerini tetikler. Onların yazınsal bir kurgu içinde insanı ve yaşamı derinlemesine anlamalarını, yorumlamalarını, değerlendirmelerini sağlar. </a:t>
            </a:r>
          </a:p>
        </p:txBody>
      </p:sp>
    </p:spTree>
    <p:extLst>
      <p:ext uri="{BB962C8B-B14F-4D97-AF65-F5344CB8AC3E}">
        <p14:creationId xmlns:p14="http://schemas.microsoft.com/office/powerpoint/2010/main" val="11518089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2932</TotalTime>
  <Words>478</Words>
  <Application>Microsoft Macintosh PowerPoint</Application>
  <PresentationFormat>On-screen Show (4:3)</PresentationFormat>
  <Paragraphs>19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Eczacı</vt:lpstr>
      <vt:lpstr>Çocuk Edebiyatı ve Değerler</vt:lpstr>
      <vt:lpstr>PowerPoint Presentation</vt:lpstr>
      <vt:lpstr>PowerPoint Presentation</vt:lpstr>
      <vt:lpstr>PowerPoint Presentation</vt:lpstr>
      <vt:lpstr>Düşünme Eğitimi</vt:lpstr>
      <vt:lpstr>Çocuk Edebiyatı ve Düşünme Eğitimi </vt:lpstr>
      <vt:lpstr>Çocuk Edebiyatı ve Düşünme Eğitimi </vt:lpstr>
      <vt:lpstr>Çocuk Edebiyatı ve Düşünme Eğitimi </vt:lpstr>
      <vt:lpstr>Çocuk Edebiyatı ve Düşünme Eğitimi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151</cp:revision>
  <dcterms:created xsi:type="dcterms:W3CDTF">2013-04-08T11:12:00Z</dcterms:created>
  <dcterms:modified xsi:type="dcterms:W3CDTF">2019-11-28T19:42:27Z</dcterms:modified>
</cp:coreProperties>
</file>