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A684-84B0-427F-BD96-844A3954B225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9B27-91B1-4356-8ABC-2144BEBC0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54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A684-84B0-427F-BD96-844A3954B225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9B27-91B1-4356-8ABC-2144BEBC0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80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A684-84B0-427F-BD96-844A3954B225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9B27-91B1-4356-8ABC-2144BEBC0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850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A684-84B0-427F-BD96-844A3954B225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9B27-91B1-4356-8ABC-2144BEBC0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577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A684-84B0-427F-BD96-844A3954B225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9B27-91B1-4356-8ABC-2144BEBC0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892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A684-84B0-427F-BD96-844A3954B225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9B27-91B1-4356-8ABC-2144BEBC0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543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A684-84B0-427F-BD96-844A3954B225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9B27-91B1-4356-8ABC-2144BEBC0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013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A684-84B0-427F-BD96-844A3954B225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9B27-91B1-4356-8ABC-2144BEBC0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974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A684-84B0-427F-BD96-844A3954B225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9B27-91B1-4356-8ABC-2144BEBC0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58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A684-84B0-427F-BD96-844A3954B225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9B27-91B1-4356-8ABC-2144BEBC0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840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A684-84B0-427F-BD96-844A3954B225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9B27-91B1-4356-8ABC-2144BEBC0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253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FA684-84B0-427F-BD96-844A3954B225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F9B27-91B1-4356-8ABC-2144BEBC01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273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erlinrehberi.com/Tr/21-berlin-duvari'nin-hemen-dibindeki-coplerle-dolu-araziyi-temizleyerek-evini-yapmis-BerlinHaber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ragon_Gate_(San_Francisco)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f.eater.com/maps/san-francisco-chinatown-restaurants-open-takeout-delivery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278" y="1122363"/>
            <a:ext cx="10599313" cy="2387600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ULUSLARARASI EMEK GÖÇÜ</a:t>
            </a:r>
            <a:endParaRPr lang="tr-T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35344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3200" dirty="0" smtClean="0"/>
              <a:t>12. </a:t>
            </a:r>
            <a:r>
              <a:rPr lang="tr-TR" sz="3200" smtClean="0"/>
              <a:t>Hafta</a:t>
            </a:r>
          </a:p>
          <a:p>
            <a:r>
              <a:rPr lang="tr-TR" smtClean="0"/>
              <a:t>Göçmenler</a:t>
            </a:r>
            <a:r>
              <a:rPr lang="tr-TR" dirty="0"/>
              <a:t>, Entegrasyon ve Sosyal Dışlanma</a:t>
            </a:r>
            <a:endParaRPr lang="tr-TR" sz="3200" dirty="0" smtClean="0"/>
          </a:p>
          <a:p>
            <a:r>
              <a:rPr lang="tr-TR" sz="3200" dirty="0" smtClean="0"/>
              <a:t> </a:t>
            </a:r>
            <a:r>
              <a:rPr lang="tr-TR" sz="2000" dirty="0" smtClean="0"/>
              <a:t>Birlikte Yaşam Modelleri</a:t>
            </a:r>
          </a:p>
          <a:p>
            <a:endParaRPr lang="tr-T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806" y="231184"/>
            <a:ext cx="1511990" cy="14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82" y="951346"/>
            <a:ext cx="9328727" cy="53478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4700" b="1" dirty="0" smtClean="0"/>
              <a:t>Birlikte yaşama modelleri</a:t>
            </a:r>
            <a:r>
              <a:rPr lang="tr-TR" sz="4700" dirty="0" smtClean="0"/>
              <a:t> </a:t>
            </a:r>
          </a:p>
          <a:p>
            <a:pPr marL="0" indent="0" algn="ctr">
              <a:buNone/>
            </a:pPr>
            <a:r>
              <a:rPr lang="tr-TR" sz="3000" dirty="0"/>
              <a:t>-Entegrasyon</a:t>
            </a:r>
          </a:p>
          <a:p>
            <a:pPr marL="0" indent="0" algn="ctr">
              <a:buNone/>
            </a:pPr>
            <a:r>
              <a:rPr lang="tr-TR" sz="3000" dirty="0" smtClean="0"/>
              <a:t>-</a:t>
            </a:r>
            <a:r>
              <a:rPr lang="tr-TR" sz="3000" dirty="0"/>
              <a:t>A</a:t>
            </a:r>
            <a:r>
              <a:rPr lang="tr-TR" sz="3000" dirty="0" smtClean="0"/>
              <a:t>similasyon </a:t>
            </a:r>
          </a:p>
          <a:p>
            <a:pPr marL="0" indent="0" algn="ctr">
              <a:buNone/>
            </a:pPr>
            <a:r>
              <a:rPr lang="tr-TR" sz="3000" dirty="0" smtClean="0">
                <a:sym typeface="Wingdings" panose="05000000000000000000" pitchFamily="2" charset="2"/>
              </a:rPr>
              <a:t>-</a:t>
            </a:r>
            <a:r>
              <a:rPr lang="tr-TR" sz="3000" dirty="0" err="1" smtClean="0">
                <a:sym typeface="Wingdings" panose="05000000000000000000" pitchFamily="2" charset="2"/>
              </a:rPr>
              <a:t>Çokkültürlülük</a:t>
            </a:r>
            <a:endParaRPr lang="tr-TR" sz="3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sz="3000" dirty="0" smtClean="0">
                <a:sym typeface="Wingdings" panose="05000000000000000000" pitchFamily="2" charset="2"/>
              </a:rPr>
              <a:t>-Göçmen ile yaşama deneyimi görece kısadır Avrupa’nın. </a:t>
            </a:r>
          </a:p>
          <a:p>
            <a:pPr marL="0" indent="0">
              <a:buNone/>
            </a:pPr>
            <a:r>
              <a:rPr lang="tr-TR" sz="3000" dirty="0" smtClean="0">
                <a:sym typeface="Wingdings" panose="05000000000000000000" pitchFamily="2" charset="2"/>
              </a:rPr>
              <a:t>Kültürel </a:t>
            </a:r>
            <a:r>
              <a:rPr lang="tr-TR" sz="3000" dirty="0" err="1" smtClean="0">
                <a:sym typeface="Wingdings" panose="05000000000000000000" pitchFamily="2" charset="2"/>
              </a:rPr>
              <a:t>homojenlikulus</a:t>
            </a:r>
            <a:r>
              <a:rPr lang="tr-TR" sz="3000" dirty="0" smtClean="0">
                <a:sym typeface="Wingdings" panose="05000000000000000000" pitchFamily="2" charset="2"/>
              </a:rPr>
              <a:t> devlet</a:t>
            </a:r>
          </a:p>
          <a:p>
            <a:pPr marL="0" indent="0">
              <a:buNone/>
            </a:pPr>
            <a:r>
              <a:rPr lang="tr-TR" sz="3000" dirty="0" smtClean="0">
                <a:sym typeface="Wingdings" panose="05000000000000000000" pitchFamily="2" charset="2"/>
              </a:rPr>
              <a:t>-En az risk ile yeni topluma adapte olması hedeflenir göçmenin.</a:t>
            </a:r>
          </a:p>
          <a:p>
            <a:pPr marL="0" indent="0">
              <a:buNone/>
            </a:pPr>
            <a:endParaRPr lang="tr-TR" sz="3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sz="3000" dirty="0" smtClean="0">
                <a:sym typeface="Wingdings" panose="05000000000000000000" pitchFamily="2" charset="2"/>
              </a:rPr>
              <a:t>-</a:t>
            </a:r>
            <a:r>
              <a:rPr lang="tr-TR" sz="3000" i="1" dirty="0" err="1" smtClean="0">
                <a:sym typeface="Wingdings" panose="05000000000000000000" pitchFamily="2" charset="2"/>
              </a:rPr>
              <a:t>Akültürasyon</a:t>
            </a:r>
            <a:r>
              <a:rPr lang="tr-TR" sz="3000" i="1" dirty="0" smtClean="0">
                <a:sym typeface="Wingdings" panose="05000000000000000000" pitchFamily="2" charset="2"/>
              </a:rPr>
              <a:t> (Kültürel Etkileşim/Kültürel karşılaşma</a:t>
            </a:r>
            <a:r>
              <a:rPr lang="tr-TR" sz="3000" dirty="0" smtClean="0">
                <a:sym typeface="Wingdings" panose="05000000000000000000" pitchFamily="2" charset="2"/>
              </a:rPr>
              <a:t>) koruma refleksi</a:t>
            </a:r>
          </a:p>
          <a:p>
            <a:pPr marL="0" indent="0">
              <a:buNone/>
            </a:pPr>
            <a:r>
              <a:rPr lang="tr-TR" sz="3000" dirty="0" smtClean="0">
                <a:sym typeface="Wingdings" panose="05000000000000000000" pitchFamily="2" charset="2"/>
              </a:rPr>
              <a:t>-</a:t>
            </a:r>
            <a:r>
              <a:rPr lang="tr-TR" sz="3000" b="1" dirty="0" smtClean="0">
                <a:sym typeface="Wingdings" panose="05000000000000000000" pitchFamily="2" charset="2"/>
              </a:rPr>
              <a:t>Toplumsal kabul eşiği </a:t>
            </a:r>
            <a:r>
              <a:rPr lang="tr-TR" sz="3000" dirty="0" smtClean="0">
                <a:sym typeface="Wingdings" panose="05000000000000000000" pitchFamily="2" charset="2"/>
              </a:rPr>
              <a:t>belirleyicidir.</a:t>
            </a:r>
          </a:p>
          <a:p>
            <a:pPr marL="0" indent="0">
              <a:buNone/>
            </a:pPr>
            <a:endParaRPr lang="tr-T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291" y="1027905"/>
            <a:ext cx="9875982" cy="52251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/>
              <a:t>Göçmen yeni toplumun maddi değerlerine daha çabuk sahip olurken manevi değerlerini kabulü zaman alır.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kültürel boşluk-gecikme meydana gelir. (</a:t>
            </a:r>
            <a:r>
              <a:rPr lang="tr-TR" dirty="0" err="1" smtClean="0">
                <a:sym typeface="Wingdings" panose="05000000000000000000" pitchFamily="2" charset="2"/>
              </a:rPr>
              <a:t>Ogburn</a:t>
            </a:r>
            <a:r>
              <a:rPr lang="tr-TR" dirty="0" smtClean="0">
                <a:sym typeface="Wingdings" panose="05000000000000000000" pitchFamily="2" charset="2"/>
              </a:rPr>
              <a:t>)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yeni toplumca benimsenme, iş bulma, sosyal ilişki kurmayı etkiler. 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Oluşan alt kültür çatışma alanlarını da doğurabilir. </a:t>
            </a:r>
          </a:p>
          <a:p>
            <a:pPr marL="0" indent="0">
              <a:buNone/>
            </a:pPr>
            <a:endParaRPr lang="tr-T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sz="4300" dirty="0" smtClean="0">
                <a:sym typeface="Wingdings" panose="05000000000000000000" pitchFamily="2" charset="2"/>
              </a:rPr>
              <a:t>-</a:t>
            </a:r>
            <a:r>
              <a:rPr lang="tr-TR" sz="4300" b="1" dirty="0" smtClean="0">
                <a:sym typeface="Wingdings" panose="05000000000000000000" pitchFamily="2" charset="2"/>
              </a:rPr>
              <a:t>Asimilasyon</a:t>
            </a:r>
            <a:r>
              <a:rPr lang="tr-TR" sz="4300" dirty="0" smtClean="0">
                <a:sym typeface="Wingdings" panose="05000000000000000000" pitchFamily="2" charset="2"/>
              </a:rPr>
              <a:t>: </a:t>
            </a:r>
            <a:r>
              <a:rPr lang="tr-TR" dirty="0" smtClean="0">
                <a:sym typeface="Wingdings" panose="05000000000000000000" pitchFamily="2" charset="2"/>
              </a:rPr>
              <a:t>Benzeşme, egemen topluma göçmenin benzeme/benzetilme sürecidir. 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-</a:t>
            </a:r>
            <a:r>
              <a:rPr lang="tr-TR" dirty="0" smtClean="0">
                <a:sym typeface="Wingdings" panose="05000000000000000000" pitchFamily="2" charset="2"/>
              </a:rPr>
              <a:t>Sosyokültürel farklılık azalması, kaybolmasıdır. 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-Sistematik politikalarla yürütülebilir. normatif bir zorlama olabilir. 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-Göçmenin topluma </a:t>
            </a:r>
            <a:r>
              <a:rPr lang="tr-TR" b="1" i="1" dirty="0" smtClean="0">
                <a:sym typeface="Wingdings" panose="05000000000000000000" pitchFamily="2" charset="2"/>
              </a:rPr>
              <a:t>tek yönlü adaptasyon </a:t>
            </a:r>
            <a:r>
              <a:rPr lang="tr-TR" dirty="0" smtClean="0">
                <a:sym typeface="Wingdings" panose="05000000000000000000" pitchFamily="2" charset="2"/>
              </a:rPr>
              <a:t>sürecini içeren bir politika olarak değerlendirilebilir </a:t>
            </a:r>
            <a:r>
              <a:rPr lang="tr-TR" sz="1700" dirty="0" smtClean="0">
                <a:sym typeface="Wingdings" panose="05000000000000000000" pitchFamily="2" charset="2"/>
              </a:rPr>
              <a:t>(</a:t>
            </a:r>
            <a:r>
              <a:rPr lang="tr-TR" sz="1700" dirty="0" err="1" smtClean="0">
                <a:sym typeface="Wingdings" panose="05000000000000000000" pitchFamily="2" charset="2"/>
              </a:rPr>
              <a:t>Castles</a:t>
            </a:r>
            <a:r>
              <a:rPr lang="tr-TR" sz="1700" dirty="0" smtClean="0">
                <a:sym typeface="Wingdings" panose="05000000000000000000" pitchFamily="2" charset="2"/>
              </a:rPr>
              <a:t> ve Miller, 2008: 362).</a:t>
            </a:r>
            <a:endParaRPr lang="tr-TR" sz="17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145" y="1099126"/>
            <a:ext cx="10559473" cy="50707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-ABD’ye erken dönem göçlerde </a:t>
            </a:r>
            <a:r>
              <a:rPr lang="tr-TR" dirty="0" err="1">
                <a:sym typeface="Wingdings" panose="05000000000000000000" pitchFamily="2" charset="2"/>
              </a:rPr>
              <a:t>asimilasyon</a:t>
            </a:r>
            <a:r>
              <a:rPr lang="tr-TR" i="1" dirty="0" err="1" smtClean="0">
                <a:sym typeface="Wingdings" panose="05000000000000000000" pitchFamily="2" charset="2"/>
              </a:rPr>
              <a:t>erime</a:t>
            </a:r>
            <a:r>
              <a:rPr lang="tr-TR" i="1" dirty="0" smtClean="0">
                <a:sym typeface="Wingdings" panose="05000000000000000000" pitchFamily="2" charset="2"/>
              </a:rPr>
              <a:t> (eritme)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>
                <a:sym typeface="Wingdings" panose="05000000000000000000" pitchFamily="2" charset="2"/>
              </a:rPr>
              <a:t>olarak </a:t>
            </a:r>
            <a:r>
              <a:rPr lang="tr-TR" dirty="0" smtClean="0">
                <a:sym typeface="Wingdings" panose="05000000000000000000" pitchFamily="2" charset="2"/>
              </a:rPr>
              <a:t>değerlendirilmekteydi </a:t>
            </a:r>
            <a:r>
              <a:rPr lang="tr-TR" sz="2100" dirty="0">
                <a:sym typeface="Wingdings" panose="05000000000000000000" pitchFamily="2" charset="2"/>
              </a:rPr>
              <a:t>(</a:t>
            </a:r>
            <a:r>
              <a:rPr lang="tr-TR" sz="2100" dirty="0" err="1">
                <a:sym typeface="Wingdings" panose="05000000000000000000" pitchFamily="2" charset="2"/>
              </a:rPr>
              <a:t>Bartram</a:t>
            </a:r>
            <a:r>
              <a:rPr lang="tr-TR" sz="2100" dirty="0">
                <a:sym typeface="Wingdings" panose="05000000000000000000" pitchFamily="2" charset="2"/>
              </a:rPr>
              <a:t> vd. 2017:43</a:t>
            </a:r>
            <a:r>
              <a:rPr lang="tr-TR" sz="2100" dirty="0" smtClean="0">
                <a:sym typeface="Wingdings" panose="05000000000000000000" pitchFamily="2" charset="2"/>
              </a:rPr>
              <a:t>).</a:t>
            </a:r>
          </a:p>
          <a:p>
            <a:pPr marL="0" indent="0">
              <a:buNone/>
            </a:pPr>
            <a:endParaRPr lang="tr-TR" sz="21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dirty="0" err="1" smtClean="0">
                <a:sym typeface="Wingdings" panose="05000000000000000000" pitchFamily="2" charset="2"/>
              </a:rPr>
              <a:t>Bartram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>
                <a:sym typeface="Wingdings" panose="05000000000000000000" pitchFamily="2" charset="2"/>
              </a:rPr>
              <a:t>vd</a:t>
            </a:r>
            <a:r>
              <a:rPr lang="tr-TR" dirty="0" smtClean="0">
                <a:sym typeface="Wingdings" panose="05000000000000000000" pitchFamily="2" charset="2"/>
              </a:rPr>
              <a:t>. (2017:44), bazı araştırmacıların asimilasyonu </a:t>
            </a:r>
            <a:r>
              <a:rPr lang="tr-TR" i="1" dirty="0" smtClean="0">
                <a:sym typeface="Wingdings" panose="05000000000000000000" pitchFamily="2" charset="2"/>
              </a:rPr>
              <a:t>toplumsal statü</a:t>
            </a:r>
            <a:r>
              <a:rPr lang="tr-TR" dirty="0" smtClean="0">
                <a:sym typeface="Wingdings" panose="05000000000000000000" pitchFamily="2" charset="2"/>
              </a:rPr>
              <a:t>nün yukarı hareketi ve </a:t>
            </a:r>
            <a:r>
              <a:rPr lang="tr-TR" i="1" dirty="0" smtClean="0">
                <a:sym typeface="Wingdings" panose="05000000000000000000" pitchFamily="2" charset="2"/>
              </a:rPr>
              <a:t>toplumsal kabul</a:t>
            </a:r>
            <a:r>
              <a:rPr lang="tr-TR" dirty="0" smtClean="0">
                <a:sym typeface="Wingdings" panose="05000000000000000000" pitchFamily="2" charset="2"/>
              </a:rPr>
              <a:t> açısından olumlu bir süreç olarak değerlendirdiğini belirtir. </a:t>
            </a:r>
          </a:p>
          <a:p>
            <a:pPr marL="0" indent="0">
              <a:buNone/>
            </a:pPr>
            <a:endParaRPr lang="tr-T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Ulus </a:t>
            </a:r>
            <a:r>
              <a:rPr lang="tr-TR" dirty="0">
                <a:sym typeface="Wingdings" panose="05000000000000000000" pitchFamily="2" charset="2"/>
              </a:rPr>
              <a:t>devlet </a:t>
            </a:r>
            <a:r>
              <a:rPr lang="tr-TR" dirty="0" smtClean="0">
                <a:sym typeface="Wingdings" panose="05000000000000000000" pitchFamily="2" charset="2"/>
              </a:rPr>
              <a:t>anlayışına </a:t>
            </a:r>
            <a:r>
              <a:rPr lang="tr-TR" dirty="0">
                <a:sym typeface="Wingdings" panose="05000000000000000000" pitchFamily="2" charset="2"/>
              </a:rPr>
              <a:t>ve ortak değerlere </a:t>
            </a:r>
            <a:r>
              <a:rPr lang="tr-TR" dirty="0" smtClean="0">
                <a:sym typeface="Wingdings" panose="05000000000000000000" pitchFamily="2" charset="2"/>
              </a:rPr>
              <a:t>kavuşulması olarak değerlendiren görüşe karşı </a:t>
            </a:r>
            <a:r>
              <a:rPr lang="tr-TR" i="1" dirty="0" smtClean="0">
                <a:sym typeface="Wingdings" panose="05000000000000000000" pitchFamily="2" charset="2"/>
              </a:rPr>
              <a:t>kimliksizleşme/kimliksizleştirme</a:t>
            </a:r>
            <a:r>
              <a:rPr lang="tr-TR" dirty="0" smtClean="0">
                <a:sym typeface="Wingdings" panose="05000000000000000000" pitchFamily="2" charset="2"/>
              </a:rPr>
              <a:t> eleştirileri mevcuttur. </a:t>
            </a:r>
          </a:p>
          <a:p>
            <a:pPr marL="0" indent="0">
              <a:buNone/>
            </a:pPr>
            <a:endParaRPr lang="tr-TR" sz="19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b="1" dirty="0" smtClean="0">
                <a:sym typeface="Wingdings" panose="05000000000000000000" pitchFamily="2" charset="2"/>
              </a:rPr>
              <a:t>Tartışmalar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</a:p>
          <a:p>
            <a:r>
              <a:rPr lang="tr-TR" dirty="0">
                <a:sym typeface="Wingdings" panose="05000000000000000000" pitchFamily="2" charset="2"/>
              </a:rPr>
              <a:t>A</a:t>
            </a:r>
            <a:r>
              <a:rPr lang="tr-TR" dirty="0" smtClean="0">
                <a:sym typeface="Wingdings" panose="05000000000000000000" pitchFamily="2" charset="2"/>
              </a:rPr>
              <a:t>similasyon etnik kimliğin tümüyle yok olması mıdır, azalması mıdır? </a:t>
            </a:r>
          </a:p>
          <a:p>
            <a:r>
              <a:rPr lang="tr-TR" dirty="0" smtClean="0">
                <a:sym typeface="Wingdings" panose="05000000000000000000" pitchFamily="2" charset="2"/>
              </a:rPr>
              <a:t>Göçmenlerin yeni toplumda değişmeden kalması mümkün müdür?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27" y="303212"/>
            <a:ext cx="1151008" cy="11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927" y="1108363"/>
            <a:ext cx="10224655" cy="543098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tr-TR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tr-TR" b="1" dirty="0" smtClean="0">
                <a:sym typeface="Wingdings" panose="05000000000000000000" pitchFamily="2" charset="2"/>
              </a:rPr>
              <a:t>Asimilasyon   ------------------------</a:t>
            </a:r>
            <a:r>
              <a:rPr lang="tr-TR" b="1" dirty="0" err="1" smtClean="0">
                <a:sym typeface="Wingdings" panose="05000000000000000000" pitchFamily="2" charset="2"/>
              </a:rPr>
              <a:t>Çokkültürlülük</a:t>
            </a:r>
            <a:endParaRPr lang="tr-TR" b="1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tr-TR" b="1" dirty="0" smtClean="0">
                <a:sym typeface="Wingdings" panose="05000000000000000000" pitchFamily="2" charset="2"/>
              </a:rPr>
              <a:t> </a:t>
            </a:r>
            <a:r>
              <a:rPr lang="tr-TR" sz="1900" dirty="0" smtClean="0">
                <a:sym typeface="Wingdings" panose="05000000000000000000" pitchFamily="2" charset="2"/>
              </a:rPr>
              <a:t>(iki uç politika)</a:t>
            </a:r>
          </a:p>
          <a:p>
            <a:pPr marL="0" indent="0" algn="ctr">
              <a:buNone/>
            </a:pPr>
            <a:endParaRPr lang="tr-TR" sz="1900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tr-TR" sz="2400" dirty="0" smtClean="0">
                <a:sym typeface="Wingdings" panose="05000000000000000000" pitchFamily="2" charset="2"/>
              </a:rPr>
              <a:t> </a:t>
            </a:r>
            <a:r>
              <a:rPr lang="tr-TR" sz="2200" dirty="0" smtClean="0">
                <a:sym typeface="Wingdings" panose="05000000000000000000" pitchFamily="2" charset="2"/>
              </a:rPr>
              <a:t>kademeli ayrımcılık  asimilasyoncu politikalar  aşamalı entegrasyon  </a:t>
            </a:r>
            <a:r>
              <a:rPr lang="tr-TR" sz="2200" dirty="0" err="1" smtClean="0">
                <a:sym typeface="Wingdings" panose="05000000000000000000" pitchFamily="2" charset="2"/>
              </a:rPr>
              <a:t>çokkültürlülük</a:t>
            </a:r>
            <a:endParaRPr lang="tr-TR" sz="2200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tr-TR" sz="2400" dirty="0" smtClean="0">
              <a:sym typeface="Wingdings" panose="05000000000000000000" pitchFamily="2" charset="2"/>
            </a:endParaRPr>
          </a:p>
          <a:p>
            <a:r>
              <a:rPr lang="tr-TR" sz="2600" dirty="0" smtClean="0">
                <a:sym typeface="Wingdings" panose="05000000000000000000" pitchFamily="2" charset="2"/>
              </a:rPr>
              <a:t>Kademeli ayrımcı model: Ulus tanımı doğum ve soy birliği olan devletlerde göçmenin kabul sürecinde yaşanan gönülsüzlük olarak tanımlanabilir (</a:t>
            </a:r>
            <a:r>
              <a:rPr lang="tr-TR" sz="2600" dirty="0" err="1" smtClean="0">
                <a:sym typeface="Wingdings" panose="05000000000000000000" pitchFamily="2" charset="2"/>
              </a:rPr>
              <a:t>Castles</a:t>
            </a:r>
            <a:r>
              <a:rPr lang="tr-TR" sz="2600" dirty="0" smtClean="0">
                <a:sym typeface="Wingdings" panose="05000000000000000000" pitchFamily="2" charset="2"/>
              </a:rPr>
              <a:t> ve Miller, 2008: 361).</a:t>
            </a:r>
          </a:p>
          <a:p>
            <a:r>
              <a:rPr lang="tr-TR" sz="2600" dirty="0" smtClean="0">
                <a:sym typeface="Wingdings" panose="05000000000000000000" pitchFamily="2" charset="2"/>
              </a:rPr>
              <a:t>Avrupa’da asimilasyoncu modele en yakın ülke olarak </a:t>
            </a:r>
            <a:r>
              <a:rPr lang="tr-TR" sz="2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Fransa</a:t>
            </a:r>
            <a:r>
              <a:rPr lang="tr-TR" sz="2600" dirty="0" smtClean="0">
                <a:sym typeface="Wingdings" panose="05000000000000000000" pitchFamily="2" charset="2"/>
              </a:rPr>
              <a:t> örnek verilir ancak zamanla politikalar değişebiliyor. </a:t>
            </a:r>
          </a:p>
          <a:p>
            <a:r>
              <a:rPr lang="tr-TR" sz="2600" dirty="0" smtClean="0">
                <a:sym typeface="Wingdings" panose="05000000000000000000" pitchFamily="2" charset="2"/>
              </a:rPr>
              <a:t>Aynı ülke işgücü piyasasında başka eğitim politikalarında başka politika uygulayabilir (kararsız model)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27" y="303212"/>
            <a:ext cx="1151008" cy="11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9818"/>
            <a:ext cx="10515600" cy="52071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4300" b="1" dirty="0" smtClean="0"/>
              <a:t>Entegrasyon- (Uyum)</a:t>
            </a:r>
          </a:p>
          <a:p>
            <a:pPr marL="0" indent="0">
              <a:buNone/>
            </a:pPr>
            <a:r>
              <a:rPr lang="tr-TR" dirty="0" smtClean="0"/>
              <a:t>Eski kavram </a:t>
            </a:r>
            <a:r>
              <a:rPr lang="tr-TR" i="1" dirty="0" smtClean="0"/>
              <a:t>adaptasyon</a:t>
            </a:r>
            <a:r>
              <a:rPr lang="tr-TR" dirty="0" smtClean="0">
                <a:sym typeface="Wingdings" panose="05000000000000000000" pitchFamily="2" charset="2"/>
              </a:rPr>
              <a:t> yerine </a:t>
            </a:r>
            <a:r>
              <a:rPr lang="tr-TR" i="1" dirty="0" smtClean="0">
                <a:sym typeface="Wingdings" panose="05000000000000000000" pitchFamily="2" charset="2"/>
              </a:rPr>
              <a:t>entegrasyon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smtClean="0">
                <a:sym typeface="Wingdings" panose="05000000000000000000" pitchFamily="2" charset="2"/>
              </a:rPr>
              <a:t>(bütünleşme) kullanılmaya başlamıştır. 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-Göçmenlerin yeni topluma katılım becerisinin geliştirilmesi olarak tanımlanabilir </a:t>
            </a:r>
            <a:r>
              <a:rPr lang="tr-TR" sz="1700" dirty="0">
                <a:sym typeface="Wingdings" panose="05000000000000000000" pitchFamily="2" charset="2"/>
              </a:rPr>
              <a:t>(</a:t>
            </a:r>
            <a:r>
              <a:rPr lang="tr-TR" sz="1700" dirty="0" err="1">
                <a:sym typeface="Wingdings" panose="05000000000000000000" pitchFamily="2" charset="2"/>
              </a:rPr>
              <a:t>Bartram</a:t>
            </a:r>
            <a:r>
              <a:rPr lang="tr-TR" sz="1700" dirty="0">
                <a:sym typeface="Wingdings" panose="05000000000000000000" pitchFamily="2" charset="2"/>
              </a:rPr>
              <a:t> vd. </a:t>
            </a:r>
            <a:r>
              <a:rPr lang="tr-TR" sz="1700" dirty="0" smtClean="0">
                <a:sym typeface="Wingdings" panose="05000000000000000000" pitchFamily="2" charset="2"/>
              </a:rPr>
              <a:t>2017:181).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i="1" dirty="0" smtClean="0">
                <a:sym typeface="Wingdings" panose="05000000000000000000" pitchFamily="2" charset="2"/>
              </a:rPr>
              <a:t>sosyal üyelik sürecidir.</a:t>
            </a:r>
            <a:endParaRPr lang="tr-TR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-</a:t>
            </a:r>
            <a:r>
              <a:rPr lang="tr-TR" dirty="0" smtClean="0">
                <a:sym typeface="Wingdings" panose="05000000000000000000" pitchFamily="2" charset="2"/>
              </a:rPr>
              <a:t>Tek taraflı bir süreç olarak değerlendirildiği ölçüde eleştirilmektedir. Göçmenin taleplerinin de dinlenmesi gerekir. 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-Uyum, 2. kuşak açısından daha başarılıdır.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200" dirty="0" smtClean="0">
                <a:sym typeface="Wingdings" panose="05000000000000000000" pitchFamily="2" charset="2"/>
              </a:rPr>
              <a:t>-</a:t>
            </a:r>
            <a:r>
              <a:rPr lang="tr-TR" sz="2200" i="1" dirty="0" smtClean="0">
                <a:sym typeface="Wingdings" panose="05000000000000000000" pitchFamily="2" charset="2"/>
              </a:rPr>
              <a:t>Sistem entegrasyonu </a:t>
            </a:r>
            <a:r>
              <a:rPr lang="tr-TR" sz="2200" dirty="0" smtClean="0">
                <a:sym typeface="Wingdings" panose="05000000000000000000" pitchFamily="2" charset="2"/>
              </a:rPr>
              <a:t>(maddi kültür) ekonomik/yasal sorumluluklar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200" dirty="0" smtClean="0">
                <a:sym typeface="Wingdings" panose="05000000000000000000" pitchFamily="2" charset="2"/>
              </a:rPr>
              <a:t>-</a:t>
            </a:r>
            <a:r>
              <a:rPr lang="tr-TR" sz="2200" i="1" dirty="0" smtClean="0">
                <a:sym typeface="Wingdings" panose="05000000000000000000" pitchFamily="2" charset="2"/>
              </a:rPr>
              <a:t>Sosyal entegrasyon </a:t>
            </a:r>
            <a:r>
              <a:rPr lang="tr-TR" sz="2200" dirty="0" smtClean="0">
                <a:sym typeface="Wingdings" panose="05000000000000000000" pitchFamily="2" charset="2"/>
              </a:rPr>
              <a:t>(manevi kültür) yeni toplumun kültürel değerlerine uyum daha geç gerçekleşir. </a:t>
            </a:r>
          </a:p>
          <a:p>
            <a:pPr marL="0" indent="0">
              <a:buNone/>
            </a:pPr>
            <a:r>
              <a:rPr lang="tr-TR" dirty="0" err="1" smtClean="0">
                <a:sym typeface="Wingdings" panose="05000000000000000000" pitchFamily="2" charset="2"/>
              </a:rPr>
              <a:t>Castles</a:t>
            </a:r>
            <a:r>
              <a:rPr lang="tr-TR" dirty="0" smtClean="0">
                <a:sym typeface="Wingdings" panose="05000000000000000000" pitchFamily="2" charset="2"/>
              </a:rPr>
              <a:t> ve Miller (2008: 362), entegrasyon politikalarını asimilasyonun daha yavaş ve kibar biçimi olarak değerlendirir.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9818"/>
            <a:ext cx="10515600" cy="54956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5200" b="1" dirty="0" err="1" smtClean="0">
                <a:sym typeface="Wingdings" panose="05000000000000000000" pitchFamily="2" charset="2"/>
              </a:rPr>
              <a:t>Çokkültürlülük</a:t>
            </a:r>
            <a:endParaRPr lang="tr-TR" sz="5200" b="1" dirty="0" smtClean="0">
              <a:sym typeface="Wingdings" panose="05000000000000000000" pitchFamily="2" charset="2"/>
            </a:endParaRPr>
          </a:p>
          <a:p>
            <a:r>
              <a:rPr lang="tr-TR" dirty="0" smtClean="0">
                <a:sym typeface="Wingdings" panose="05000000000000000000" pitchFamily="2" charset="2"/>
              </a:rPr>
              <a:t>1971’de Kanada Hükümeti </a:t>
            </a:r>
            <a:r>
              <a:rPr lang="tr-TR" dirty="0" err="1" smtClean="0">
                <a:sym typeface="Wingdings" panose="05000000000000000000" pitchFamily="2" charset="2"/>
              </a:rPr>
              <a:t>çokkültürlülüğü</a:t>
            </a:r>
            <a:r>
              <a:rPr lang="tr-TR" dirty="0" smtClean="0">
                <a:sym typeface="Wingdings" panose="05000000000000000000" pitchFamily="2" charset="2"/>
              </a:rPr>
              <a:t> tanıyan bir politikayı duyurmuştur.  </a:t>
            </a:r>
          </a:p>
          <a:p>
            <a:r>
              <a:rPr lang="tr-TR" u="sng" dirty="0" smtClean="0">
                <a:sym typeface="Wingdings" panose="05000000000000000000" pitchFamily="2" charset="2"/>
              </a:rPr>
              <a:t>Merkezindeki üç ilk</a:t>
            </a:r>
            <a:r>
              <a:rPr lang="tr-TR" dirty="0" smtClean="0">
                <a:sym typeface="Wingdings" panose="05000000000000000000" pitchFamily="2" charset="2"/>
              </a:rPr>
              <a:t>e:</a:t>
            </a:r>
          </a:p>
          <a:p>
            <a:r>
              <a:rPr lang="tr-TR" dirty="0" smtClean="0">
                <a:sym typeface="Wingdings" panose="05000000000000000000" pitchFamily="2" charset="2"/>
              </a:rPr>
              <a:t>a.) kültürel çeşitliliğin tanınması, </a:t>
            </a:r>
          </a:p>
          <a:p>
            <a:r>
              <a:rPr lang="tr-TR" dirty="0" smtClean="0">
                <a:sym typeface="Wingdings" panose="05000000000000000000" pitchFamily="2" charset="2"/>
              </a:rPr>
              <a:t>b.) toplumsal eşitlik </a:t>
            </a:r>
            <a:r>
              <a:rPr lang="tr-TR" sz="2100" dirty="0" smtClean="0">
                <a:sym typeface="Wingdings" panose="05000000000000000000" pitchFamily="2" charset="2"/>
              </a:rPr>
              <a:t>(yalnızca kanun önünde değil ekonomik ve toplumsal yaşamda da eşitlik), </a:t>
            </a:r>
          </a:p>
          <a:p>
            <a:r>
              <a:rPr lang="tr-TR" dirty="0" smtClean="0">
                <a:sym typeface="Wingdings" panose="05000000000000000000" pitchFamily="2" charset="2"/>
              </a:rPr>
              <a:t>c.) toplumsal bütünleşme</a:t>
            </a:r>
          </a:p>
          <a:p>
            <a:pPr marL="0" indent="0">
              <a:buNone/>
            </a:pPr>
            <a:endParaRPr lang="tr-TR" dirty="0" smtClean="0">
              <a:sym typeface="Wingdings" panose="05000000000000000000" pitchFamily="2" charset="2"/>
            </a:endParaRPr>
          </a:p>
          <a:p>
            <a:r>
              <a:rPr lang="tr-TR" dirty="0" smtClean="0">
                <a:sym typeface="Wingdings" panose="05000000000000000000" pitchFamily="2" charset="2"/>
              </a:rPr>
              <a:t>Farklı kültürlerin çatışmadan yaşaması, kültürel </a:t>
            </a:r>
            <a:r>
              <a:rPr lang="tr-TR" dirty="0">
                <a:sym typeface="Wingdings" panose="05000000000000000000" pitchFamily="2" charset="2"/>
              </a:rPr>
              <a:t>çoğulculuk</a:t>
            </a:r>
            <a:r>
              <a:rPr lang="tr-TR" dirty="0" smtClean="0">
                <a:sym typeface="Wingdings" panose="05000000000000000000" pitchFamily="2" charset="2"/>
              </a:rPr>
              <a:t>, farklılıkların kabulü bu anlayışı ifade eder. </a:t>
            </a:r>
          </a:p>
          <a:p>
            <a:r>
              <a:rPr lang="tr-TR" dirty="0">
                <a:sym typeface="Wingdings" panose="05000000000000000000" pitchFamily="2" charset="2"/>
              </a:rPr>
              <a:t>Kültürler arası hiyerarşinin </a:t>
            </a:r>
            <a:r>
              <a:rPr lang="tr-TR" dirty="0" smtClean="0">
                <a:sym typeface="Wingdings" panose="05000000000000000000" pitchFamily="2" charset="2"/>
              </a:rPr>
              <a:t>olmaması beklenir. </a:t>
            </a:r>
          </a:p>
          <a:p>
            <a:r>
              <a:rPr lang="tr-TR" dirty="0" smtClean="0">
                <a:sym typeface="Wingdings" panose="05000000000000000000" pitchFamily="2" charset="2"/>
              </a:rPr>
              <a:t>Göçmenin temel değerlere uyum göstermesi beklenirken, farklılıklarını tümüyle bırakmaları beklenmez. </a:t>
            </a:r>
          </a:p>
          <a:p>
            <a:r>
              <a:rPr lang="tr-TR" dirty="0" smtClean="0">
                <a:sym typeface="Wingdings" panose="05000000000000000000" pitchFamily="2" charset="2"/>
              </a:rPr>
              <a:t>İdeal bir birlikte yaşama formu mudur?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855" y="969818"/>
            <a:ext cx="9818254" cy="558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 smtClean="0">
                <a:sym typeface="Wingdings" panose="05000000000000000000" pitchFamily="2" charset="2"/>
              </a:rPr>
              <a:t>Eleştiriler ve tartışmalar: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 smtClean="0">
                <a:sym typeface="Wingdings" panose="05000000000000000000" pitchFamily="2" charset="2"/>
              </a:rPr>
              <a:t>Çokkültürlülük</a:t>
            </a:r>
            <a:r>
              <a:rPr lang="tr-TR" dirty="0" smtClean="0">
                <a:sym typeface="Wingdings" panose="05000000000000000000" pitchFamily="2" charset="2"/>
              </a:rPr>
              <a:t> tartışmalı bir kavramdır. En çok benimsendiği ülkelerde bile itirazlar (asimilasyoncu yaklaşım çağrıları) bulunmaktadır.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sym typeface="Wingdings" panose="05000000000000000000" pitchFamily="2" charset="2"/>
              </a:rPr>
              <a:t>Hollanda </a:t>
            </a:r>
            <a:r>
              <a:rPr lang="tr-TR" dirty="0" err="1" smtClean="0">
                <a:sym typeface="Wingdings" panose="05000000000000000000" pitchFamily="2" charset="2"/>
              </a:rPr>
              <a:t>çokkültürcü</a:t>
            </a:r>
            <a:r>
              <a:rPr lang="tr-TR" dirty="0" smtClean="0">
                <a:sym typeface="Wingdings" panose="05000000000000000000" pitchFamily="2" charset="2"/>
              </a:rPr>
              <a:t> politikaları ile bilinen ülkelerin başında gelirken ülkedeki radikal sağ grupların yükselişi gözlenmiştir: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	</a:t>
            </a:r>
            <a:r>
              <a:rPr lang="tr-TR" dirty="0" smtClean="0">
                <a:sym typeface="Wingdings" panose="05000000000000000000" pitchFamily="2" charset="2"/>
              </a:rPr>
              <a:t>			</a:t>
            </a:r>
            <a:r>
              <a:rPr lang="tr-TR" dirty="0" smtClean="0">
                <a:solidFill>
                  <a:srgbClr val="FF0000"/>
                </a:solidFill>
                <a:sym typeface="Wingdings" panose="05000000000000000000" pitchFamily="2" charset="2"/>
              </a:rPr>
              <a:t> biz onlar karşıtlığı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sym typeface="Wingdings" panose="05000000000000000000" pitchFamily="2" charset="2"/>
              </a:rPr>
              <a:t>Günümüzde </a:t>
            </a:r>
            <a:r>
              <a:rPr lang="tr-TR" dirty="0">
                <a:sym typeface="Wingdings" panose="05000000000000000000" pitchFamily="2" charset="2"/>
              </a:rPr>
              <a:t>göçmen karşıtı politik söylemin yükseldiği bilinmektedir. Bu anlayış, </a:t>
            </a:r>
            <a:r>
              <a:rPr lang="tr-TR" dirty="0" err="1" smtClean="0">
                <a:sym typeface="Wingdings" panose="05000000000000000000" pitchFamily="2" charset="2"/>
              </a:rPr>
              <a:t>çokkültürlülük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>
                <a:sym typeface="Wingdings" panose="05000000000000000000" pitchFamily="2" charset="2"/>
              </a:rPr>
              <a:t>modellerine de itiraz </a:t>
            </a:r>
            <a:r>
              <a:rPr lang="tr-TR" dirty="0" smtClean="0">
                <a:sym typeface="Wingdings" panose="05000000000000000000" pitchFamily="2" charset="2"/>
              </a:rPr>
              <a:t>etmektedir: </a:t>
            </a:r>
          </a:p>
          <a:p>
            <a:pPr lvl="1"/>
            <a:r>
              <a:rPr lang="tr-TR" dirty="0" smtClean="0">
                <a:sym typeface="Wingdings" panose="05000000000000000000" pitchFamily="2" charset="2"/>
              </a:rPr>
              <a:t>Kültürel farklılıklar çatışmayı beraberinde getirebilir, </a:t>
            </a:r>
          </a:p>
          <a:p>
            <a:pPr lvl="1"/>
            <a:r>
              <a:rPr lang="tr-TR" dirty="0" smtClean="0">
                <a:sym typeface="Wingdings" panose="05000000000000000000" pitchFamily="2" charset="2"/>
              </a:rPr>
              <a:t>Göçmen kendi kültürüne sıkıca bağlandığında yeni topluma uyum zorlaşabilir, </a:t>
            </a:r>
          </a:p>
          <a:p>
            <a:pPr lvl="1"/>
            <a:r>
              <a:rPr lang="tr-TR" dirty="0" smtClean="0">
                <a:sym typeface="Wingdings" panose="05000000000000000000" pitchFamily="2" charset="2"/>
              </a:rPr>
              <a:t>Hakim kültüre yönelik bir tehdit olarak algılanabilir.</a:t>
            </a:r>
          </a:p>
          <a:p>
            <a:pPr marL="457200" lvl="1" indent="0">
              <a:buNone/>
            </a:pPr>
            <a:endParaRPr lang="tr-TR" dirty="0" smtClean="0">
              <a:sym typeface="Wingdings" panose="05000000000000000000" pitchFamily="2" charset="2"/>
            </a:endParaRPr>
          </a:p>
          <a:p>
            <a:pPr marL="457200" lvl="1" indent="0" algn="just">
              <a:buNone/>
            </a:pPr>
            <a:r>
              <a:rPr lang="tr-TR" sz="1900" dirty="0" smtClean="0"/>
              <a:t>Hollanda’daki duruma ilişkin </a:t>
            </a:r>
            <a:r>
              <a:rPr lang="tr-TR" sz="1900" dirty="0" err="1" smtClean="0"/>
              <a:t>bkz</a:t>
            </a:r>
            <a:r>
              <a:rPr lang="tr-TR" sz="1900" dirty="0" smtClean="0"/>
              <a:t>: Öztan</a:t>
            </a:r>
            <a:r>
              <a:rPr lang="tr-TR" sz="1900" dirty="0"/>
              <a:t>, E. (2012). Göçmenlerin Entegrasyonunda Değişen Modeller:‘</a:t>
            </a:r>
            <a:r>
              <a:rPr lang="tr-TR" sz="1900" dirty="0" err="1"/>
              <a:t>Çokkültürlü</a:t>
            </a:r>
            <a:r>
              <a:rPr lang="tr-TR" sz="1900" dirty="0"/>
              <a:t> Cennet’ten ‘</a:t>
            </a:r>
            <a:r>
              <a:rPr lang="tr-TR" sz="1900" dirty="0" err="1"/>
              <a:t>Çokkültürlü</a:t>
            </a:r>
            <a:r>
              <a:rPr lang="tr-TR" sz="1900" dirty="0"/>
              <a:t> </a:t>
            </a:r>
            <a:r>
              <a:rPr lang="tr-TR" sz="1900" dirty="0" err="1"/>
              <a:t>Drama’ya</a:t>
            </a:r>
            <a:r>
              <a:rPr lang="tr-TR" sz="1900" dirty="0"/>
              <a:t>-Hollanda ve Göçmenleri. </a:t>
            </a:r>
            <a:r>
              <a:rPr lang="tr-TR" sz="1900" i="1" dirty="0"/>
              <a:t>S. </a:t>
            </a:r>
            <a:r>
              <a:rPr lang="tr-TR" sz="1900" i="1" dirty="0" err="1"/>
              <a:t>Gülfer</a:t>
            </a:r>
            <a:r>
              <a:rPr lang="tr-TR" sz="1900" i="1" dirty="0"/>
              <a:t> Ihlamur-Öner ve N. Aslı Şirin Öner (der.), Küreselleşme Çağında Göç: Kavramlar, Tartışmalar. İstanbul: İletişim Yayınları</a:t>
            </a:r>
            <a:r>
              <a:rPr lang="tr-TR" sz="1900" dirty="0"/>
              <a:t>, 161-181.</a:t>
            </a:r>
          </a:p>
          <a:p>
            <a:pPr marL="457200" lvl="1" indent="0">
              <a:buNone/>
            </a:pPr>
            <a:endParaRPr lang="tr-TR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>
          <a:xfrm>
            <a:off x="738944" y="434109"/>
            <a:ext cx="9863320" cy="1256579"/>
          </a:xfrm>
        </p:spPr>
        <p:txBody>
          <a:bodyPr>
            <a:normAutofit/>
          </a:bodyPr>
          <a:lstStyle/>
          <a:p>
            <a:r>
              <a:rPr lang="tr-TR" sz="1800" dirty="0"/>
              <a:t>Almanya’ya işçi olarak giden Osman </a:t>
            </a:r>
            <a:r>
              <a:rPr lang="tr-TR" sz="1800" dirty="0" err="1"/>
              <a:t>Kalın’ın</a:t>
            </a:r>
            <a:r>
              <a:rPr lang="tr-TR" sz="1800" dirty="0"/>
              <a:t> </a:t>
            </a:r>
            <a:r>
              <a:rPr lang="tr-TR" sz="1800" dirty="0" smtClean="0"/>
              <a:t>1983 yılında Berlin </a:t>
            </a:r>
            <a:r>
              <a:rPr lang="tr-TR" sz="1800" dirty="0"/>
              <a:t>Duvarına inşa ettiği gecekondu bugün turistlerin ilgisini çekiyor. </a:t>
            </a:r>
            <a:r>
              <a:rPr lang="tr-TR" sz="1800" dirty="0" smtClean="0"/>
              <a:t>Bu evin hikayesini araştırınız, kültürel </a:t>
            </a:r>
            <a:r>
              <a:rPr lang="tr-TR" sz="1800" dirty="0"/>
              <a:t>farklılıklar </a:t>
            </a:r>
            <a:r>
              <a:rPr lang="tr-TR" sz="1800" dirty="0" smtClean="0"/>
              <a:t>açısından değerlendiriniz. </a:t>
            </a:r>
          </a:p>
          <a:p>
            <a:r>
              <a:rPr lang="tr-TR" sz="1200" dirty="0" smtClean="0"/>
              <a:t>Fotoğraf: </a:t>
            </a:r>
            <a:r>
              <a:rPr lang="tr-TR" sz="1200" dirty="0">
                <a:hlinkClick r:id="rId2"/>
              </a:rPr>
              <a:t>http://berlinrehberi.com/Tr/21-berlin-duvari%27nin-hemen-dibindeki-coplerle-dolu-araziyi-temizleyerek-evini-yapmis-BerlinHaber</a:t>
            </a:r>
            <a:endParaRPr lang="tr-TR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  <p:pic>
        <p:nvPicPr>
          <p:cNvPr id="12290" name="Picture 2" descr="http://berlinrehberi.com/Yukle/Resim/haber/OsmanAm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637" y="1690688"/>
            <a:ext cx="8882606" cy="483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6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b="1" dirty="0" smtClean="0"/>
              <a:t>Kaynak: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Adıgüzel, Y. (2016) Göç Sosyolojisi: 151-170</a:t>
            </a:r>
          </a:p>
          <a:p>
            <a:r>
              <a:rPr lang="tr-TR" dirty="0" err="1" smtClean="0"/>
              <a:t>Bartram</a:t>
            </a:r>
            <a:r>
              <a:rPr lang="tr-TR" dirty="0" smtClean="0"/>
              <a:t>, D., </a:t>
            </a:r>
            <a:r>
              <a:rPr lang="tr-TR" dirty="0" err="1" smtClean="0"/>
              <a:t>Poros</a:t>
            </a:r>
            <a:r>
              <a:rPr lang="tr-TR" dirty="0" smtClean="0"/>
              <a:t>, M. ve P. </a:t>
            </a:r>
            <a:r>
              <a:rPr lang="tr-TR" dirty="0" err="1" smtClean="0"/>
              <a:t>Monforte</a:t>
            </a:r>
            <a:r>
              <a:rPr lang="tr-TR" dirty="0" smtClean="0"/>
              <a:t> (2017) Göç Meselesinde Temel Kavramlar: ilgili maddeler (</a:t>
            </a:r>
            <a:r>
              <a:rPr lang="tr-TR" i="1" dirty="0" smtClean="0"/>
              <a:t>asimilasyon, entegrasyon, çok kültürlülük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Castles</a:t>
            </a:r>
            <a:r>
              <a:rPr lang="tr-TR" dirty="0" smtClean="0"/>
              <a:t>, S. ve M. Miller (2008) Göçler Çağı </a:t>
            </a:r>
            <a:r>
              <a:rPr lang="tr-TR" dirty="0" smtClean="0">
                <a:sym typeface="Wingdings" panose="05000000000000000000" pitchFamily="2" charset="2"/>
              </a:rPr>
              <a:t>10. Bölüm: Yeni Etnik Azınlıklar ve Toplum: </a:t>
            </a:r>
            <a:r>
              <a:rPr lang="tr-TR" dirty="0" smtClean="0"/>
              <a:t>321-368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1 chinatown san francisco arch gate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37" y="365125"/>
            <a:ext cx="9713010" cy="645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403274" y="137179"/>
            <a:ext cx="692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>
                    <a:lumMod val="95000"/>
                  </a:schemeClr>
                </a:solidFill>
                <a:hlinkClick r:id="rId3"/>
              </a:rPr>
              <a:t>https://en.wikipedia.org/wiki/Dragon_Gate_(San_Francisco</a:t>
            </a:r>
            <a:r>
              <a:rPr lang="tr-TR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)</a:t>
            </a:r>
            <a:endParaRPr lang="tr-T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-Göç </a:t>
            </a:r>
            <a:r>
              <a:rPr lang="tr-TR" i="1" dirty="0" smtClean="0"/>
              <a:t>çok boyutlu </a:t>
            </a:r>
            <a:r>
              <a:rPr lang="tr-TR" dirty="0" smtClean="0"/>
              <a:t>bir olgu olarak karşımıza çıkmaktadır. </a:t>
            </a:r>
          </a:p>
          <a:p>
            <a:pPr marL="0" indent="0">
              <a:buNone/>
            </a:pPr>
            <a:r>
              <a:rPr lang="tr-TR" dirty="0" smtClean="0"/>
              <a:t>-Ekonomik, politik, hukuki boyutlarının yanında sosyal/kültürel boyutu gözden kaçırılmamalıdır. </a:t>
            </a:r>
          </a:p>
          <a:p>
            <a:pPr marL="0" indent="0">
              <a:buNone/>
            </a:pPr>
            <a:r>
              <a:rPr lang="tr-TR" dirty="0" smtClean="0"/>
              <a:t>-Göçmenin «yeni toplum ile uyumlu yaşamı» diğer boyutlarla etkileşim halindedir. </a:t>
            </a:r>
          </a:p>
          <a:p>
            <a:pPr marL="0" indent="0">
              <a:buNone/>
            </a:pPr>
            <a:r>
              <a:rPr lang="tr-TR" dirty="0"/>
              <a:t>-Yeni bir sosyalleşme sürecidir ve göçmen politikalarından etkilenir. </a:t>
            </a:r>
            <a:r>
              <a:rPr lang="tr-TR" sz="2000" dirty="0"/>
              <a:t>(Asimilasyon ya da çok kültürlülük yaklaşımı</a:t>
            </a:r>
            <a:r>
              <a:rPr lang="tr-TR" sz="2000" dirty="0" smtClean="0"/>
              <a:t>)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-Avrupa’da </a:t>
            </a:r>
            <a:r>
              <a:rPr lang="tr-TR" u="sng" dirty="0" smtClean="0"/>
              <a:t>1980’lerde sosyal göçler</a:t>
            </a:r>
            <a:r>
              <a:rPr lang="tr-TR" dirty="0" smtClean="0"/>
              <a:t>le birlikte tartışılmaya başlamıştır konu. </a:t>
            </a:r>
          </a:p>
          <a:p>
            <a:pPr marL="0" indent="0">
              <a:buNone/>
            </a:pPr>
            <a:r>
              <a:rPr lang="tr-TR" dirty="0" smtClean="0"/>
              <a:t>-Kendi kültürel değerleri ile varlık gösterme talepleri artmıştır. </a:t>
            </a: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i="1" dirty="0" smtClean="0"/>
              <a:t>Kültür nedir? </a:t>
            </a:r>
          </a:p>
          <a:p>
            <a:pPr marL="0" indent="0">
              <a:buNone/>
            </a:pPr>
            <a:r>
              <a:rPr lang="tr-TR" dirty="0" smtClean="0"/>
              <a:t>-En basit haliyle kültür, yaşam bilgisidir. </a:t>
            </a:r>
          </a:p>
          <a:p>
            <a:pPr marL="0" indent="0">
              <a:buNone/>
            </a:pPr>
            <a:r>
              <a:rPr lang="tr-TR" dirty="0"/>
              <a:t>-</a:t>
            </a:r>
            <a:r>
              <a:rPr lang="tr-TR" dirty="0" smtClean="0"/>
              <a:t>Geçmiş kuşaktan alınan gelecek kuşağa aktarılan maddi/manevi her şeyi kapsar.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i="1" dirty="0" smtClean="0"/>
              <a:t>Çok kültürlülük nedir? </a:t>
            </a:r>
          </a:p>
          <a:p>
            <a:pPr marL="0" indent="0">
              <a:buNone/>
            </a:pPr>
            <a:r>
              <a:rPr lang="tr-TR" dirty="0" smtClean="0"/>
              <a:t>Farklı etnik kökene ,dine, dile ve ırka bağlı kültürel kimliklerin bir arada yaşamasını öngören anlayıştır. </a:t>
            </a:r>
          </a:p>
          <a:p>
            <a:pPr marL="0" indent="0">
              <a:buNone/>
            </a:pPr>
            <a:r>
              <a:rPr lang="tr-TR" dirty="0" smtClean="0"/>
              <a:t>Devletlerin kimlik siyasetinin parçasıdır.  </a:t>
            </a:r>
            <a:r>
              <a:rPr lang="tr-TR" sz="2000" dirty="0" smtClean="0"/>
              <a:t>(Uygulanması ya da uygulanmaması)</a:t>
            </a:r>
          </a:p>
          <a:p>
            <a:pPr marL="0" indent="0">
              <a:buNone/>
            </a:pPr>
            <a:r>
              <a:rPr lang="tr-TR" sz="2000" dirty="0" smtClean="0"/>
              <a:t>Etnik kimliklerin gündelik hayatta bir karşılığı olduğu sürece varlık gösterebildiği düşünülmektedir. </a:t>
            </a:r>
            <a:r>
              <a:rPr lang="tr-TR" sz="2000" dirty="0" smtClean="0">
                <a:solidFill>
                  <a:srgbClr val="FF0000"/>
                </a:solidFill>
              </a:rPr>
              <a:t>(kurumlar aracılığıyla yayılma, varlığını koruma ya da </a:t>
            </a:r>
            <a:r>
              <a:rPr lang="tr-T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ev sahibi kültür içinde erime)</a:t>
            </a:r>
            <a:endParaRPr lang="tr-T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944" y="1081565"/>
            <a:ext cx="9836729" cy="5030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sym typeface="Wingdings" panose="05000000000000000000" pitchFamily="2" charset="2"/>
              </a:rPr>
              <a:t>Toplumsallaşma </a:t>
            </a:r>
            <a:r>
              <a:rPr lang="tr-TR" dirty="0" smtClean="0">
                <a:sym typeface="Wingdings" panose="05000000000000000000" pitchFamily="2" charset="2"/>
              </a:rPr>
              <a:t>bir toplumun değer ve normlarının öğrenilme sürecidir.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Doğal bir süreçtir ve göç bu süreci kesintiye uğratır.</a:t>
            </a:r>
          </a:p>
          <a:p>
            <a:pPr marL="0" indent="0">
              <a:buNone/>
            </a:pPr>
            <a:r>
              <a:rPr lang="tr-TR" b="1" dirty="0" smtClean="0"/>
              <a:t>Göç </a:t>
            </a:r>
            <a:r>
              <a:rPr lang="tr-TR" b="1" dirty="0">
                <a:sym typeface="Wingdings" panose="05000000000000000000" pitchFamily="2" charset="2"/>
              </a:rPr>
              <a:t> Yeniden toplumsallaşma sürecidir</a:t>
            </a:r>
            <a:r>
              <a:rPr lang="tr-TR" b="1" dirty="0" smtClean="0">
                <a:sym typeface="Wingdings" panose="05000000000000000000" pitchFamily="2" charset="2"/>
              </a:rPr>
              <a:t>. </a:t>
            </a:r>
            <a:r>
              <a:rPr lang="tr-TR" dirty="0" smtClean="0">
                <a:sym typeface="Wingdings" panose="05000000000000000000" pitchFamily="2" charset="2"/>
              </a:rPr>
              <a:t>(</a:t>
            </a:r>
            <a:r>
              <a:rPr lang="tr-TR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uyum süreci</a:t>
            </a:r>
            <a:r>
              <a:rPr lang="tr-TR" dirty="0" smtClean="0">
                <a:sym typeface="Wingdings" panose="05000000000000000000" pitchFamily="2" charset="2"/>
              </a:rPr>
              <a:t>)</a:t>
            </a:r>
            <a:endParaRPr lang="tr-T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tr-TR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- Kültürden kopuş,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- Aidiyet duygusunun zedelenmesi,</a:t>
            </a:r>
          </a:p>
          <a:p>
            <a:pPr>
              <a:buFontTx/>
              <a:buChar char="-"/>
            </a:pPr>
            <a:r>
              <a:rPr lang="tr-TR" dirty="0" smtClean="0">
                <a:sym typeface="Wingdings" panose="05000000000000000000" pitchFamily="2" charset="2"/>
              </a:rPr>
              <a:t>«ne orada ne burada olma» hali</a:t>
            </a:r>
          </a:p>
          <a:p>
            <a:pPr>
              <a:buFontTx/>
              <a:buChar char="-"/>
            </a:pPr>
            <a:r>
              <a:rPr lang="tr-TR" dirty="0" smtClean="0">
                <a:sym typeface="Wingdings" panose="05000000000000000000" pitchFamily="2" charset="2"/>
              </a:rPr>
              <a:t>Geçmiş-gelecek arasında bağın kopuşu</a:t>
            </a:r>
          </a:p>
          <a:p>
            <a:pPr>
              <a:buFontTx/>
              <a:buChar char="-"/>
            </a:pPr>
            <a:r>
              <a:rPr lang="tr-TR" dirty="0" smtClean="0">
                <a:sym typeface="Wingdings" panose="05000000000000000000" pitchFamily="2" charset="2"/>
              </a:rPr>
              <a:t>Bu zorlukların kaynağı kültürel farklılıklar</a:t>
            </a:r>
          </a:p>
          <a:p>
            <a:pPr>
              <a:buFontTx/>
              <a:buChar char="-"/>
            </a:pPr>
            <a:endParaRPr lang="tr-T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820" y="0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7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127" y="766619"/>
            <a:ext cx="9536694" cy="566189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tr-TR" dirty="0" smtClean="0">
                <a:sym typeface="Wingdings" panose="05000000000000000000" pitchFamily="2" charset="2"/>
              </a:rPr>
              <a:t>Kabul gören kültürel davranışların yeni toplumsal kabul görmemesi, yeni toplumun değerlerinin öğrenilmesi süreci sancılı olabilmektedir. </a:t>
            </a:r>
          </a:p>
          <a:p>
            <a:pPr>
              <a:buFontTx/>
              <a:buChar char="-"/>
            </a:pPr>
            <a:r>
              <a:rPr lang="tr-TR" dirty="0" smtClean="0">
                <a:sym typeface="Wingdings" panose="05000000000000000000" pitchFamily="2" charset="2"/>
              </a:rPr>
              <a:t>Fark fazla ise yeni stratejiler devreye girmektedir: </a:t>
            </a:r>
            <a:r>
              <a:rPr lang="tr-TR" dirty="0" err="1" smtClean="0">
                <a:sym typeface="Wingdings" panose="05000000000000000000" pitchFamily="2" charset="2"/>
              </a:rPr>
              <a:t>Hemşehrilik</a:t>
            </a:r>
            <a:r>
              <a:rPr lang="tr-TR" dirty="0" smtClean="0">
                <a:sym typeface="Wingdings" panose="05000000000000000000" pitchFamily="2" charset="2"/>
              </a:rPr>
              <a:t>, akrabalık ilişkileri, gettolaşma  </a:t>
            </a:r>
            <a:r>
              <a:rPr lang="tr-TR" sz="2000" dirty="0" smtClean="0">
                <a:sym typeface="Wingdings" panose="05000000000000000000" pitchFamily="2" charset="2"/>
              </a:rPr>
              <a:t>(Bunlar yeni toplumsallaşma sürecinin stresini azaltıcı unsurlardır.)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tr-TR" dirty="0" smtClean="0">
                <a:solidFill>
                  <a:srgbClr val="FF0000"/>
                </a:solidFill>
                <a:sym typeface="Wingdings" panose="05000000000000000000" pitchFamily="2" charset="2"/>
              </a:rPr>
              <a:t>kültürleşme stresi</a:t>
            </a: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b="1" dirty="0"/>
              <a:t>Göç, coğrafi değişikliğin ötesidir.</a:t>
            </a:r>
          </a:p>
          <a:p>
            <a:pPr marL="0" indent="0">
              <a:buNone/>
            </a:pPr>
            <a:r>
              <a:rPr lang="tr-TR" dirty="0" err="1"/>
              <a:t>Mekansal</a:t>
            </a:r>
            <a:r>
              <a:rPr lang="tr-TR" dirty="0"/>
              <a:t> değişim </a:t>
            </a:r>
            <a:r>
              <a:rPr lang="tr-TR" dirty="0">
                <a:sym typeface="Wingdings" panose="05000000000000000000" pitchFamily="2" charset="2"/>
              </a:rPr>
              <a:t> kültürel değişim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-Kültürel farklılık fazla ise yeni toplumda göçmenin </a:t>
            </a:r>
            <a:r>
              <a:rPr lang="tr-TR" u="sng" dirty="0">
                <a:sym typeface="Wingdings" panose="05000000000000000000" pitchFamily="2" charset="2"/>
              </a:rPr>
              <a:t>muhafazakarlaşma</a:t>
            </a:r>
            <a:r>
              <a:rPr lang="tr-TR" dirty="0">
                <a:sym typeface="Wingdings" panose="05000000000000000000" pitchFamily="2" charset="2"/>
              </a:rPr>
              <a:t> eğilimi mevcuttur. (</a:t>
            </a:r>
            <a:r>
              <a:rPr lang="tr-TR" sz="2000" dirty="0">
                <a:sym typeface="Wingdings" panose="05000000000000000000" pitchFamily="2" charset="2"/>
              </a:rPr>
              <a:t>eski kültürel değerlerin korunması</a:t>
            </a:r>
            <a:r>
              <a:rPr lang="tr-TR" dirty="0">
                <a:sym typeface="Wingdings" panose="05000000000000000000" pitchFamily="2" charset="2"/>
              </a:rPr>
              <a:t>)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-Özellikle bu baskı ikinci kuşak göçmenlere yöneliktir. </a:t>
            </a:r>
          </a:p>
          <a:p>
            <a:pPr marL="0" indent="0">
              <a:buNone/>
            </a:pPr>
            <a:r>
              <a:rPr lang="tr-TR" dirty="0"/>
              <a:t>-Kuşak çatışması</a:t>
            </a:r>
          </a:p>
          <a:p>
            <a:pPr>
              <a:buFontTx/>
              <a:buChar char="-"/>
            </a:pPr>
            <a:endParaRPr lang="tr-T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820" y="0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858982"/>
            <a:ext cx="10515600" cy="831706"/>
          </a:xfrm>
        </p:spPr>
        <p:txBody>
          <a:bodyPr>
            <a:normAutofit fontScale="90000"/>
          </a:bodyPr>
          <a:lstStyle/>
          <a:p>
            <a:r>
              <a:rPr lang="tr-TR" sz="4900" b="1" dirty="0"/>
              <a:t>Gettolaşma</a:t>
            </a: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Etnik temelli nüfus yoğunluğu,</a:t>
            </a:r>
          </a:p>
          <a:p>
            <a:r>
              <a:rPr lang="tr-TR" dirty="0" smtClean="0"/>
              <a:t>Irk, din ya da kültürel özellikleri hakim kültürden farklı olan grupların mekânsal yoğunlaşması sürecidir. </a:t>
            </a:r>
          </a:p>
          <a:p>
            <a:r>
              <a:rPr lang="tr-TR" dirty="0" smtClean="0"/>
              <a:t>Birlikte yaşam, kültürün/değerlerin paylaşılması,</a:t>
            </a:r>
          </a:p>
          <a:p>
            <a:r>
              <a:rPr lang="tr-TR" dirty="0" smtClean="0"/>
              <a:t>Güvensizlik ortamına yönelik bir strateji,</a:t>
            </a:r>
          </a:p>
          <a:p>
            <a:r>
              <a:rPr lang="tr-TR" dirty="0" smtClean="0"/>
              <a:t>Sosyoekonomik dezavantajın sonucu,</a:t>
            </a:r>
          </a:p>
          <a:p>
            <a:r>
              <a:rPr lang="tr-TR" dirty="0" smtClean="0"/>
              <a:t>Yeni kimlik oluşumunun görülebildiği yerlerdir.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  <p:pic>
        <p:nvPicPr>
          <p:cNvPr id="10242" name="Picture 2" descr="Harlem: The Unmaking of a Ghetto: Camilo José Vergara, Timothy J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82101"/>
            <a:ext cx="5181600" cy="423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8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081" y="628072"/>
            <a:ext cx="7469427" cy="560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017164" y="1727201"/>
            <a:ext cx="3336636" cy="335280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Fotoğraflarda neler görüyoruz? </a:t>
            </a:r>
          </a:p>
          <a:p>
            <a:r>
              <a:rPr lang="tr-TR" dirty="0" smtClean="0"/>
              <a:t>Mekanı tahmin edebilir miyiz?</a:t>
            </a:r>
          </a:p>
          <a:p>
            <a:r>
              <a:rPr lang="tr-TR" dirty="0" smtClean="0"/>
              <a:t>Tahminlerimiz için hangi unsurları kullanıyoruz?</a:t>
            </a:r>
          </a:p>
          <a:p>
            <a:r>
              <a:rPr lang="tr-TR" sz="1400" dirty="0" smtClean="0"/>
              <a:t>Fotoğraf: </a:t>
            </a:r>
            <a:r>
              <a:rPr lang="tr-TR" sz="1400" dirty="0" smtClean="0">
                <a:hlinkClick r:id="rId3"/>
              </a:rPr>
              <a:t>https</a:t>
            </a:r>
            <a:r>
              <a:rPr lang="tr-TR" sz="1400" dirty="0">
                <a:hlinkClick r:id="rId3"/>
              </a:rPr>
              <a:t>://</a:t>
            </a:r>
            <a:r>
              <a:rPr lang="tr-TR" sz="1400" dirty="0" smtClean="0">
                <a:hlinkClick r:id="rId3"/>
              </a:rPr>
              <a:t>sf.eater.com/maps/san-francisco-chinatown-restaurants-open-takeout-delivery</a:t>
            </a:r>
            <a:r>
              <a:rPr lang="tr-TR" sz="1400" dirty="0" smtClean="0"/>
              <a:t> 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6563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2268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 smtClean="0"/>
              <a:t>-Çok kültürlülüğe fırsat verir, yabancılaşmayı önleyebilir. </a:t>
            </a:r>
            <a:r>
              <a:rPr lang="tr-TR" i="1" dirty="0" smtClean="0"/>
              <a:t>(olumlu)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/>
              <a:t>U</a:t>
            </a:r>
            <a:r>
              <a:rPr lang="tr-TR" dirty="0" smtClean="0"/>
              <a:t>yum sürecini zorlaştırır. </a:t>
            </a:r>
            <a:r>
              <a:rPr lang="tr-TR" i="1" dirty="0" smtClean="0"/>
              <a:t>(olumsuz) </a:t>
            </a:r>
            <a:r>
              <a:rPr lang="tr-TR" dirty="0" smtClean="0">
                <a:sym typeface="Wingdings" panose="05000000000000000000" pitchFamily="2" charset="2"/>
              </a:rPr>
              <a:t> dil öğrenimi zorlaşabilir, 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damgalanma, </a:t>
            </a:r>
            <a:r>
              <a:rPr lang="tr-TR" dirty="0" err="1" smtClean="0">
                <a:sym typeface="Wingdings" panose="05000000000000000000" pitchFamily="2" charset="2"/>
              </a:rPr>
              <a:t>zenofobi</a:t>
            </a:r>
            <a:r>
              <a:rPr lang="tr-TR" dirty="0" smtClean="0">
                <a:sym typeface="Wingdings" panose="05000000000000000000" pitchFamily="2" charset="2"/>
              </a:rPr>
              <a:t> ile karşılaşılabilir.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-</a:t>
            </a:r>
            <a:r>
              <a:rPr lang="tr-TR" i="1" dirty="0" smtClean="0">
                <a:sym typeface="Wingdings" panose="05000000000000000000" pitchFamily="2" charset="2"/>
              </a:rPr>
              <a:t>Kültür adacığı </a:t>
            </a:r>
            <a:r>
              <a:rPr lang="tr-TR" dirty="0" smtClean="0">
                <a:sym typeface="Wingdings" panose="05000000000000000000" pitchFamily="2" charset="2"/>
              </a:rPr>
              <a:t>oluşur. </a:t>
            </a:r>
          </a:p>
          <a:p>
            <a:pPr marL="0" indent="0">
              <a:buNone/>
            </a:pPr>
            <a:endParaRPr lang="tr-T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i="1" dirty="0" smtClean="0">
                <a:sym typeface="Wingdings" panose="05000000000000000000" pitchFamily="2" charset="2"/>
              </a:rPr>
              <a:t>Gettolaşma gönüllü bir süreç midir? 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Şu unsurlar oluşumunda etkilidir: 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	</a:t>
            </a:r>
            <a:r>
              <a:rPr lang="tr-TR" dirty="0" smtClean="0">
                <a:sym typeface="Wingdings" panose="05000000000000000000" pitchFamily="2" charset="2"/>
              </a:rPr>
              <a:t>-konut piyasasında dışlanma,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	</a:t>
            </a:r>
            <a:r>
              <a:rPr lang="tr-TR" dirty="0" smtClean="0">
                <a:sym typeface="Wingdings" panose="05000000000000000000" pitchFamily="2" charset="2"/>
              </a:rPr>
              <a:t>-toplumsal kabul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	</a:t>
            </a:r>
            <a:r>
              <a:rPr lang="tr-TR" dirty="0" smtClean="0">
                <a:sym typeface="Wingdings" panose="05000000000000000000" pitchFamily="2" charset="2"/>
              </a:rPr>
              <a:t>-ayrımcılık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	-güvenlik ve aidiyet ihtiyacı</a:t>
            </a:r>
          </a:p>
          <a:p>
            <a:pPr marL="0" indent="0">
              <a:buNone/>
            </a:pPr>
            <a:r>
              <a:rPr lang="tr-TR" b="1" u="sng" dirty="0" smtClean="0">
                <a:sym typeface="Wingdings" panose="05000000000000000000" pitchFamily="2" charset="2"/>
              </a:rPr>
              <a:t>Örnek: </a:t>
            </a:r>
            <a:r>
              <a:rPr lang="tr-TR" dirty="0" smtClean="0">
                <a:sym typeface="Wingdings" panose="05000000000000000000" pitchFamily="2" charset="2"/>
              </a:rPr>
              <a:t>1980’lerde Berlin’de  Almanların %8’i, Türklerin %56’sı bozuk altyapısı bozuk evlerde kalmaktaydı. 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1 metrekare için ödenen  6.85 Mark - 9.92 Mark </a:t>
            </a:r>
            <a:r>
              <a:rPr lang="tr-TR" sz="1700" dirty="0" smtClean="0">
                <a:sym typeface="Wingdings" panose="05000000000000000000" pitchFamily="2" charset="2"/>
              </a:rPr>
              <a:t>(Adıgüzel, 2016:157)</a:t>
            </a:r>
          </a:p>
          <a:p>
            <a:pPr marL="0" indent="0">
              <a:buNone/>
            </a:pPr>
            <a:endParaRPr lang="tr-T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1063</Words>
  <Application>Microsoft Office PowerPoint</Application>
  <PresentationFormat>Geniş ekran</PresentationFormat>
  <Paragraphs>139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Teması</vt:lpstr>
      <vt:lpstr>ULUSLARARASI EMEK GÖÇÜ</vt:lpstr>
      <vt:lpstr>PowerPoint Sunusu</vt:lpstr>
      <vt:lpstr>PowerPoint Sunusu</vt:lpstr>
      <vt:lpstr>PowerPoint Sunusu</vt:lpstr>
      <vt:lpstr>PowerPoint Sunusu</vt:lpstr>
      <vt:lpstr>PowerPoint Sunusu</vt:lpstr>
      <vt:lpstr>Gettolaşma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ULUSLARARASI EMEK GÖÇÜ</dc:title>
  <dc:creator>elif tugba dogan</dc:creator>
  <cp:lastModifiedBy>elif tugba dogan</cp:lastModifiedBy>
  <cp:revision>1</cp:revision>
  <dcterms:created xsi:type="dcterms:W3CDTF">2020-05-07T23:13:28Z</dcterms:created>
  <dcterms:modified xsi:type="dcterms:W3CDTF">2020-05-07T23:13:41Z</dcterms:modified>
</cp:coreProperties>
</file>