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5" r:id="rId2"/>
    <p:sldId id="257" r:id="rId3"/>
    <p:sldId id="266" r:id="rId4"/>
    <p:sldId id="267" r:id="rId5"/>
    <p:sldId id="258" r:id="rId6"/>
    <p:sldId id="259" r:id="rId7"/>
    <p:sldId id="260" r:id="rId8"/>
    <p:sldId id="261" r:id="rId9"/>
    <p:sldId id="268" r:id="rId10"/>
    <p:sldId id="269" r:id="rId11"/>
    <p:sldId id="27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348" autoAdjust="0"/>
    <p:restoredTop sz="94660"/>
  </p:normalViewPr>
  <p:slideViewPr>
    <p:cSldViewPr snapToGrid="0">
      <p:cViewPr varScale="1">
        <p:scale>
          <a:sx n="96" d="100"/>
          <a:sy n="96" d="100"/>
        </p:scale>
        <p:origin x="176" y="6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2926661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721600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0861D88-4A2E-4DC2-9BB2-6162B651D9B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701187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976887C-0140-4202-A15B-CA15D954CBB2}" type="datetimeFigureOut">
              <a:rPr lang="tr-TR" smtClean="0"/>
              <a:t>2.09.2025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37609860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976887C-0140-4202-A15B-CA15D954CBB2}" type="datetimeFigureOut">
              <a:rPr lang="tr-TR" smtClean="0"/>
              <a:t>2.09.2025</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861D88-4A2E-4DC2-9BB2-6162B651D9B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330928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B976887C-0140-4202-A15B-CA15D954CBB2}" type="datetimeFigureOut">
              <a:rPr lang="tr-TR" smtClean="0"/>
              <a:t>2.09.2025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3518598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11715327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1697206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2235507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976887C-0140-4202-A15B-CA15D954CBB2}" type="datetimeFigureOut">
              <a:rPr lang="tr-TR" smtClean="0"/>
              <a:t>2.09.2025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2850461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976887C-0140-4202-A15B-CA15D954CBB2}" type="datetimeFigureOut">
              <a:rPr lang="tr-TR" smtClean="0"/>
              <a:t>2.09.2025</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1738294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976887C-0140-4202-A15B-CA15D954CBB2}" type="datetimeFigureOut">
              <a:rPr lang="tr-TR" smtClean="0"/>
              <a:t>2.09.2025</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1342369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976887C-0140-4202-A15B-CA15D954CBB2}" type="datetimeFigureOut">
              <a:rPr lang="tr-TR" smtClean="0"/>
              <a:t>2.09.2025</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2173797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76887C-0140-4202-A15B-CA15D954CBB2}" type="datetimeFigureOut">
              <a:rPr lang="tr-TR" smtClean="0"/>
              <a:t>2.09.2025</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556773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976887C-0140-4202-A15B-CA15D954CBB2}" type="datetimeFigureOut">
              <a:rPr lang="tr-TR" smtClean="0"/>
              <a:t>2.09.2025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501442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976887C-0140-4202-A15B-CA15D954CBB2}" type="datetimeFigureOut">
              <a:rPr lang="tr-TR" smtClean="0"/>
              <a:t>2.09.2025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861D88-4A2E-4DC2-9BB2-6162B651D9BF}" type="slidenum">
              <a:rPr lang="tr-TR" smtClean="0"/>
              <a:t>‹#›</a:t>
            </a:fld>
            <a:endParaRPr lang="tr-TR"/>
          </a:p>
        </p:txBody>
      </p:sp>
    </p:spTree>
    <p:extLst>
      <p:ext uri="{BB962C8B-B14F-4D97-AF65-F5344CB8AC3E}">
        <p14:creationId xmlns:p14="http://schemas.microsoft.com/office/powerpoint/2010/main" val="3330694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976887C-0140-4202-A15B-CA15D954CBB2}" type="datetimeFigureOut">
              <a:rPr lang="tr-TR" smtClean="0"/>
              <a:t>2.09.2025</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0861D88-4A2E-4DC2-9BB2-6162B651D9BF}" type="slidenum">
              <a:rPr lang="tr-TR" smtClean="0"/>
              <a:t>‹#›</a:t>
            </a:fld>
            <a:endParaRPr lang="tr-TR"/>
          </a:p>
        </p:txBody>
      </p:sp>
    </p:spTree>
    <p:extLst>
      <p:ext uri="{BB962C8B-B14F-4D97-AF65-F5344CB8AC3E}">
        <p14:creationId xmlns:p14="http://schemas.microsoft.com/office/powerpoint/2010/main" val="13234757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66912" y="2417099"/>
            <a:ext cx="8689976" cy="1192876"/>
          </a:xfrm>
        </p:spPr>
        <p:txBody>
          <a:bodyPr>
            <a:normAutofit fontScale="90000"/>
          </a:bodyPr>
          <a:lstStyle/>
          <a:p>
            <a:r>
              <a:rPr lang="tr-TR" b="1" dirty="0">
                <a:solidFill>
                  <a:srgbClr val="FF0000"/>
                </a:solidFill>
                <a:effectLst>
                  <a:outerShdw blurRad="38100" dist="38100" dir="2700000" algn="tl">
                    <a:srgbClr val="000000">
                      <a:alpha val="43137"/>
                    </a:srgbClr>
                  </a:outerShdw>
                </a:effectLst>
              </a:rPr>
              <a:t>Anket Hazırlama Teknikleri</a:t>
            </a:r>
          </a:p>
        </p:txBody>
      </p:sp>
      <p:sp>
        <p:nvSpPr>
          <p:cNvPr id="3" name="Alt Başlık 2"/>
          <p:cNvSpPr>
            <a:spLocks noGrp="1"/>
          </p:cNvSpPr>
          <p:nvPr>
            <p:ph type="subTitle" idx="1"/>
          </p:nvPr>
        </p:nvSpPr>
        <p:spPr>
          <a:xfrm>
            <a:off x="5895445" y="5188874"/>
            <a:ext cx="8689976" cy="1371599"/>
          </a:xfrm>
        </p:spPr>
        <p:txBody>
          <a:bodyPr>
            <a:normAutofit lnSpcReduction="10000"/>
          </a:bodyPr>
          <a:lstStyle/>
          <a:p>
            <a:r>
              <a:rPr lang="tr-TR" sz="3200" b="1" dirty="0">
                <a:solidFill>
                  <a:schemeClr val="tx1"/>
                </a:solidFill>
              </a:rPr>
              <a:t>Prof. Dr. Aytaç Akçay</a:t>
            </a:r>
          </a:p>
          <a:p>
            <a:r>
              <a:rPr lang="tr-TR" b="1" dirty="0"/>
              <a:t>ANKARA ÜNİVERİSTESİ VETERİNER FAKÜLTESİ</a:t>
            </a:r>
          </a:p>
          <a:p>
            <a:r>
              <a:rPr lang="tr-TR" b="1" dirty="0"/>
              <a:t> BİYOİSTATİSTİK ANABİLİM DALI</a:t>
            </a:r>
          </a:p>
        </p:txBody>
      </p:sp>
      <p:pic>
        <p:nvPicPr>
          <p:cNvPr id="4" name="Resim 3"/>
          <p:cNvPicPr>
            <a:picLocks noChangeAspect="1"/>
          </p:cNvPicPr>
          <p:nvPr/>
        </p:nvPicPr>
        <p:blipFill>
          <a:blip r:embed="rId2"/>
          <a:stretch>
            <a:fillRect/>
          </a:stretch>
        </p:blipFill>
        <p:spPr>
          <a:xfrm>
            <a:off x="9477376" y="152400"/>
            <a:ext cx="2529032" cy="252903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5" name="Resim 4"/>
          <p:cNvPicPr>
            <a:picLocks noChangeAspect="1"/>
          </p:cNvPicPr>
          <p:nvPr/>
        </p:nvPicPr>
        <p:blipFill>
          <a:blip r:embed="rId3"/>
          <a:stretch>
            <a:fillRect/>
          </a:stretch>
        </p:blipFill>
        <p:spPr>
          <a:xfrm>
            <a:off x="-1" y="4297508"/>
            <a:ext cx="3876675" cy="2503342"/>
          </a:xfrm>
          <a:prstGeom prst="rect">
            <a:avLst/>
          </a:prstGeom>
          <a:ln>
            <a:noFill/>
          </a:ln>
          <a:effectLst>
            <a:softEdge rad="112500"/>
          </a:effectLst>
        </p:spPr>
      </p:pic>
    </p:spTree>
    <p:extLst>
      <p:ext uri="{BB962C8B-B14F-4D97-AF65-F5344CB8AC3E}">
        <p14:creationId xmlns:p14="http://schemas.microsoft.com/office/powerpoint/2010/main" val="2396008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89212" y="89272"/>
            <a:ext cx="8911687" cy="1280890"/>
          </a:xfrm>
        </p:spPr>
        <p:txBody>
          <a:bodyPr/>
          <a:lstStyle/>
          <a:p>
            <a:r>
              <a:rPr lang="tr-TR" b="1" dirty="0"/>
              <a:t>Anketin Dezavantajları </a:t>
            </a:r>
          </a:p>
        </p:txBody>
      </p:sp>
      <p:sp>
        <p:nvSpPr>
          <p:cNvPr id="3" name="İçerik Yer Tutucusu 2"/>
          <p:cNvSpPr>
            <a:spLocks noGrp="1"/>
          </p:cNvSpPr>
          <p:nvPr>
            <p:ph idx="1"/>
          </p:nvPr>
        </p:nvSpPr>
        <p:spPr>
          <a:xfrm>
            <a:off x="1466491" y="1155939"/>
            <a:ext cx="10512574" cy="5080959"/>
          </a:xfrm>
        </p:spPr>
        <p:txBody>
          <a:bodyPr>
            <a:normAutofit/>
          </a:bodyPr>
          <a:lstStyle/>
          <a:p>
            <a:r>
              <a:rPr lang="tr-TR" dirty="0"/>
              <a:t>Anketle derinlemesine bilgi edinme imkânı yoktur. </a:t>
            </a:r>
          </a:p>
          <a:p>
            <a:r>
              <a:rPr lang="tr-TR" dirty="0"/>
              <a:t>Anket tekniği yapısal özelliklerinden ötürü sınırlı bilgiler sağlayabilir. Çünkü kısa bir sürede tamamlanmak zorundadır. </a:t>
            </a:r>
          </a:p>
          <a:p>
            <a:r>
              <a:rPr lang="tr-TR" dirty="0"/>
              <a:t>Anketin dikkat ve ilginin dağılmasını önleyecek güdüleyici öğelere sahip olmaması, kısa sürede doldurulmasına gerekçe oluşturur. </a:t>
            </a:r>
          </a:p>
          <a:p>
            <a:r>
              <a:rPr lang="tr-TR" dirty="0"/>
              <a:t>Anket sadece okuryazarlara verilebilmektedir. </a:t>
            </a:r>
          </a:p>
          <a:p>
            <a:r>
              <a:rPr lang="tr-TR" dirty="0"/>
              <a:t>Anket uygulanan kişiler genellikle eğitim görmüş kişilerdir. Buna rağmen kişilerin soruları aynı derecede anlayamamaları veya cevaplarında açık olmamaları ve rastgele cevaplar vermeleri düşünülebilir. Araştırmacının bunu kontrol etme imkânı yoktur. </a:t>
            </a:r>
          </a:p>
          <a:p>
            <a:r>
              <a:rPr lang="tr-TR" dirty="0"/>
              <a:t>Postayla gönderilen bir ankete cevap verecek kişinin anketi gönderenle iletişimi zordur. Kişi lüzum gördüğü noktalarda anket sahibine soru soramamakta, açıklama isteyememektedir. Burada anketin esneklikten uzak olduğu söylenebilir. Çünkü anketi uygularken araştırmacı </a:t>
            </a:r>
            <a:r>
              <a:rPr lang="tr-TR" dirty="0" err="1"/>
              <a:t>cevaplayıcıyla</a:t>
            </a:r>
            <a:r>
              <a:rPr lang="tr-TR" dirty="0"/>
              <a:t> yüz yüze bulunmaz. </a:t>
            </a:r>
          </a:p>
        </p:txBody>
      </p:sp>
    </p:spTree>
    <p:extLst>
      <p:ext uri="{BB962C8B-B14F-4D97-AF65-F5344CB8AC3E}">
        <p14:creationId xmlns:p14="http://schemas.microsoft.com/office/powerpoint/2010/main" val="2106187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325506" y="201415"/>
            <a:ext cx="8911687" cy="1280890"/>
          </a:xfrm>
        </p:spPr>
        <p:txBody>
          <a:bodyPr/>
          <a:lstStyle/>
          <a:p>
            <a:r>
              <a:rPr lang="tr-TR" b="1" dirty="0"/>
              <a:t>ANKETLERDE GENEL KURALLAR</a:t>
            </a:r>
          </a:p>
        </p:txBody>
      </p:sp>
      <p:sp>
        <p:nvSpPr>
          <p:cNvPr id="3" name="İçerik Yer Tutucusu 2"/>
          <p:cNvSpPr>
            <a:spLocks noGrp="1"/>
          </p:cNvSpPr>
          <p:nvPr>
            <p:ph idx="1"/>
          </p:nvPr>
        </p:nvSpPr>
        <p:spPr>
          <a:xfrm>
            <a:off x="1683439" y="1482305"/>
            <a:ext cx="8915400" cy="3777622"/>
          </a:xfrm>
        </p:spPr>
        <p:txBody>
          <a:bodyPr>
            <a:noAutofit/>
          </a:bodyPr>
          <a:lstStyle/>
          <a:p>
            <a:r>
              <a:rPr lang="tr-TR" sz="2800" dirty="0"/>
              <a:t>1) Anket kişisel olmamalı, herkesi ilgilendirmeli. </a:t>
            </a:r>
          </a:p>
          <a:p>
            <a:r>
              <a:rPr lang="tr-TR" sz="2800" dirty="0"/>
              <a:t>2) Anket soruların belirli bir kitleyi rahatsız edici ya da aşağılayıcı fikirler veya görüşler bulunmamalıdır.</a:t>
            </a:r>
          </a:p>
          <a:p>
            <a:r>
              <a:rPr lang="tr-TR" sz="2800" dirty="0"/>
              <a:t> 3) Ankette dil, din, ırk ayrımı içeren fikir bulunmamalıdır. </a:t>
            </a:r>
          </a:p>
          <a:p>
            <a:r>
              <a:rPr lang="tr-TR" sz="2800" dirty="0"/>
              <a:t>4) Anket, araştırma amaçlı olmalıdır. </a:t>
            </a:r>
          </a:p>
          <a:p>
            <a:r>
              <a:rPr lang="tr-TR" sz="2800" dirty="0"/>
              <a:t>5) Ankette yasalara aykırı fikir bulunmamalıdır. </a:t>
            </a:r>
          </a:p>
        </p:txBody>
      </p:sp>
    </p:spTree>
    <p:extLst>
      <p:ext uri="{BB962C8B-B14F-4D97-AF65-F5344CB8AC3E}">
        <p14:creationId xmlns:p14="http://schemas.microsoft.com/office/powerpoint/2010/main" val="2506294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6600" b="1" dirty="0"/>
              <a:t>Anket nedir?</a:t>
            </a:r>
          </a:p>
        </p:txBody>
      </p:sp>
      <p:sp>
        <p:nvSpPr>
          <p:cNvPr id="3" name="İçerik Yer Tutucusu 2"/>
          <p:cNvSpPr>
            <a:spLocks noGrp="1"/>
          </p:cNvSpPr>
          <p:nvPr>
            <p:ph idx="1"/>
          </p:nvPr>
        </p:nvSpPr>
        <p:spPr>
          <a:xfrm>
            <a:off x="768626" y="2133600"/>
            <a:ext cx="10735986" cy="3777622"/>
          </a:xfrm>
        </p:spPr>
        <p:txBody>
          <a:bodyPr>
            <a:noAutofit/>
          </a:bodyPr>
          <a:lstStyle/>
          <a:p>
            <a:pPr algn="just"/>
            <a:r>
              <a:rPr lang="tr-TR" sz="2800" dirty="0"/>
              <a:t>Anket, belli bir konuda saptanmış hipotezlere ya da sorulara bağlı olarak bir evren ya da örneklemi oluşturan kaynak kişilere sorular yöneltmek suretiyle sistemli veri toplama tekniği olarak tanımlanabilir. </a:t>
            </a:r>
          </a:p>
          <a:p>
            <a:pPr algn="just"/>
            <a:r>
              <a:rPr lang="tr-TR" sz="2800" dirty="0"/>
              <a:t>Bir evreni veya bu evreni temsil eden, örneklem oluşturan kişilere soru sormak suretiyle bilgi toplama tekniği.</a:t>
            </a:r>
          </a:p>
          <a:p>
            <a:pPr algn="just"/>
            <a:r>
              <a:rPr lang="tr-TR" sz="2800" dirty="0"/>
              <a:t>Anketler, kaynak kişilerin okur-yazar olmalarını gerektirir. Bu yüzden de anketler yazılı veri toplama aracı olarak da tanımlanmıştır. </a:t>
            </a:r>
          </a:p>
        </p:txBody>
      </p:sp>
    </p:spTree>
    <p:extLst>
      <p:ext uri="{BB962C8B-B14F-4D97-AF65-F5344CB8AC3E}">
        <p14:creationId xmlns:p14="http://schemas.microsoft.com/office/powerpoint/2010/main" val="4045150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644251"/>
          </a:xfrm>
        </p:spPr>
        <p:txBody>
          <a:bodyPr/>
          <a:lstStyle/>
          <a:p>
            <a:r>
              <a:rPr lang="tr-TR" b="1" dirty="0"/>
              <a:t>ANKETLE NE AMAÇLANIR?</a:t>
            </a:r>
          </a:p>
        </p:txBody>
      </p:sp>
      <p:sp>
        <p:nvSpPr>
          <p:cNvPr id="3" name="İçerik Yer Tutucusu 2"/>
          <p:cNvSpPr>
            <a:spLocks noGrp="1"/>
          </p:cNvSpPr>
          <p:nvPr>
            <p:ph idx="1"/>
          </p:nvPr>
        </p:nvSpPr>
        <p:spPr>
          <a:xfrm>
            <a:off x="1415845" y="1518249"/>
            <a:ext cx="10530349" cy="4753155"/>
          </a:xfrm>
        </p:spPr>
        <p:txBody>
          <a:bodyPr>
            <a:noAutofit/>
          </a:bodyPr>
          <a:lstStyle/>
          <a:p>
            <a:pPr algn="just"/>
            <a:r>
              <a:rPr lang="tr-TR" sz="2800" dirty="0"/>
              <a:t>Anketler ile birçok türde veri toplamak amaçlanır. Örneğin; İnsan(tüketici) davranışları /tercihleri/inançları/ bilgi düzeyleri/ problemleri vs. </a:t>
            </a:r>
          </a:p>
          <a:p>
            <a:pPr algn="just"/>
            <a:r>
              <a:rPr lang="tr-TR" sz="2800" dirty="0"/>
              <a:t>Anketlerde net bir amaç olmadığı sürece, anket için harcanan çabalar çok farklı, bazen de birbirine zıt alanlara yönelebilir. </a:t>
            </a:r>
          </a:p>
          <a:p>
            <a:pPr algn="just"/>
            <a:r>
              <a:rPr lang="tr-TR" sz="2800" dirty="0"/>
              <a:t>Anketten yararlı bilgiler edinebilmek için anketin hazırlık ve uygulama sürecine özen gösterilmesi gerekir.</a:t>
            </a:r>
          </a:p>
          <a:p>
            <a:pPr algn="just"/>
            <a:r>
              <a:rPr lang="tr-TR" sz="2800" dirty="0"/>
              <a:t> Zaman ve maliyet göz önünde bulundurulmalıdır. </a:t>
            </a:r>
          </a:p>
        </p:txBody>
      </p:sp>
    </p:spTree>
    <p:extLst>
      <p:ext uri="{BB962C8B-B14F-4D97-AF65-F5344CB8AC3E}">
        <p14:creationId xmlns:p14="http://schemas.microsoft.com/office/powerpoint/2010/main" val="2993327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NE ZAMAN ANKET KULLANMALIYIM? </a:t>
            </a:r>
          </a:p>
        </p:txBody>
      </p:sp>
      <p:sp>
        <p:nvSpPr>
          <p:cNvPr id="3" name="İçerik Yer Tutucusu 2"/>
          <p:cNvSpPr>
            <a:spLocks noGrp="1"/>
          </p:cNvSpPr>
          <p:nvPr>
            <p:ph idx="1"/>
          </p:nvPr>
        </p:nvSpPr>
        <p:spPr>
          <a:xfrm>
            <a:off x="1431984" y="1673525"/>
            <a:ext cx="10072627" cy="4425349"/>
          </a:xfrm>
        </p:spPr>
        <p:txBody>
          <a:bodyPr>
            <a:normAutofit lnSpcReduction="10000"/>
          </a:bodyPr>
          <a:lstStyle/>
          <a:p>
            <a:r>
              <a:rPr lang="tr-TR" sz="2400" dirty="0"/>
              <a:t>Anket, en popüler veri toplama tekniklerinden biri olmasına karşın, ancak uygun şartlar altında kullanılması halinde yarar sağlayacaktır.</a:t>
            </a:r>
          </a:p>
          <a:p>
            <a:r>
              <a:rPr lang="tr-TR" sz="2400" dirty="0"/>
              <a:t> Anket, diğer tekniklere göre daha hızlı, daha kolay ve/ya da daha ucuz olduğu zamanlarda kullanılır. </a:t>
            </a:r>
          </a:p>
          <a:p>
            <a:r>
              <a:rPr lang="tr-TR" sz="2400" dirty="0"/>
              <a:t>Konu ile ilgili verilerin önce arşivlerde, kayıtlarda ya da </a:t>
            </a:r>
            <a:r>
              <a:rPr lang="tr-TR" sz="2400" dirty="0" err="1"/>
              <a:t>veritabanlarında</a:t>
            </a:r>
            <a:r>
              <a:rPr lang="tr-TR" sz="2400" dirty="0"/>
              <a:t> bulunup bulunmadığına bakmak gerekir. Örneğin, bir kliniğe giden hasta sayısını belirlemek için, basitçe kayıtlar incelenebilir.</a:t>
            </a:r>
          </a:p>
          <a:p>
            <a:r>
              <a:rPr lang="tr-TR" sz="2400" dirty="0"/>
              <a:t> Bilgi ancak daha önceden belirli bir formda bulunmuyorsa veya bilgiye erişilemiyorsa anket kullanmalıdır.</a:t>
            </a:r>
          </a:p>
        </p:txBody>
      </p:sp>
    </p:spTree>
    <p:extLst>
      <p:ext uri="{BB962C8B-B14F-4D97-AF65-F5344CB8AC3E}">
        <p14:creationId xmlns:p14="http://schemas.microsoft.com/office/powerpoint/2010/main" val="443273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6600" b="1" dirty="0"/>
              <a:t>İlk anket…</a:t>
            </a:r>
          </a:p>
        </p:txBody>
      </p:sp>
      <p:sp>
        <p:nvSpPr>
          <p:cNvPr id="3" name="İçerik Yer Tutucusu 2"/>
          <p:cNvSpPr>
            <a:spLocks noGrp="1"/>
          </p:cNvSpPr>
          <p:nvPr>
            <p:ph idx="1"/>
          </p:nvPr>
        </p:nvSpPr>
        <p:spPr>
          <a:xfrm>
            <a:off x="1378226" y="2133600"/>
            <a:ext cx="10126386" cy="3777622"/>
          </a:xfrm>
        </p:spPr>
        <p:txBody>
          <a:bodyPr>
            <a:noAutofit/>
          </a:bodyPr>
          <a:lstStyle/>
          <a:p>
            <a:pPr algn="just"/>
            <a:r>
              <a:rPr lang="tr-TR" sz="3200" dirty="0"/>
              <a:t>Avrupa’da ilk anket çalışmalarının 1872’de </a:t>
            </a:r>
            <a:r>
              <a:rPr lang="tr-TR" sz="3200" dirty="0" err="1"/>
              <a:t>Galton</a:t>
            </a:r>
            <a:r>
              <a:rPr lang="tr-TR" sz="3200" dirty="0"/>
              <a:t> tarafından yapıldığı, Amerika’da ise, 1847 yıllarında Horace Mann’ın anketi ilk defa bir araştırma aleti olarak kullandığı bilinmektedir. Bu teknik, o günlerden bu yana dünyanın her tarafında araştırmacılar tarafından kullanılmaya devam etmektedir. </a:t>
            </a:r>
          </a:p>
        </p:txBody>
      </p:sp>
    </p:spTree>
    <p:extLst>
      <p:ext uri="{BB962C8B-B14F-4D97-AF65-F5344CB8AC3E}">
        <p14:creationId xmlns:p14="http://schemas.microsoft.com/office/powerpoint/2010/main" val="10911393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22783" y="624110"/>
            <a:ext cx="9781829" cy="1280890"/>
          </a:xfrm>
        </p:spPr>
        <p:txBody>
          <a:bodyPr>
            <a:normAutofit/>
          </a:bodyPr>
          <a:lstStyle/>
          <a:p>
            <a:pPr algn="ctr"/>
            <a:r>
              <a:rPr lang="tr-TR" sz="6000" b="1" dirty="0"/>
              <a:t>Anketlerin Hazırlanışı </a:t>
            </a:r>
          </a:p>
        </p:txBody>
      </p:sp>
      <p:sp>
        <p:nvSpPr>
          <p:cNvPr id="3" name="İçerik Yer Tutucusu 2"/>
          <p:cNvSpPr>
            <a:spLocks noGrp="1"/>
          </p:cNvSpPr>
          <p:nvPr>
            <p:ph idx="1"/>
          </p:nvPr>
        </p:nvSpPr>
        <p:spPr>
          <a:xfrm>
            <a:off x="1205947" y="1905000"/>
            <a:ext cx="10787269" cy="4006222"/>
          </a:xfrm>
        </p:spPr>
        <p:txBody>
          <a:bodyPr>
            <a:noAutofit/>
          </a:bodyPr>
          <a:lstStyle/>
          <a:p>
            <a:pPr algn="just"/>
            <a:r>
              <a:rPr lang="tr-TR" sz="3200" dirty="0"/>
              <a:t>Amaca uygun, iyi bir anket hazırlamak zor bir iştir. </a:t>
            </a:r>
          </a:p>
          <a:p>
            <a:pPr algn="just"/>
            <a:r>
              <a:rPr lang="tr-TR" sz="3200" dirty="0"/>
              <a:t>Anketlerde görülen kusurlardan biri, belki en önemlisi sorulardaki anlaşılmazlıktır. </a:t>
            </a:r>
          </a:p>
          <a:p>
            <a:pPr algn="just"/>
            <a:r>
              <a:rPr lang="tr-TR" sz="3200" b="1" dirty="0">
                <a:solidFill>
                  <a:srgbClr val="FF0000"/>
                </a:solidFill>
                <a:effectLst>
                  <a:outerShdw blurRad="38100" dist="38100" dir="2700000" algn="tl">
                    <a:srgbClr val="000000">
                      <a:alpha val="43137"/>
                    </a:srgbClr>
                  </a:outerShdw>
                </a:effectLst>
              </a:rPr>
              <a:t>HATA…</a:t>
            </a:r>
            <a:r>
              <a:rPr lang="tr-TR" sz="3200" dirty="0"/>
              <a:t>Anket hazırlamanın kolay bir iş olduğunu düşünmek ve  bunun birkaç güne sığdırılabileceğine inanmak. </a:t>
            </a:r>
          </a:p>
          <a:p>
            <a:pPr algn="just"/>
            <a:r>
              <a:rPr lang="tr-TR" sz="3200" dirty="0"/>
              <a:t>Oysaki bir anket meydana getirmek birçok hazırlığı, bilgiyi, yeteneği ve çabayı; ayrıca zamanı gerektirmektedir</a:t>
            </a:r>
          </a:p>
        </p:txBody>
      </p:sp>
    </p:spTree>
    <p:extLst>
      <p:ext uri="{BB962C8B-B14F-4D97-AF65-F5344CB8AC3E}">
        <p14:creationId xmlns:p14="http://schemas.microsoft.com/office/powerpoint/2010/main" val="2731885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24177" y="511967"/>
            <a:ext cx="8911687" cy="1280890"/>
          </a:xfrm>
        </p:spPr>
        <p:txBody>
          <a:bodyPr>
            <a:normAutofit/>
          </a:bodyPr>
          <a:lstStyle/>
          <a:p>
            <a:pPr algn="ctr"/>
            <a:r>
              <a:rPr lang="tr-TR" sz="5400" b="1" dirty="0">
                <a:effectLst>
                  <a:outerShdw blurRad="38100" dist="38100" dir="2700000" algn="tl">
                    <a:srgbClr val="000000">
                      <a:alpha val="43137"/>
                    </a:srgbClr>
                  </a:outerShdw>
                </a:effectLst>
              </a:rPr>
              <a:t>İyi bir anket</a:t>
            </a:r>
          </a:p>
        </p:txBody>
      </p:sp>
      <p:sp>
        <p:nvSpPr>
          <p:cNvPr id="3" name="İçerik Yer Tutucusu 2"/>
          <p:cNvSpPr>
            <a:spLocks noGrp="1"/>
          </p:cNvSpPr>
          <p:nvPr>
            <p:ph idx="1"/>
          </p:nvPr>
        </p:nvSpPr>
        <p:spPr>
          <a:xfrm>
            <a:off x="1258957" y="2133600"/>
            <a:ext cx="10245655" cy="3777622"/>
          </a:xfrm>
        </p:spPr>
        <p:txBody>
          <a:bodyPr>
            <a:noAutofit/>
          </a:bodyPr>
          <a:lstStyle/>
          <a:p>
            <a:pPr algn="just"/>
            <a:r>
              <a:rPr lang="tr-TR" sz="2800" dirty="0"/>
              <a:t>İyi bir anket hazırlayabilmek için konunun, amacın, evren ve bunu temsil edecek örneklemin çok iyi bilinmesi; anketi cevaplandıracak kişilerin eğitim, ekonomik, sosyal ve politik özelliklerinin iyice kavranması gerekmektedir.</a:t>
            </a:r>
          </a:p>
          <a:p>
            <a:pPr algn="just"/>
            <a:r>
              <a:rPr lang="tr-TR" sz="2800" dirty="0"/>
              <a:t> Soruların </a:t>
            </a:r>
            <a:r>
              <a:rPr lang="tr-TR" sz="2800" dirty="0" err="1"/>
              <a:t>cevaplayıcıların</a:t>
            </a:r>
            <a:r>
              <a:rPr lang="tr-TR" sz="2800" dirty="0"/>
              <a:t> özellikleriyle, inanışlarıyla, şahsiyeti ve çalıştığı yer ile zıt düşmemesi ayrıca anlayış, kavrayış ve ilgi seviyelerine uygun olması gerekmektedir. </a:t>
            </a:r>
          </a:p>
        </p:txBody>
      </p:sp>
    </p:spTree>
    <p:extLst>
      <p:ext uri="{BB962C8B-B14F-4D97-AF65-F5344CB8AC3E}">
        <p14:creationId xmlns:p14="http://schemas.microsoft.com/office/powerpoint/2010/main" val="2364981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400" b="1" dirty="0"/>
              <a:t>Anketin uzunluğu</a:t>
            </a:r>
          </a:p>
        </p:txBody>
      </p:sp>
      <p:sp>
        <p:nvSpPr>
          <p:cNvPr id="3" name="İçerik Yer Tutucusu 2"/>
          <p:cNvSpPr>
            <a:spLocks noGrp="1"/>
          </p:cNvSpPr>
          <p:nvPr>
            <p:ph idx="1"/>
          </p:nvPr>
        </p:nvSpPr>
        <p:spPr>
          <a:xfrm>
            <a:off x="874643" y="2133600"/>
            <a:ext cx="10629969" cy="3777622"/>
          </a:xfrm>
        </p:spPr>
        <p:txBody>
          <a:bodyPr>
            <a:normAutofit fontScale="92500" lnSpcReduction="10000"/>
          </a:bodyPr>
          <a:lstStyle/>
          <a:p>
            <a:pPr algn="just"/>
            <a:r>
              <a:rPr lang="tr-TR" sz="2400" dirty="0"/>
              <a:t>Anketin uzunluğu önemli bir konudur. </a:t>
            </a:r>
          </a:p>
          <a:p>
            <a:pPr algn="just"/>
            <a:r>
              <a:rPr lang="tr-TR" sz="2400" dirty="0"/>
              <a:t>Araştırmacı daha çok bilgi toplamak amacıyla uzun anketler hazırlama yoluna gitmemelidir. Bazen ankete dâhil edilen birçok sorunun cevabını başka kaynaklardan örneğin, kitap ve ansiklopedilerden bulmak mümkündür. </a:t>
            </a:r>
          </a:p>
          <a:p>
            <a:pPr algn="just"/>
            <a:r>
              <a:rPr lang="tr-TR" sz="2400" dirty="0"/>
              <a:t>Genellikle araştırmacılar, belki işe yarar düşüncesiyle, problem ile ilgili olmayan birçok gereksiz soruyu ankete eklemek hatasına düşmektedir. </a:t>
            </a:r>
          </a:p>
          <a:p>
            <a:pPr algn="just"/>
            <a:r>
              <a:rPr lang="tr-TR" sz="2400" dirty="0"/>
              <a:t>Unutulmamalıdır ki ankete cevap vermesi istenen kişinin zamanı az ve değerlidir. Ankete cevap vermek zorunluluğu olmayan bir kişinin işini mümkün olduğu kadar kolaylaştırmak anket sahibinin görevidir.</a:t>
            </a:r>
          </a:p>
        </p:txBody>
      </p:sp>
    </p:spTree>
    <p:extLst>
      <p:ext uri="{BB962C8B-B14F-4D97-AF65-F5344CB8AC3E}">
        <p14:creationId xmlns:p14="http://schemas.microsoft.com/office/powerpoint/2010/main" val="3382356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89212" y="218669"/>
            <a:ext cx="8911687" cy="1280890"/>
          </a:xfrm>
        </p:spPr>
        <p:txBody>
          <a:bodyPr/>
          <a:lstStyle/>
          <a:p>
            <a:r>
              <a:rPr lang="tr-TR" b="1" dirty="0"/>
              <a:t>Anketin Avantajları </a:t>
            </a:r>
          </a:p>
        </p:txBody>
      </p:sp>
      <p:sp>
        <p:nvSpPr>
          <p:cNvPr id="3" name="İçerik Yer Tutucusu 2"/>
          <p:cNvSpPr>
            <a:spLocks noGrp="1"/>
          </p:cNvSpPr>
          <p:nvPr>
            <p:ph idx="1"/>
          </p:nvPr>
        </p:nvSpPr>
        <p:spPr>
          <a:xfrm>
            <a:off x="1725283" y="1613140"/>
            <a:ext cx="10205049" cy="4298082"/>
          </a:xfrm>
        </p:spPr>
        <p:txBody>
          <a:bodyPr>
            <a:noAutofit/>
          </a:bodyPr>
          <a:lstStyle/>
          <a:p>
            <a:r>
              <a:rPr lang="tr-TR" sz="2000" dirty="0"/>
              <a:t>Anket yoluyla geniş kitlelere ulaşmak, araştırmayı büyük gruplara dayandırmak kolaydır.</a:t>
            </a:r>
          </a:p>
          <a:p>
            <a:r>
              <a:rPr lang="tr-TR" sz="2000" dirty="0"/>
              <a:t> Anket tekniği para, zaman ve enerji bakımından araştırmacıya tasarruf sağlar.</a:t>
            </a:r>
          </a:p>
          <a:p>
            <a:r>
              <a:rPr lang="tr-TR" sz="2000" dirty="0"/>
              <a:t> Anketin geniş coğrafi bölgelere ve çok sayıda kişiye uygulanabilmesi yüzünden daha geniş bir örneklem üzerinde çalışma, dolayısıyla örneklemin temsil düzeyini, böylece de araştırmanın dış geçerlik derecesini artırmak mümkün olabilmektedir.</a:t>
            </a:r>
          </a:p>
          <a:p>
            <a:r>
              <a:rPr lang="tr-TR" sz="2000" dirty="0"/>
              <a:t> Anketin imzasız da doldurulup iadesinin mümkün olması nedeniyle örneğin görüşmeye oranla objektifliğinin daha yüksek olduğunu söyleyebiliriz. </a:t>
            </a:r>
          </a:p>
          <a:p>
            <a:r>
              <a:rPr lang="tr-TR" sz="2000" dirty="0"/>
              <a:t>Anket sorularının yazılı olması </a:t>
            </a:r>
            <a:r>
              <a:rPr lang="tr-TR" sz="2000" dirty="0" err="1"/>
              <a:t>cevaplayıcıların</a:t>
            </a:r>
            <a:r>
              <a:rPr lang="tr-TR" sz="2000" dirty="0"/>
              <a:t> onları tekrar tekrar incelemesine imkân verir. Bu nedenle anketle ulaşılan bilgilerin daha doğru olacağı söylenebilir.</a:t>
            </a:r>
          </a:p>
        </p:txBody>
      </p:sp>
    </p:spTree>
    <p:extLst>
      <p:ext uri="{BB962C8B-B14F-4D97-AF65-F5344CB8AC3E}">
        <p14:creationId xmlns:p14="http://schemas.microsoft.com/office/powerpoint/2010/main" val="109364284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154</TotalTime>
  <Words>779</Words>
  <Application>Microsoft Macintosh PowerPoint</Application>
  <PresentationFormat>Geniş ekran</PresentationFormat>
  <Paragraphs>52</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Century Gothic</vt:lpstr>
      <vt:lpstr>Wingdings 3</vt:lpstr>
      <vt:lpstr>Duman</vt:lpstr>
      <vt:lpstr>Anket Hazırlama Teknikleri</vt:lpstr>
      <vt:lpstr>Anket nedir?</vt:lpstr>
      <vt:lpstr>ANKETLE NE AMAÇLANIR?</vt:lpstr>
      <vt:lpstr>NE ZAMAN ANKET KULLANMALIYIM? </vt:lpstr>
      <vt:lpstr>İlk anket…</vt:lpstr>
      <vt:lpstr>Anketlerin Hazırlanışı </vt:lpstr>
      <vt:lpstr>İyi bir anket</vt:lpstr>
      <vt:lpstr>Anketin uzunluğu</vt:lpstr>
      <vt:lpstr>Anketin Avantajları </vt:lpstr>
      <vt:lpstr>Anketin Dezavantajları </vt:lpstr>
      <vt:lpstr>ANKETLERDE GENEL KURALLAR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BİYOİSTATİSTİK</dc:creator>
  <cp:lastModifiedBy>Ali Alparslan Sayım</cp:lastModifiedBy>
  <cp:revision>17</cp:revision>
  <dcterms:created xsi:type="dcterms:W3CDTF">2020-11-02T21:20:02Z</dcterms:created>
  <dcterms:modified xsi:type="dcterms:W3CDTF">2025-09-02T20:04:34Z</dcterms:modified>
</cp:coreProperties>
</file>