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3" r:id="rId1"/>
  </p:sldMasterIdLst>
  <p:notesMasterIdLst>
    <p:notesMasterId r:id="rId24"/>
  </p:notesMasterIdLst>
  <p:sldIdLst>
    <p:sldId id="262" r:id="rId2"/>
    <p:sldId id="264" r:id="rId3"/>
    <p:sldId id="266" r:id="rId4"/>
    <p:sldId id="282" r:id="rId5"/>
    <p:sldId id="270" r:id="rId6"/>
    <p:sldId id="284" r:id="rId7"/>
    <p:sldId id="271" r:id="rId8"/>
    <p:sldId id="273" r:id="rId9"/>
    <p:sldId id="274" r:id="rId10"/>
    <p:sldId id="276" r:id="rId11"/>
    <p:sldId id="277" r:id="rId12"/>
    <p:sldId id="279" r:id="rId13"/>
    <p:sldId id="286" r:id="rId14"/>
    <p:sldId id="287" r:id="rId15"/>
    <p:sldId id="288" r:id="rId16"/>
    <p:sldId id="289" r:id="rId17"/>
    <p:sldId id="290" r:id="rId18"/>
    <p:sldId id="291" r:id="rId19"/>
    <p:sldId id="292" r:id="rId20"/>
    <p:sldId id="293" r:id="rId21"/>
    <p:sldId id="294" r:id="rId22"/>
    <p:sldId id="295"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5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B2B268-783B-4C03-BAA3-18C6B44FB7BC}" type="datetimeFigureOut">
              <a:rPr lang="tr-TR" smtClean="0"/>
              <a:pPr/>
              <a:t>19.04.2019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00E335-76F7-4BDB-8857-D5BEEB150400}"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Freeform 28"/>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418215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22503728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242554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1982166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8543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tr-TR" smtClean="0"/>
              <a:t>Asıl başlık stili için tıklatın</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3718940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13540904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1145516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3768491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1885251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17589084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3765300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1848227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954580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tr-TR" smtClean="0"/>
              <a:t>Asıl başlık stili için tıklatın</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3798363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DA9E0948-75C2-45BE-9CFB-C9ABBB9C7360}" type="datetimeFigureOut">
              <a:rPr lang="tr-TR" smtClean="0"/>
              <a:pPr/>
              <a:t>19.04.2019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05E2DDA-F6A2-40D2-9522-0D74906A63F8}" type="slidenum">
              <a:rPr lang="tr-TR" smtClean="0"/>
              <a:pPr/>
              <a:t>‹#›</a:t>
            </a:fld>
            <a:endParaRPr lang="tr-TR"/>
          </a:p>
        </p:txBody>
      </p:sp>
    </p:spTree>
    <p:extLst>
      <p:ext uri="{BB962C8B-B14F-4D97-AF65-F5344CB8AC3E}">
        <p14:creationId xmlns:p14="http://schemas.microsoft.com/office/powerpoint/2010/main" val="7369099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cxnSp>
          <p:nvCxnSpPr>
            <p:cNvPr id="7" name="Straight Connector 6"/>
            <p:cNvCxnSpPr/>
            <p:nvPr/>
          </p:nvCxnSpPr>
          <p:spPr>
            <a:xfrm flipV="1">
              <a:off x="5130830" y="4175605"/>
              <a:ext cx="4022475" cy="2682396"/>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A9E0948-75C2-45BE-9CFB-C9ABBB9C7360}" type="datetimeFigureOut">
              <a:rPr lang="tr-TR" smtClean="0"/>
              <a:pPr/>
              <a:t>19.04.2019</a:t>
            </a:fld>
            <a:endParaRPr lang="tr-T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005E2DDA-F6A2-40D2-9522-0D74906A63F8}" type="slidenum">
              <a:rPr lang="tr-TR" smtClean="0"/>
              <a:pPr/>
              <a:t>‹#›</a:t>
            </a:fld>
            <a:endParaRPr lang="tr-TR"/>
          </a:p>
        </p:txBody>
      </p:sp>
    </p:spTree>
    <p:extLst>
      <p:ext uri="{BB962C8B-B14F-4D97-AF65-F5344CB8AC3E}">
        <p14:creationId xmlns:p14="http://schemas.microsoft.com/office/powerpoint/2010/main" val="237460391"/>
      </p:ext>
    </p:extLst>
  </p:cSld>
  <p:clrMap bg1="dk1" tx1="lt1" bg2="dk2" tx2="lt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 id="2147483785" r:id="rId12"/>
    <p:sldLayoutId id="2147483786" r:id="rId13"/>
    <p:sldLayoutId id="2147483787" r:id="rId14"/>
    <p:sldLayoutId id="2147483788" r:id="rId15"/>
    <p:sldLayoutId id="214748378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tr-TR" dirty="0" smtClean="0">
                <a:solidFill>
                  <a:srgbClr val="FF0000"/>
                </a:solidFill>
              </a:rPr>
              <a:t>Fitra: Definitions</a:t>
            </a:r>
            <a:endParaRPr lang="en-US" dirty="0">
              <a:solidFill>
                <a:srgbClr val="FF0000"/>
              </a:solidFill>
            </a:endParaRPr>
          </a:p>
        </p:txBody>
      </p:sp>
      <p:sp>
        <p:nvSpPr>
          <p:cNvPr id="2" name="Content Placeholder 1"/>
          <p:cNvSpPr>
            <a:spLocks noGrp="1"/>
          </p:cNvSpPr>
          <p:nvPr>
            <p:ph idx="1"/>
          </p:nvPr>
        </p:nvSpPr>
        <p:spPr/>
        <p:txBody>
          <a:bodyPr>
            <a:normAutofit/>
          </a:bodyPr>
          <a:lstStyle/>
          <a:p>
            <a:r>
              <a:rPr lang="en-US" i="1" dirty="0" err="1" smtClean="0"/>
              <a:t>Fitra</a:t>
            </a:r>
            <a:r>
              <a:rPr lang="en-US" dirty="0" smtClean="0"/>
              <a:t> </a:t>
            </a:r>
            <a:r>
              <a:rPr lang="tr-TR" dirty="0" smtClean="0"/>
              <a:t>: B</a:t>
            </a:r>
            <a:r>
              <a:rPr lang="en-US" dirty="0" err="1" smtClean="0"/>
              <a:t>asic</a:t>
            </a:r>
            <a:r>
              <a:rPr lang="en-US" dirty="0" smtClean="0"/>
              <a:t> features and neutral state of all creatures they have inborn which have not yet been affected by physical environment</a:t>
            </a:r>
            <a:r>
              <a:rPr lang="tr-TR" dirty="0" smtClean="0"/>
              <a:t> : S</a:t>
            </a:r>
            <a:r>
              <a:rPr lang="en-US" dirty="0" err="1" smtClean="0"/>
              <a:t>oundness</a:t>
            </a:r>
            <a:r>
              <a:rPr lang="en-US" dirty="0" smtClean="0"/>
              <a:t>, steadfastness and purposefulness </a:t>
            </a:r>
            <a:r>
              <a:rPr lang="tr-TR" dirty="0" smtClean="0"/>
              <a:t>are </a:t>
            </a:r>
            <a:r>
              <a:rPr lang="en-US" dirty="0" smtClean="0"/>
              <a:t>the equivalent of it. </a:t>
            </a:r>
            <a:endParaRPr lang="tr-TR" dirty="0" smtClean="0"/>
          </a:p>
          <a:p>
            <a:pPr>
              <a:buNone/>
            </a:pPr>
            <a:r>
              <a:rPr lang="tr-TR" dirty="0" smtClean="0"/>
              <a:t>	There is a</a:t>
            </a:r>
            <a:r>
              <a:rPr lang="en-US" dirty="0" smtClean="0"/>
              <a:t> correspondence between </a:t>
            </a:r>
            <a:r>
              <a:rPr lang="en-US" i="1" dirty="0" err="1" smtClean="0"/>
              <a:t>fitra</a:t>
            </a:r>
            <a:r>
              <a:rPr lang="en-US" dirty="0" smtClean="0"/>
              <a:t> and </a:t>
            </a:r>
            <a:r>
              <a:rPr lang="en-US" i="1" dirty="0" err="1" smtClean="0"/>
              <a:t>hanîf</a:t>
            </a:r>
            <a:r>
              <a:rPr lang="tr-TR" dirty="0" smtClean="0"/>
              <a:t>, as </a:t>
            </a:r>
            <a:r>
              <a:rPr lang="en-US" i="1" dirty="0" err="1" smtClean="0"/>
              <a:t>hanîf</a:t>
            </a:r>
            <a:r>
              <a:rPr lang="en-US" dirty="0" smtClean="0"/>
              <a:t> means to protect one’s natural disposition (</a:t>
            </a:r>
            <a:r>
              <a:rPr lang="en-US" i="1" dirty="0" err="1" smtClean="0"/>
              <a:t>salâma</a:t>
            </a:r>
            <a:r>
              <a:rPr lang="en-US" dirty="0" smtClean="0"/>
              <a:t>) and lead a life in accordance with this natural state (</a:t>
            </a:r>
            <a:r>
              <a:rPr lang="en-US" i="1" dirty="0" err="1" smtClean="0"/>
              <a:t>istiqâma</a:t>
            </a:r>
            <a:r>
              <a:rPr lang="en-US" dirty="0" smtClean="0"/>
              <a:t>). .</a:t>
            </a:r>
            <a:r>
              <a:rPr lang="tr-TR" dirty="0" smtClean="0"/>
              <a:t> (Ibn Abdilbar)</a:t>
            </a:r>
          </a:p>
          <a:p>
            <a:pPr>
              <a:buNone/>
            </a:pPr>
            <a:r>
              <a:rPr lang="tr-TR" dirty="0" smtClean="0"/>
              <a:t>	</a:t>
            </a:r>
            <a:r>
              <a:rPr lang="en-US" dirty="0" err="1" smtClean="0"/>
              <a:t>Abû</a:t>
            </a:r>
            <a:r>
              <a:rPr lang="en-US" dirty="0" smtClean="0"/>
              <a:t> </a:t>
            </a:r>
            <a:r>
              <a:rPr lang="en-US" dirty="0" err="1" smtClean="0"/>
              <a:t>Hanîfa</a:t>
            </a:r>
            <a:r>
              <a:rPr lang="en-US" dirty="0" smtClean="0"/>
              <a:t> associates </a:t>
            </a:r>
            <a:r>
              <a:rPr lang="en-US" i="1" dirty="0" err="1" smtClean="0"/>
              <a:t>fitra</a:t>
            </a:r>
            <a:r>
              <a:rPr lang="en-US" dirty="0" smtClean="0"/>
              <a:t> with the </a:t>
            </a:r>
            <a:r>
              <a:rPr lang="en-US" dirty="0" err="1" smtClean="0"/>
              <a:t>Qur’anic</a:t>
            </a:r>
            <a:r>
              <a:rPr lang="en-US" dirty="0" smtClean="0"/>
              <a:t> term </a:t>
            </a:r>
            <a:r>
              <a:rPr lang="en-US" i="1" dirty="0" err="1" smtClean="0"/>
              <a:t>mîsâq</a:t>
            </a:r>
            <a:r>
              <a:rPr lang="tr-TR" i="1" dirty="0" smtClean="0"/>
              <a:t>.</a:t>
            </a:r>
          </a:p>
          <a:p>
            <a:pPr>
              <a:buNone/>
            </a:pPr>
            <a:endParaRPr lang="en-US" dirty="0" smtClean="0"/>
          </a:p>
          <a:p>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i="1" dirty="0" err="1" smtClean="0">
                <a:solidFill>
                  <a:srgbClr val="FF0000"/>
                </a:solidFill>
              </a:rPr>
              <a:t>Fitra</a:t>
            </a:r>
            <a:r>
              <a:rPr lang="en-US" dirty="0" smtClean="0">
                <a:solidFill>
                  <a:srgbClr val="FF0000"/>
                </a:solidFill>
              </a:rPr>
              <a:t> Encoded to Value-</a:t>
            </a:r>
            <a:r>
              <a:rPr lang="en-US" dirty="0" err="1" smtClean="0">
                <a:solidFill>
                  <a:srgbClr val="FF0000"/>
                </a:solidFill>
              </a:rPr>
              <a:t>ception</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All experiences are value-oriented. </a:t>
            </a:r>
            <a:endParaRPr lang="tr-TR" dirty="0" smtClean="0"/>
          </a:p>
          <a:p>
            <a:r>
              <a:rPr lang="en-US" dirty="0" smtClean="0"/>
              <a:t>The objects of perception are value-loaded. Historical objects carry cultural values; religious ones carry sacred values. </a:t>
            </a:r>
            <a:endParaRPr lang="tr-TR" dirty="0" smtClean="0"/>
          </a:p>
          <a:p>
            <a:r>
              <a:rPr lang="en-US" dirty="0" smtClean="0"/>
              <a:t>This value-</a:t>
            </a:r>
            <a:r>
              <a:rPr lang="en-US" dirty="0" err="1" smtClean="0"/>
              <a:t>ception</a:t>
            </a:r>
            <a:r>
              <a:rPr lang="en-US" dirty="0" smtClean="0"/>
              <a:t> or recognizing the value intrinsic to the objects is first and foremost feature of human </a:t>
            </a:r>
            <a:r>
              <a:rPr lang="en-US" i="1" dirty="0" err="1" smtClean="0"/>
              <a:t>fitra</a:t>
            </a:r>
            <a:r>
              <a:rPr lang="en-US" dirty="0" smtClean="0"/>
              <a:t>. It is an act of creation </a:t>
            </a:r>
            <a:r>
              <a:rPr lang="tr-TR" dirty="0" smtClean="0"/>
              <a:t>both mental and emotional.</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tr-TR" dirty="0" smtClean="0"/>
              <a:t/>
            </a:r>
            <a:br>
              <a:rPr lang="tr-TR" dirty="0" smtClean="0"/>
            </a:br>
            <a:r>
              <a:rPr lang="tr-TR" dirty="0" smtClean="0"/>
              <a:t/>
            </a:r>
            <a:br>
              <a:rPr lang="tr-TR" dirty="0" smtClean="0"/>
            </a:br>
            <a:r>
              <a:rPr lang="en-US" sz="3600" i="1" dirty="0" err="1" smtClean="0">
                <a:solidFill>
                  <a:srgbClr val="FF0000"/>
                </a:solidFill>
              </a:rPr>
              <a:t>Fitra</a:t>
            </a:r>
            <a:r>
              <a:rPr lang="en-US" sz="3600" dirty="0" smtClean="0">
                <a:solidFill>
                  <a:srgbClr val="FF0000"/>
                </a:solidFill>
              </a:rPr>
              <a:t> as the Basis of Metaphysical ‘Self’</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endParaRPr lang="tr-TR" i="1" dirty="0" smtClean="0"/>
          </a:p>
          <a:p>
            <a:r>
              <a:rPr lang="en-US" i="1" dirty="0" smtClean="0"/>
              <a:t>“And be not like those who are oblivious of God, and whom He therefore causes to be oblivious of themselves …”</a:t>
            </a:r>
            <a:endParaRPr lang="en-US" dirty="0" smtClean="0"/>
          </a:p>
          <a:p>
            <a:r>
              <a:rPr lang="tr-TR" dirty="0" smtClean="0"/>
              <a:t> </a:t>
            </a:r>
            <a:r>
              <a:rPr lang="en-US" dirty="0" smtClean="0"/>
              <a:t>The loss of </a:t>
            </a:r>
            <a:r>
              <a:rPr lang="en-US" i="1" dirty="0" err="1" smtClean="0"/>
              <a:t>hanîf</a:t>
            </a:r>
            <a:r>
              <a:rPr lang="en-US" dirty="0" smtClean="0"/>
              <a:t> character in the Qur’an is likened to the total loss of value and meaning. </a:t>
            </a:r>
            <a:endParaRPr lang="tr-TR" dirty="0" smtClean="0"/>
          </a:p>
          <a:p>
            <a:r>
              <a:rPr lang="en-US" i="1" dirty="0" smtClean="0"/>
              <a:t>“Being true faithful to Allah (</a:t>
            </a:r>
            <a:r>
              <a:rPr lang="en-US" i="1" dirty="0" err="1" smtClean="0"/>
              <a:t>hanîf</a:t>
            </a:r>
            <a:r>
              <a:rPr lang="en-US" i="1" dirty="0" smtClean="0"/>
              <a:t>) and never assigning partners to Him: if anyone assigns partners to Allah he is as if he had fallen from heaven and been snatched up by birds or the wind had swooped (like a bird on its prey) and thrown him into a far-distant place.”</a:t>
            </a:r>
            <a:endParaRPr lang="en-US" dirty="0" smtClean="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0"/>
            <a:ext cx="8435280" cy="1417638"/>
          </a:xfrm>
        </p:spPr>
        <p:txBody>
          <a:bodyPr>
            <a:normAutofit fontScale="90000"/>
          </a:bodyPr>
          <a:lstStyle/>
          <a:p>
            <a:pPr lvl="0"/>
            <a:r>
              <a:rPr lang="tr-TR" dirty="0" smtClean="0">
                <a:solidFill>
                  <a:srgbClr val="FF0000"/>
                </a:solidFill>
              </a:rPr>
              <a:t/>
            </a:r>
            <a:br>
              <a:rPr lang="tr-TR" dirty="0" smtClean="0">
                <a:solidFill>
                  <a:srgbClr val="FF0000"/>
                </a:solidFill>
              </a:rPr>
            </a:br>
            <a:r>
              <a:rPr lang="en-US" i="1" dirty="0" err="1" smtClean="0">
                <a:solidFill>
                  <a:srgbClr val="FF0000"/>
                </a:solidFill>
              </a:rPr>
              <a:t>Fitra</a:t>
            </a:r>
            <a:r>
              <a:rPr lang="en-US" dirty="0" smtClean="0">
                <a:solidFill>
                  <a:srgbClr val="FF0000"/>
                </a:solidFill>
              </a:rPr>
              <a:t> as the Basis of Free Self</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As the meaning of </a:t>
            </a:r>
            <a:r>
              <a:rPr lang="en-US" i="1" dirty="0" err="1" smtClean="0"/>
              <a:t>fa-ta-ra</a:t>
            </a:r>
            <a:r>
              <a:rPr lang="en-US" dirty="0" smtClean="0"/>
              <a:t> is to create by cleaving, the human </a:t>
            </a:r>
            <a:r>
              <a:rPr lang="en-US" i="1" dirty="0" err="1" smtClean="0"/>
              <a:t>fitra</a:t>
            </a:r>
            <a:r>
              <a:rPr lang="en-US" dirty="0" smtClean="0"/>
              <a:t> always tend to set itself free from the bounds and go back its original/natural state. This intrinsic tendency is a protective shield to keep </a:t>
            </a:r>
            <a:r>
              <a:rPr lang="en-US" i="1" dirty="0" err="1" smtClean="0"/>
              <a:t>fitra</a:t>
            </a:r>
            <a:r>
              <a:rPr lang="en-US" dirty="0" err="1" smtClean="0"/>
              <a:t>’s</a:t>
            </a:r>
            <a:r>
              <a:rPr lang="en-US" dirty="0" smtClean="0"/>
              <a:t> </a:t>
            </a:r>
            <a:r>
              <a:rPr lang="en-US" i="1" dirty="0" err="1" smtClean="0"/>
              <a:t>hanîf</a:t>
            </a:r>
            <a:r>
              <a:rPr lang="en-US" dirty="0" smtClean="0"/>
              <a:t> position and its unique authenticity against the web invading him from the social-authoritative setting</a:t>
            </a:r>
            <a:r>
              <a:rPr lang="tr-TR" dirty="0" smtClean="0"/>
              <a:t>.</a:t>
            </a:r>
          </a:p>
          <a:p>
            <a:r>
              <a:rPr lang="en-US" dirty="0" smtClean="0"/>
              <a:t>God’s invitation to become </a:t>
            </a:r>
            <a:r>
              <a:rPr lang="en-US" i="1" dirty="0" err="1" smtClean="0"/>
              <a:t>hanîf</a:t>
            </a:r>
            <a:r>
              <a:rPr lang="tr-TR" i="1" dirty="0" smtClean="0"/>
              <a:t> </a:t>
            </a:r>
            <a:r>
              <a:rPr lang="en-US" dirty="0" smtClean="0"/>
              <a:t>is an invitation to resist all deviations and deadweights inflicted on human </a:t>
            </a:r>
            <a:r>
              <a:rPr lang="en-US" i="1" dirty="0" err="1" smtClean="0"/>
              <a:t>fitra</a:t>
            </a:r>
            <a:r>
              <a:rPr lang="en-US" dirty="0" smtClean="0"/>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Natural Law Theory vs</a:t>
            </a:r>
            <a:br>
              <a:rPr lang="tr-TR" dirty="0" smtClean="0"/>
            </a:br>
            <a:r>
              <a:rPr lang="tr-TR" dirty="0" smtClean="0"/>
              <a:t>Divine Command Theory</a:t>
            </a:r>
            <a:endParaRPr lang="en-US" dirty="0"/>
          </a:p>
        </p:txBody>
      </p:sp>
      <p:sp>
        <p:nvSpPr>
          <p:cNvPr id="3" name="Content Placeholder 2"/>
          <p:cNvSpPr>
            <a:spLocks noGrp="1"/>
          </p:cNvSpPr>
          <p:nvPr>
            <p:ph idx="1"/>
          </p:nvPr>
        </p:nvSpPr>
        <p:spPr/>
        <p:txBody>
          <a:bodyPr/>
          <a:lstStyle/>
          <a:p>
            <a:r>
              <a:rPr lang="en-US" dirty="0" smtClean="0"/>
              <a:t>Is an action right simply because God commands it? Is it command which makes it good or right or does God command what is independently good (they are objectively right)? Like ten commandments, independent of being commanded they are objectively right and to do them is good.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Natural Law in the Scheme of Divine Providence </a:t>
            </a:r>
            <a:endParaRPr lang="en-US" dirty="0"/>
          </a:p>
        </p:txBody>
      </p:sp>
      <p:sp>
        <p:nvSpPr>
          <p:cNvPr id="3" name="Content Placeholder 2"/>
          <p:cNvSpPr>
            <a:spLocks noGrp="1"/>
          </p:cNvSpPr>
          <p:nvPr>
            <p:ph idx="1"/>
          </p:nvPr>
        </p:nvSpPr>
        <p:spPr/>
        <p:txBody>
          <a:bodyPr>
            <a:normAutofit/>
          </a:bodyPr>
          <a:lstStyle/>
          <a:p>
            <a:r>
              <a:rPr lang="tr-TR" dirty="0" smtClean="0"/>
              <a:t>As to the theory that natural law is an aspect of divine providence is participation in the eternal law, which is a rational and wise plan by which all creation is ordered. While nonrationals have a determined role in this plan –because of their determined natures by their being a direct objects of God’s creative will, rational beings namely humans  have the capability of grasping our share in the eternal law and freely act upon it.  </a:t>
            </a:r>
            <a:endParaRPr lang="en-US"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Is Natural Law Theory Compatible With Metaphysics</a:t>
            </a:r>
            <a:endParaRPr lang="en-US" dirty="0"/>
          </a:p>
        </p:txBody>
      </p:sp>
      <p:sp>
        <p:nvSpPr>
          <p:cNvPr id="3" name="Content Placeholder 2"/>
          <p:cNvSpPr>
            <a:spLocks noGrp="1"/>
          </p:cNvSpPr>
          <p:nvPr>
            <p:ph idx="1"/>
          </p:nvPr>
        </p:nvSpPr>
        <p:spPr/>
        <p:txBody>
          <a:bodyPr>
            <a:normAutofit fontScale="77500" lnSpcReduction="20000"/>
          </a:bodyPr>
          <a:lstStyle/>
          <a:p>
            <a:r>
              <a:rPr lang="tr-TR" dirty="0" smtClean="0"/>
              <a:t>Is this natural law compatible with metaphysics and moral philosophy?</a:t>
            </a:r>
            <a:endParaRPr lang="en-US" dirty="0" smtClean="0"/>
          </a:p>
          <a:p>
            <a:r>
              <a:rPr lang="tr-TR" dirty="0" smtClean="0"/>
              <a:t>It is incompatible with atheism: for divine providence requires divine being.</a:t>
            </a:r>
            <a:endParaRPr lang="en-US" dirty="0" smtClean="0"/>
          </a:p>
          <a:p>
            <a:r>
              <a:rPr lang="tr-TR" dirty="0" smtClean="0"/>
              <a:t>It is incompatible with deism if among some forms of deism –as Samuel Clark classifies and critisizes- if God has no interest  in human matters.</a:t>
            </a:r>
            <a:endParaRPr lang="en-US" dirty="0" smtClean="0"/>
          </a:p>
          <a:p>
            <a:r>
              <a:rPr lang="tr-TR" dirty="0" smtClean="0"/>
              <a:t>It is incompatible with agnosticism which refuses to commit either to God’s existence or nonexistence, whereas  the paradigmatic natural law view involves a commitment to God’s existence. </a:t>
            </a:r>
            <a:endParaRPr lang="en-US" dirty="0" smtClean="0"/>
          </a:p>
          <a:p>
            <a:r>
              <a:rPr lang="tr-TR" dirty="0" smtClean="0"/>
              <a:t>On the side of moral philosophy, the natural law view is incompatible with nihilism about value, i.e. the rejection of the existence of values. </a:t>
            </a:r>
            <a:endParaRPr lang="en-US" dirty="0" smtClean="0"/>
          </a:p>
          <a:p>
            <a:r>
              <a:rPr lang="tr-TR" dirty="0" smtClean="0"/>
              <a:t>İt is also imcompatible with relativist and conventionalist views on which the status of value is entirely relative to one’s community or determined entirely by convention.  </a:t>
            </a:r>
            <a:endParaRPr lang="en-US" dirty="0" smtClean="0"/>
          </a:p>
          <a:p>
            <a:r>
              <a:rPr lang="tr-TR" dirty="0" smtClean="0"/>
              <a:t>It is also incompatible with scepticism about values. Fot the natural law view commits one to holding that certain claims about the good are in fact knowable by all. </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Natural law commands us that the fundamental principle of good is to be done an evil avoided by nature not by their results (consequents) </a:t>
            </a:r>
            <a:r>
              <a:rPr lang="en-US" i="1" dirty="0" err="1" smtClean="0"/>
              <a:t>amr</a:t>
            </a:r>
            <a:r>
              <a:rPr lang="en-US" i="1" dirty="0" smtClean="0"/>
              <a:t> </a:t>
            </a:r>
            <a:r>
              <a:rPr lang="en-US" i="1" dirty="0" err="1" smtClean="0"/>
              <a:t>bi’l-ma‘rûf</a:t>
            </a:r>
            <a:r>
              <a:rPr lang="en-US" i="1" dirty="0" smtClean="0"/>
              <a:t> </a:t>
            </a:r>
            <a:r>
              <a:rPr lang="en-US" i="1" dirty="0" err="1" smtClean="0"/>
              <a:t>va</a:t>
            </a:r>
            <a:r>
              <a:rPr lang="en-US" i="1" dirty="0" smtClean="0"/>
              <a:t> </a:t>
            </a:r>
            <a:r>
              <a:rPr lang="en-US" i="1" dirty="0" err="1" smtClean="0"/>
              <a:t>nahy</a:t>
            </a:r>
            <a:r>
              <a:rPr lang="en-US" i="1" dirty="0" smtClean="0"/>
              <a:t> ‘</a:t>
            </a:r>
            <a:r>
              <a:rPr lang="en-US" i="1" dirty="0" err="1" smtClean="0"/>
              <a:t>ani’l</a:t>
            </a:r>
            <a:r>
              <a:rPr lang="en-US" i="1" dirty="0" smtClean="0"/>
              <a:t>- </a:t>
            </a:r>
            <a:r>
              <a:rPr lang="en-US" i="1" dirty="0" err="1" smtClean="0"/>
              <a:t>munkar</a:t>
            </a:r>
            <a:r>
              <a:rPr lang="en-US" dirty="0" smtClean="0"/>
              <a:t>. This principles finds its source in the intelligibility of actions. For we know immediately, by inclination/disposition (</a:t>
            </a:r>
            <a:r>
              <a:rPr lang="en-US" dirty="0" err="1" smtClean="0"/>
              <a:t>fitra</a:t>
            </a:r>
            <a:r>
              <a:rPr lang="en-US" dirty="0" smtClean="0"/>
              <a:t>) that there are a variety of things that count as good and thus to be pursued. So the determining factor in choosing the good action and avoiding bad is reason more than will. This discussion leads us to the hot debates of intellectualism and voluntarism of medieval</a:t>
            </a:r>
            <a:r>
              <a:rPr lang="tr-TR" dirty="0" smtClean="0"/>
              <a:t> </a:t>
            </a:r>
            <a:r>
              <a:rPr lang="en-US" dirty="0" smtClean="0"/>
              <a:t>times.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Natural Ethics </a:t>
            </a:r>
            <a:endParaRPr lang="en-US" dirty="0"/>
          </a:p>
        </p:txBody>
      </p:sp>
      <p:sp>
        <p:nvSpPr>
          <p:cNvPr id="3" name="Content Placeholder 2"/>
          <p:cNvSpPr>
            <a:spLocks noGrp="1"/>
          </p:cNvSpPr>
          <p:nvPr>
            <p:ph idx="1"/>
          </p:nvPr>
        </p:nvSpPr>
        <p:spPr/>
        <p:txBody>
          <a:bodyPr>
            <a:normAutofit/>
          </a:bodyPr>
          <a:lstStyle/>
          <a:p>
            <a:r>
              <a:rPr lang="en-US" dirty="0" smtClean="0"/>
              <a:t>Ethics rests on cognitive capabilities rather than emotions which entails us to know the nature of the actions to be </a:t>
            </a:r>
            <a:r>
              <a:rPr lang="tr-TR" smtClean="0"/>
              <a:t>done.</a:t>
            </a:r>
            <a:r>
              <a:rPr lang="en-US" smtClean="0"/>
              <a:t> Of </a:t>
            </a:r>
            <a:r>
              <a:rPr lang="en-US" dirty="0" smtClean="0"/>
              <a:t>course we know that not only our cognitive and epistemic nature but emotions have a role to play in choosing our actions, but still cognitive dimension is by far the most important one if </a:t>
            </a:r>
            <a:r>
              <a:rPr lang="tr-TR" dirty="0" smtClean="0"/>
              <a:t>human </a:t>
            </a:r>
            <a:r>
              <a:rPr lang="en-US" dirty="0" smtClean="0"/>
              <a:t>autonomy is to be established. </a:t>
            </a:r>
            <a:r>
              <a:rPr lang="en-US" b="1" dirty="0" smtClean="0"/>
              <a:t>Autonomy as a cognitive process requires us to know something before we do it but this knowledge is not incentive enough to cause human to act. </a:t>
            </a:r>
            <a:r>
              <a:rPr lang="en-US" dirty="0" smtClean="0"/>
              <a:t>So not only to use reason but to use it passionately (emotional dimension) is required to create an action. So both cognition and subjective elements (passions) are essential in this process. </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Consequentalism</a:t>
            </a:r>
            <a:r>
              <a:rPr lang="en-US" dirty="0" smtClean="0"/>
              <a:t> in Ethics</a:t>
            </a:r>
            <a:br>
              <a:rPr lang="en-US" dirty="0" smtClean="0"/>
            </a:br>
            <a:endParaRPr lang="en-US" dirty="0"/>
          </a:p>
        </p:txBody>
      </p:sp>
      <p:sp>
        <p:nvSpPr>
          <p:cNvPr id="3" name="Content Placeholder 2"/>
          <p:cNvSpPr>
            <a:spLocks noGrp="1"/>
          </p:cNvSpPr>
          <p:nvPr>
            <p:ph idx="1"/>
          </p:nvPr>
        </p:nvSpPr>
        <p:spPr/>
        <p:txBody>
          <a:bodyPr>
            <a:normAutofit/>
          </a:bodyPr>
          <a:lstStyle/>
          <a:p>
            <a:r>
              <a:rPr lang="en-US" b="1" dirty="0" smtClean="0"/>
              <a:t>It seems that ethical actions have aims in themselves. The term </a:t>
            </a:r>
            <a:r>
              <a:rPr lang="en-US" b="1" dirty="0" err="1" smtClean="0"/>
              <a:t>hikma</a:t>
            </a:r>
            <a:r>
              <a:rPr lang="en-US" b="1" dirty="0" smtClean="0"/>
              <a:t>/wisdom is used in this context. An excerpt from al-</a:t>
            </a:r>
            <a:r>
              <a:rPr lang="en-US" b="1" dirty="0" err="1" smtClean="0"/>
              <a:t>Maturidi</a:t>
            </a:r>
            <a:r>
              <a:rPr lang="en-US" b="1" dirty="0" smtClean="0"/>
              <a:t> extends it:</a:t>
            </a:r>
            <a:r>
              <a:rPr lang="en-US" dirty="0" smtClean="0"/>
              <a:t> </a:t>
            </a:r>
          </a:p>
          <a:p>
            <a:r>
              <a:rPr lang="en-US" dirty="0" smtClean="0"/>
              <a:t>God attached benefit or harm to the </a:t>
            </a:r>
            <a:r>
              <a:rPr lang="en-US" b="1" dirty="0" smtClean="0"/>
              <a:t>nature</a:t>
            </a:r>
            <a:r>
              <a:rPr lang="en-US" dirty="0" smtClean="0"/>
              <a:t> of things in order that they should be avoided or desired by nature in humans’ volitional activities, which is known as </a:t>
            </a:r>
            <a:r>
              <a:rPr lang="en-US" i="1" dirty="0" err="1" smtClean="0"/>
              <a:t>amr</a:t>
            </a:r>
            <a:r>
              <a:rPr lang="en-US" i="1" dirty="0" smtClean="0"/>
              <a:t> </a:t>
            </a:r>
            <a:r>
              <a:rPr lang="en-US" i="1" dirty="0" err="1" smtClean="0"/>
              <a:t>bi’l-ma‘rûf</a:t>
            </a:r>
            <a:r>
              <a:rPr lang="en-US" i="1" dirty="0" smtClean="0"/>
              <a:t> </a:t>
            </a:r>
            <a:r>
              <a:rPr lang="en-US" i="1" dirty="0" err="1" smtClean="0"/>
              <a:t>nahy</a:t>
            </a:r>
            <a:r>
              <a:rPr lang="en-US" i="1" dirty="0" smtClean="0"/>
              <a:t> ‘</a:t>
            </a:r>
            <a:r>
              <a:rPr lang="en-US" i="1" dirty="0" err="1" smtClean="0"/>
              <a:t>ani’l</a:t>
            </a:r>
            <a:r>
              <a:rPr lang="en-US" i="1" dirty="0" smtClean="0"/>
              <a:t>- </a:t>
            </a:r>
            <a:r>
              <a:rPr lang="en-US" i="1" dirty="0" err="1" smtClean="0"/>
              <a:t>munkâr</a:t>
            </a:r>
            <a:r>
              <a:rPr lang="en-US" i="1" dirty="0" smtClean="0"/>
              <a:t>.</a:t>
            </a:r>
            <a:r>
              <a:rPr lang="en-US" dirty="0" smtClean="0"/>
              <a:t> Similarly he created human kinds as loving or hating from the things which inherently have these traits. He thus set humans in a position of enduring what is hard by nature, considering its fine consequences.”</a:t>
            </a:r>
          </a:p>
          <a:p>
            <a:r>
              <a:rPr lang="tr-TR" dirty="0" smtClean="0"/>
              <a:t> </a:t>
            </a:r>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The Cognitive Dimension of Ethical Actions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What is the distinction between the two positions of man’s knowing the nature of things and God-given decree of good or bad about something and consecutive </a:t>
            </a:r>
            <a:r>
              <a:rPr lang="en-US" dirty="0" err="1" smtClean="0"/>
              <a:t>jural</a:t>
            </a:r>
            <a:r>
              <a:rPr lang="en-US" dirty="0" smtClean="0"/>
              <a:t> order? An excerpt clarifies this question:</a:t>
            </a:r>
          </a:p>
          <a:p>
            <a:r>
              <a:rPr lang="en-US" dirty="0" smtClean="0"/>
              <a:t>“God created humans as responsible beings and rendered the basis of this responsibility their power of distinction (</a:t>
            </a:r>
            <a:r>
              <a:rPr lang="en-US" i="1" dirty="0" err="1" smtClean="0"/>
              <a:t>tamyîz</a:t>
            </a:r>
            <a:r>
              <a:rPr lang="en-US" dirty="0" smtClean="0"/>
              <a:t>) between good and evil which commands him good must be done and evil must be avoided and this power is inscribed/imprinted their very nature so that they can prefer good to bad and that the good must be excelled to bad.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tr-TR" i="1" dirty="0" smtClean="0"/>
              <a:t>F</a:t>
            </a:r>
            <a:r>
              <a:rPr lang="en-US" i="1" dirty="0" err="1" smtClean="0"/>
              <a:t>itra</a:t>
            </a:r>
            <a:r>
              <a:rPr lang="en-US" dirty="0" smtClean="0"/>
              <a:t> as an epistemic capability encoded to human nature, the first and foremost ability of which is to know God.</a:t>
            </a:r>
            <a:r>
              <a:rPr lang="tr-TR" dirty="0" smtClean="0"/>
              <a:t> (</a:t>
            </a:r>
            <a:r>
              <a:rPr lang="en-US" dirty="0" err="1" smtClean="0"/>
              <a:t>Râgıb</a:t>
            </a:r>
            <a:r>
              <a:rPr lang="en-US" dirty="0" smtClean="0"/>
              <a:t> al-</a:t>
            </a:r>
            <a:r>
              <a:rPr lang="en-US" dirty="0" err="1" smtClean="0"/>
              <a:t>Isfahânî</a:t>
            </a:r>
            <a:r>
              <a:rPr lang="tr-TR" dirty="0" smtClean="0"/>
              <a:t>)</a:t>
            </a:r>
          </a:p>
          <a:p>
            <a:r>
              <a:rPr lang="tr-TR" i="1" dirty="0" smtClean="0"/>
              <a:t>F</a:t>
            </a:r>
            <a:r>
              <a:rPr lang="en-US" i="1" dirty="0" err="1" smtClean="0"/>
              <a:t>itra</a:t>
            </a:r>
            <a:r>
              <a:rPr lang="en-US" dirty="0" smtClean="0"/>
              <a:t> </a:t>
            </a:r>
            <a:r>
              <a:rPr lang="tr-TR" dirty="0" smtClean="0"/>
              <a:t>is </a:t>
            </a:r>
            <a:r>
              <a:rPr lang="en-US" dirty="0" smtClean="0"/>
              <a:t>a tendency towards truth and the feeling of adopting the truth necessarily or immediately</a:t>
            </a:r>
            <a:r>
              <a:rPr lang="tr-TR" dirty="0" smtClean="0"/>
              <a:t>. (</a:t>
            </a:r>
            <a:r>
              <a:rPr lang="en-US" dirty="0" err="1" smtClean="0"/>
              <a:t>Qurtubî</a:t>
            </a:r>
            <a:r>
              <a:rPr lang="tr-TR" dirty="0" smtClean="0"/>
              <a:t>). </a:t>
            </a:r>
            <a:r>
              <a:rPr lang="en-US" dirty="0" smtClean="0"/>
              <a:t>Consistent with this definition </a:t>
            </a:r>
            <a:r>
              <a:rPr lang="en-US" i="1" dirty="0" err="1" smtClean="0"/>
              <a:t>fitra</a:t>
            </a:r>
            <a:r>
              <a:rPr lang="en-US" dirty="0" smtClean="0"/>
              <a:t> does not imply any determining factor in human life such as belief (</a:t>
            </a:r>
            <a:r>
              <a:rPr lang="en-US" i="1" dirty="0" err="1" smtClean="0"/>
              <a:t>îmân</a:t>
            </a:r>
            <a:r>
              <a:rPr lang="en-US" dirty="0" smtClean="0"/>
              <a:t>) or denial (</a:t>
            </a:r>
            <a:r>
              <a:rPr lang="en-US" i="1" dirty="0" err="1" smtClean="0"/>
              <a:t>kufr</a:t>
            </a:r>
            <a:r>
              <a:rPr lang="en-US" dirty="0" smtClean="0"/>
              <a:t>); true path (</a:t>
            </a:r>
            <a:r>
              <a:rPr lang="en-US" i="1" dirty="0" err="1" smtClean="0"/>
              <a:t>hidâya</a:t>
            </a:r>
            <a:r>
              <a:rPr lang="en-US" dirty="0" smtClean="0"/>
              <a:t>) or perversion (</a:t>
            </a:r>
            <a:r>
              <a:rPr lang="en-US" i="1" dirty="0" err="1" smtClean="0"/>
              <a:t>dalâla</a:t>
            </a:r>
            <a:r>
              <a:rPr lang="en-US" dirty="0" smtClean="0"/>
              <a:t>), it is just an inclination and proclivity.</a:t>
            </a:r>
            <a:endParaRPr lang="tr-TR" dirty="0" smtClean="0"/>
          </a:p>
          <a:p>
            <a:r>
              <a:rPr lang="en-US" i="1" dirty="0" err="1" smtClean="0"/>
              <a:t>Fa-ta-ra</a:t>
            </a:r>
            <a:r>
              <a:rPr lang="en-US" dirty="0" smtClean="0"/>
              <a:t> is equivalent to </a:t>
            </a:r>
            <a:r>
              <a:rPr lang="en-US" b="1" i="1" dirty="0" err="1" smtClean="0">
                <a:solidFill>
                  <a:srgbClr val="FF0000"/>
                </a:solidFill>
              </a:rPr>
              <a:t>ja</a:t>
            </a:r>
            <a:r>
              <a:rPr lang="en-US" b="1" i="1" dirty="0" smtClean="0">
                <a:solidFill>
                  <a:srgbClr val="FF0000"/>
                </a:solidFill>
              </a:rPr>
              <a:t>-</a:t>
            </a:r>
            <a:r>
              <a:rPr lang="en-US" b="1" i="1" dirty="0" err="1" smtClean="0">
                <a:solidFill>
                  <a:srgbClr val="FF0000"/>
                </a:solidFill>
              </a:rPr>
              <a:t>ba</a:t>
            </a:r>
            <a:r>
              <a:rPr lang="en-US" b="1" i="1" dirty="0" smtClean="0">
                <a:solidFill>
                  <a:srgbClr val="FF0000"/>
                </a:solidFill>
              </a:rPr>
              <a:t>-la</a:t>
            </a:r>
            <a:r>
              <a:rPr lang="en-US" b="1" dirty="0" smtClean="0">
                <a:solidFill>
                  <a:srgbClr val="FF0000"/>
                </a:solidFill>
              </a:rPr>
              <a:t> </a:t>
            </a:r>
            <a:r>
              <a:rPr lang="en-US" dirty="0" smtClean="0"/>
              <a:t>(to set a character). To create is to encode a character so as to build the nature of a thing</a:t>
            </a:r>
            <a:r>
              <a:rPr lang="tr-TR" dirty="0" smtClean="0"/>
              <a:t>. (Mâturîdî)</a:t>
            </a:r>
          </a:p>
          <a:p>
            <a:r>
              <a:rPr lang="tr-TR" dirty="0" smtClean="0"/>
              <a:t>F</a:t>
            </a:r>
            <a:r>
              <a:rPr lang="en-US" dirty="0" err="1" smtClean="0"/>
              <a:t>itra</a:t>
            </a:r>
            <a:r>
              <a:rPr lang="en-US" dirty="0" smtClean="0"/>
              <a:t> </a:t>
            </a:r>
            <a:r>
              <a:rPr lang="tr-TR" dirty="0" smtClean="0"/>
              <a:t>i</a:t>
            </a:r>
            <a:r>
              <a:rPr lang="en-US" dirty="0" smtClean="0"/>
              <a:t>s common sense that enables man to surrender himself to true religion</a:t>
            </a:r>
            <a:r>
              <a:rPr lang="tr-TR" dirty="0" smtClean="0"/>
              <a:t>.</a:t>
            </a:r>
            <a:r>
              <a:rPr lang="en-US" dirty="0" smtClean="0"/>
              <a:t> </a:t>
            </a:r>
            <a:r>
              <a:rPr lang="tr-TR" dirty="0" smtClean="0"/>
              <a:t>(</a:t>
            </a:r>
            <a:r>
              <a:rPr lang="en-US" dirty="0" err="1" smtClean="0"/>
              <a:t>Taqiyyuddîn</a:t>
            </a:r>
            <a:r>
              <a:rPr lang="en-US" dirty="0" smtClean="0"/>
              <a:t> as-</a:t>
            </a:r>
            <a:r>
              <a:rPr lang="en-US" dirty="0" err="1" smtClean="0"/>
              <a:t>Subqî</a:t>
            </a:r>
            <a:r>
              <a:rPr lang="en-US" dirty="0" smtClean="0"/>
              <a:t> </a:t>
            </a:r>
            <a:r>
              <a:rPr lang="tr-TR" dirty="0" smtClean="0"/>
              <a:t>)</a:t>
            </a:r>
          </a:p>
          <a:p>
            <a:endParaRPr lang="tr-TR"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The Debate of </a:t>
            </a:r>
            <a:r>
              <a:rPr lang="tr-TR" i="1" dirty="0" smtClean="0"/>
              <a:t>Intellectualism vs Voluntarism</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dirty="0" smtClean="0"/>
              <a:t>When it is claimed that ethical laws rest on God’s decree, an additional question instantly arises: Are these laws stem from God’s knowledge or from His will? As will be remembered this is the perennial question of Medieval times: Intellectualism </a:t>
            </a:r>
            <a:r>
              <a:rPr lang="en-US" dirty="0" err="1" smtClean="0"/>
              <a:t>vs</a:t>
            </a:r>
            <a:r>
              <a:rPr lang="en-US" dirty="0" smtClean="0"/>
              <a:t> Voluntarism.</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t>Fitra ve Intellect (A Convincing Proof)</a:t>
            </a:r>
            <a:endParaRPr lang="en-US" dirty="0"/>
          </a:p>
        </p:txBody>
      </p:sp>
      <p:sp>
        <p:nvSpPr>
          <p:cNvPr id="3" name="Content Placeholder 2"/>
          <p:cNvSpPr>
            <a:spLocks noGrp="1"/>
          </p:cNvSpPr>
          <p:nvPr>
            <p:ph idx="1"/>
          </p:nvPr>
        </p:nvSpPr>
        <p:spPr/>
        <p:txBody>
          <a:bodyPr>
            <a:normAutofit/>
          </a:bodyPr>
          <a:lstStyle/>
          <a:p>
            <a:r>
              <a:rPr lang="en-US" dirty="0" smtClean="0"/>
              <a:t>“The hallmark of this issue is that God created humans with a nature of tending to worldly pleasures. Human character is attracted to these pleasures; because human nature is imprinted passions by nature to tend </a:t>
            </a:r>
            <a:r>
              <a:rPr lang="en-US" dirty="0" err="1" smtClean="0"/>
              <a:t>prepotently</a:t>
            </a:r>
            <a:r>
              <a:rPr lang="en-US" dirty="0" smtClean="0"/>
              <a:t> to that which is attractive. Human nature avoids from what human feels grueling, pain and difficulty. Thus human nature becomes one of the enemies of human intellect when deciding something is good or bad. The fact is that there is no any change whatever in what human intellect decides as good or bad, while the nature’s decisions on that regard might change.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Fitra vs Intellect - II</a:t>
            </a:r>
            <a:endParaRPr lang="en-US" dirty="0"/>
          </a:p>
        </p:txBody>
      </p:sp>
      <p:sp>
        <p:nvSpPr>
          <p:cNvPr id="3" name="Content Placeholder 2"/>
          <p:cNvSpPr>
            <a:spLocks noGrp="1"/>
          </p:cNvSpPr>
          <p:nvPr>
            <p:ph idx="1"/>
          </p:nvPr>
        </p:nvSpPr>
        <p:spPr/>
        <p:txBody>
          <a:bodyPr>
            <a:normAutofit/>
          </a:bodyPr>
          <a:lstStyle/>
          <a:p>
            <a:r>
              <a:rPr lang="en-US" b="1" dirty="0" smtClean="0"/>
              <a:t>Following from this fact, God accepts not natural tendencies but intellectual capacity as convincing proof (</a:t>
            </a:r>
            <a:r>
              <a:rPr lang="en-US" b="1" i="1" dirty="0" err="1" smtClean="0"/>
              <a:t>hujjah</a:t>
            </a:r>
            <a:r>
              <a:rPr lang="en-US" b="1" dirty="0" smtClean="0"/>
              <a:t>). </a:t>
            </a:r>
            <a:r>
              <a:rPr lang="en-US" dirty="0" smtClean="0"/>
              <a:t>So God established all his decrees according to the intellectual criteria and ruled that although their nature does not love and validate they must follow what their intellect command them to do and they must run away from their nature loves but intellectually bad. Because human intellect not human nature has the capacity of knowing the very nature of things.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28800"/>
            <a:ext cx="8229600" cy="4680560"/>
          </a:xfrm>
        </p:spPr>
        <p:txBody>
          <a:bodyPr>
            <a:normAutofit/>
          </a:bodyPr>
          <a:lstStyle/>
          <a:p>
            <a:r>
              <a:rPr lang="tr-TR" dirty="0" smtClean="0">
                <a:solidFill>
                  <a:srgbClr val="FF0000"/>
                </a:solidFill>
              </a:rPr>
              <a:t>Ontic and Epistemic  Structure of Fitra</a:t>
            </a:r>
          </a:p>
          <a:p>
            <a:endParaRPr lang="tr-TR" dirty="0" smtClean="0"/>
          </a:p>
          <a:p>
            <a:r>
              <a:rPr lang="tr-TR" dirty="0" smtClean="0"/>
              <a:t>As an encoded system fitra has tripartite structure:</a:t>
            </a:r>
          </a:p>
          <a:p>
            <a:r>
              <a:rPr lang="tr-TR" dirty="0" smtClean="0"/>
              <a:t>1. Bodily appropriateness</a:t>
            </a:r>
          </a:p>
          <a:p>
            <a:r>
              <a:rPr lang="tr-TR" dirty="0" smtClean="0"/>
              <a:t>2. Spiritual tendency</a:t>
            </a:r>
          </a:p>
          <a:p>
            <a:r>
              <a:rPr lang="tr-TR" dirty="0" smtClean="0"/>
              <a:t>3. Mental capability</a:t>
            </a:r>
            <a:endParaRPr lang="en-US" dirty="0" smtClean="0"/>
          </a:p>
          <a:p>
            <a:pPr>
              <a:buNone/>
            </a:pPr>
            <a:r>
              <a:rPr lang="tr-TR" dirty="0" smtClean="0"/>
              <a:t>“Our Lord gave everything its ontic and epistemic structure” (Ta-Ha, 50)</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solidFill>
                  <a:srgbClr val="FF0000"/>
                </a:solidFill>
              </a:rPr>
              <a:t>Fitra Hadith: Authentic Nature</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The Prophet Muhammad’s saying that “Every child is born with a </a:t>
            </a:r>
            <a:r>
              <a:rPr lang="en-US" i="1" dirty="0" err="1" smtClean="0"/>
              <a:t>fitra</a:t>
            </a:r>
            <a:r>
              <a:rPr lang="en-US" dirty="0" smtClean="0"/>
              <a:t> (and keeps it) until he enters into a cultural setting”</a:t>
            </a:r>
            <a:r>
              <a:rPr lang="tr-TR" dirty="0" smtClean="0"/>
              <a:t> and</a:t>
            </a:r>
          </a:p>
          <a:p>
            <a:r>
              <a:rPr lang="tr-TR" dirty="0" smtClean="0"/>
              <a:t>Until a certain time human is man of nature then man of social convention.</a:t>
            </a:r>
          </a:p>
          <a:p>
            <a:r>
              <a:rPr lang="tr-TR" dirty="0" smtClean="0"/>
              <a:t>Hayy b. Yaqaza of Ibn Tufail and </a:t>
            </a:r>
          </a:p>
          <a:p>
            <a:r>
              <a:rPr lang="tr-TR" dirty="0" smtClean="0"/>
              <a:t>Ar-Risâla al-Kâmiliyya of Ibn Nafîs are theological novels of this genre.</a:t>
            </a:r>
          </a:p>
          <a:p>
            <a:r>
              <a:rPr lang="tr-TR" smtClean="0"/>
              <a:t>They presupposes that inborn capabilities can lead human kind to discover the truth.</a:t>
            </a:r>
            <a:endParaRPr lang="tr-TR" dirty="0" smtClean="0"/>
          </a:p>
          <a:p>
            <a:endParaRPr lang="tr-TR"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T</a:t>
            </a:r>
            <a:r>
              <a:rPr lang="en-US" dirty="0" smtClean="0"/>
              <a:t>he </a:t>
            </a:r>
            <a:r>
              <a:rPr lang="tr-TR" dirty="0" smtClean="0"/>
              <a:t>philosophical</a:t>
            </a:r>
            <a:r>
              <a:rPr lang="en-US" dirty="0" smtClean="0"/>
              <a:t> novels </a:t>
            </a:r>
            <a:r>
              <a:rPr lang="en-US" dirty="0" err="1" smtClean="0"/>
              <a:t>Ibn</a:t>
            </a:r>
            <a:r>
              <a:rPr lang="en-US" dirty="0" smtClean="0"/>
              <a:t> </a:t>
            </a:r>
            <a:r>
              <a:rPr lang="en-US" dirty="0" err="1" smtClean="0"/>
              <a:t>Toufail’s</a:t>
            </a:r>
            <a:r>
              <a:rPr lang="en-US" dirty="0" smtClean="0"/>
              <a:t> </a:t>
            </a:r>
            <a:r>
              <a:rPr lang="en-US" i="1" dirty="0" err="1" smtClean="0"/>
              <a:t>Hayy</a:t>
            </a:r>
            <a:r>
              <a:rPr lang="en-US" i="1" dirty="0" smtClean="0"/>
              <a:t> b. </a:t>
            </a:r>
            <a:r>
              <a:rPr lang="en-US" i="1" dirty="0" err="1" smtClean="0"/>
              <a:t>Yaqaza</a:t>
            </a:r>
            <a:r>
              <a:rPr lang="en-US" dirty="0" smtClean="0"/>
              <a:t> and </a:t>
            </a:r>
            <a:r>
              <a:rPr lang="en-US" dirty="0" err="1" smtClean="0"/>
              <a:t>Ibn</a:t>
            </a:r>
            <a:r>
              <a:rPr lang="en-US" dirty="0" smtClean="0"/>
              <a:t> </a:t>
            </a:r>
            <a:r>
              <a:rPr lang="en-US" dirty="0" err="1" smtClean="0"/>
              <a:t>Nafîs</a:t>
            </a:r>
            <a:r>
              <a:rPr lang="en-US" dirty="0" smtClean="0"/>
              <a:t>’ </a:t>
            </a:r>
            <a:r>
              <a:rPr lang="en-US" i="1" dirty="0" err="1" smtClean="0"/>
              <a:t>ar-Risâla</a:t>
            </a:r>
            <a:r>
              <a:rPr lang="en-US" i="1" dirty="0" smtClean="0"/>
              <a:t> al-</a:t>
            </a:r>
            <a:r>
              <a:rPr lang="en-US" i="1" dirty="0" err="1" smtClean="0"/>
              <a:t>Kâmiliyya</a:t>
            </a:r>
            <a:r>
              <a:rPr lang="en-US" dirty="0" smtClean="0"/>
              <a:t> have the presupposition that if a baby grows up in an isolated island he would discover by his inborn nature/</a:t>
            </a:r>
            <a:r>
              <a:rPr lang="en-US" dirty="0" err="1" smtClean="0"/>
              <a:t>fitra</a:t>
            </a:r>
            <a:r>
              <a:rPr lang="en-US" dirty="0" smtClean="0"/>
              <a:t> what is necessary for life including religious and ethical truths.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tr-TR" dirty="0" smtClean="0">
                <a:solidFill>
                  <a:srgbClr val="FF0000"/>
                </a:solidFill>
              </a:rPr>
              <a:t>The Compatibility of Fitra with Divine Will</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The two terms used to denote the compatibility between inborn nature and divine will </a:t>
            </a:r>
            <a:r>
              <a:rPr lang="tr-TR" dirty="0" smtClean="0"/>
              <a:t>:</a:t>
            </a:r>
          </a:p>
          <a:p>
            <a:r>
              <a:rPr lang="en-US" dirty="0" smtClean="0"/>
              <a:t> </a:t>
            </a:r>
            <a:r>
              <a:rPr lang="tr-TR" i="1" dirty="0" smtClean="0"/>
              <a:t>A</a:t>
            </a:r>
            <a:r>
              <a:rPr lang="en-US" i="1" dirty="0" smtClean="0"/>
              <a:t>l-</a:t>
            </a:r>
            <a:r>
              <a:rPr lang="en-US" i="1" dirty="0" err="1" smtClean="0"/>
              <a:t>qasd</a:t>
            </a:r>
            <a:r>
              <a:rPr lang="en-US" i="1" dirty="0" smtClean="0"/>
              <a:t> al-</a:t>
            </a:r>
            <a:r>
              <a:rPr lang="en-US" i="1" dirty="0" err="1" smtClean="0"/>
              <a:t>halkî</a:t>
            </a:r>
            <a:r>
              <a:rPr lang="en-US" dirty="0" smtClean="0"/>
              <a:t> (creative aim) and </a:t>
            </a:r>
            <a:r>
              <a:rPr lang="en-US" i="1" dirty="0" smtClean="0"/>
              <a:t>al-</a:t>
            </a:r>
            <a:r>
              <a:rPr lang="en-US" i="1" dirty="0" err="1" smtClean="0"/>
              <a:t>qasd</a:t>
            </a:r>
            <a:r>
              <a:rPr lang="en-US" i="1" dirty="0" smtClean="0"/>
              <a:t> al-</a:t>
            </a:r>
            <a:r>
              <a:rPr lang="en-US" i="1" dirty="0" err="1" smtClean="0"/>
              <a:t>taklîfî</a:t>
            </a:r>
            <a:r>
              <a:rPr lang="en-US" dirty="0" smtClean="0"/>
              <a:t> (</a:t>
            </a:r>
            <a:r>
              <a:rPr lang="en-US" dirty="0" err="1" smtClean="0"/>
              <a:t>propositonal</a:t>
            </a:r>
            <a:r>
              <a:rPr lang="en-US" dirty="0" smtClean="0"/>
              <a:t> aim). </a:t>
            </a:r>
            <a:endParaRPr lang="tr-TR" dirty="0" smtClean="0"/>
          </a:p>
          <a:p>
            <a:r>
              <a:rPr lang="tr-TR" dirty="0" smtClean="0"/>
              <a:t>or;</a:t>
            </a:r>
          </a:p>
          <a:p>
            <a:r>
              <a:rPr lang="en-US" i="1" dirty="0" smtClean="0"/>
              <a:t>Al-</a:t>
            </a:r>
            <a:r>
              <a:rPr lang="en-US" i="1" dirty="0" err="1" smtClean="0"/>
              <a:t>vahy</a:t>
            </a:r>
            <a:r>
              <a:rPr lang="en-US" i="1" dirty="0" smtClean="0"/>
              <a:t> at-</a:t>
            </a:r>
            <a:r>
              <a:rPr lang="en-US" i="1" dirty="0" err="1" smtClean="0"/>
              <a:t>takwînî</a:t>
            </a:r>
            <a:r>
              <a:rPr lang="en-US" dirty="0" smtClean="0"/>
              <a:t> (the creative revelation) and the latter is al-</a:t>
            </a:r>
            <a:r>
              <a:rPr lang="en-US" i="1" dirty="0" err="1" smtClean="0"/>
              <a:t>wahy</a:t>
            </a:r>
            <a:r>
              <a:rPr lang="en-US" i="1" dirty="0" smtClean="0"/>
              <a:t> at-</a:t>
            </a:r>
            <a:r>
              <a:rPr lang="en-US" i="1" dirty="0" err="1" smtClean="0"/>
              <a:t>taklîfî</a:t>
            </a:r>
            <a:r>
              <a:rPr lang="en-US" dirty="0" smtClean="0"/>
              <a:t> (propositional revelation).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722314"/>
          </a:xfrm>
        </p:spPr>
        <p:txBody>
          <a:bodyPr>
            <a:normAutofit/>
          </a:bodyPr>
          <a:lstStyle/>
          <a:p>
            <a:pPr lvl="0"/>
            <a:r>
              <a:rPr lang="tr-TR" dirty="0" smtClean="0"/>
              <a:t/>
            </a:r>
            <a:br>
              <a:rPr lang="tr-TR" dirty="0" smtClean="0"/>
            </a:br>
            <a:r>
              <a:rPr lang="en-US" dirty="0" smtClean="0">
                <a:solidFill>
                  <a:srgbClr val="FF0000"/>
                </a:solidFill>
              </a:rPr>
              <a:t>The Dichotomous Structure of </a:t>
            </a:r>
            <a:r>
              <a:rPr lang="tr-TR" dirty="0" smtClean="0">
                <a:solidFill>
                  <a:srgbClr val="FF0000"/>
                </a:solidFill>
              </a:rPr>
              <a:t>Fitra</a:t>
            </a:r>
            <a:r>
              <a:rPr lang="en-US" dirty="0" smtClean="0"/>
              <a:t/>
            </a:r>
            <a:br>
              <a:rPr lang="en-US" dirty="0" smtClean="0"/>
            </a:br>
            <a:endParaRPr lang="en-US" dirty="0"/>
          </a:p>
        </p:txBody>
      </p:sp>
      <p:sp>
        <p:nvSpPr>
          <p:cNvPr id="3" name="Content Placeholder 2"/>
          <p:cNvSpPr>
            <a:spLocks noGrp="1"/>
          </p:cNvSpPr>
          <p:nvPr>
            <p:ph idx="1"/>
          </p:nvPr>
        </p:nvSpPr>
        <p:spPr>
          <a:xfrm>
            <a:off x="457200" y="2204864"/>
            <a:ext cx="8229600" cy="3456384"/>
          </a:xfrm>
        </p:spPr>
        <p:txBody>
          <a:bodyPr/>
          <a:lstStyle/>
          <a:p>
            <a:endParaRPr lang="tr-TR" i="1" dirty="0" smtClean="0"/>
          </a:p>
          <a:p>
            <a:endParaRPr lang="tr-TR" i="1" dirty="0" smtClean="0"/>
          </a:p>
          <a:p>
            <a:r>
              <a:rPr lang="en-US" i="1" dirty="0" smtClean="0"/>
              <a:t>“And by the soul and He who perfected it. Then inspired it the capability of knowing the wrong and right. Indeed he succeeds who purifies it, and fails who corrupts it.”</a:t>
            </a:r>
            <a:endParaRPr lang="tr-TR" i="1"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700808"/>
          </a:xfrm>
        </p:spPr>
        <p:txBody>
          <a:bodyPr>
            <a:normAutofit fontScale="90000"/>
          </a:bodyPr>
          <a:lstStyle/>
          <a:p>
            <a:pPr lvl="0"/>
            <a:r>
              <a:rPr lang="en-US" dirty="0" smtClean="0">
                <a:solidFill>
                  <a:srgbClr val="FF0000"/>
                </a:solidFill>
              </a:rPr>
              <a:t>The </a:t>
            </a:r>
            <a:r>
              <a:rPr lang="en-US" dirty="0" err="1" smtClean="0">
                <a:solidFill>
                  <a:srgbClr val="FF0000"/>
                </a:solidFill>
              </a:rPr>
              <a:t>Ontic</a:t>
            </a:r>
            <a:r>
              <a:rPr lang="en-US" dirty="0" smtClean="0">
                <a:solidFill>
                  <a:srgbClr val="FF0000"/>
                </a:solidFill>
              </a:rPr>
              <a:t> and Epistemic Structure of </a:t>
            </a:r>
            <a:r>
              <a:rPr lang="en-US" i="1" dirty="0" err="1" smtClean="0">
                <a:solidFill>
                  <a:srgbClr val="FF0000"/>
                </a:solidFill>
              </a:rPr>
              <a:t>Fitra</a:t>
            </a:r>
            <a:r>
              <a:rPr lang="en-US" dirty="0" smtClean="0">
                <a:solidFill>
                  <a:srgbClr val="FF0000"/>
                </a:solidFill>
              </a:rPr>
              <a:t> (</a:t>
            </a:r>
            <a:r>
              <a:rPr lang="en-US" i="1" dirty="0" err="1" smtClean="0">
                <a:solidFill>
                  <a:srgbClr val="FF0000"/>
                </a:solidFill>
              </a:rPr>
              <a:t>Halq</a:t>
            </a:r>
            <a:r>
              <a:rPr lang="en-US" dirty="0" smtClean="0">
                <a:solidFill>
                  <a:srgbClr val="FF0000"/>
                </a:solidFill>
              </a:rPr>
              <a:t> and </a:t>
            </a:r>
            <a:r>
              <a:rPr lang="en-US" i="1" dirty="0" err="1" smtClean="0">
                <a:solidFill>
                  <a:srgbClr val="FF0000"/>
                </a:solidFill>
              </a:rPr>
              <a:t>Hidâya</a:t>
            </a:r>
            <a:r>
              <a:rPr lang="en-US" i="1" dirty="0" smtClean="0">
                <a:solidFill>
                  <a:srgbClr val="FF0000"/>
                </a:solidFill>
              </a:rPr>
              <a:t>/</a:t>
            </a:r>
            <a:r>
              <a:rPr lang="en-US" i="1" dirty="0" err="1" smtClean="0">
                <a:solidFill>
                  <a:srgbClr val="FF0000"/>
                </a:solidFill>
              </a:rPr>
              <a:t>Lumière</a:t>
            </a:r>
            <a:r>
              <a:rPr lang="en-US" i="1" dirty="0" smtClean="0">
                <a:solidFill>
                  <a:srgbClr val="FF0000"/>
                </a:solidFill>
              </a:rPr>
              <a:t> </a:t>
            </a:r>
            <a:r>
              <a:rPr lang="en-US" i="1" dirty="0" err="1" smtClean="0">
                <a:solidFill>
                  <a:srgbClr val="FF0000"/>
                </a:solidFill>
              </a:rPr>
              <a:t>naturelle</a:t>
            </a:r>
            <a:r>
              <a:rPr lang="en-US" dirty="0" smtClean="0">
                <a:solidFill>
                  <a:srgbClr val="FF0000"/>
                </a:solidFill>
              </a:rPr>
              <a:t>)</a:t>
            </a:r>
            <a:r>
              <a:rPr lang="en-US" dirty="0" smtClean="0"/>
              <a:t/>
            </a:r>
            <a:br>
              <a:rPr lang="en-US" dirty="0" smtClean="0"/>
            </a:br>
            <a:endParaRPr lang="en-US" dirty="0"/>
          </a:p>
        </p:txBody>
      </p:sp>
      <p:sp>
        <p:nvSpPr>
          <p:cNvPr id="3" name="Content Placeholder 2"/>
          <p:cNvSpPr>
            <a:spLocks noGrp="1"/>
          </p:cNvSpPr>
          <p:nvPr>
            <p:ph idx="1"/>
          </p:nvPr>
        </p:nvSpPr>
        <p:spPr/>
        <p:txBody>
          <a:bodyPr/>
          <a:lstStyle/>
          <a:p>
            <a:r>
              <a:rPr lang="en-US" i="1" dirty="0" smtClean="0"/>
              <a:t>“Our Lord gave everything its </a:t>
            </a:r>
            <a:r>
              <a:rPr lang="en-US" i="1" dirty="0" err="1" smtClean="0"/>
              <a:t>ontic</a:t>
            </a:r>
            <a:r>
              <a:rPr lang="en-US" i="1" dirty="0" smtClean="0"/>
              <a:t> (</a:t>
            </a:r>
            <a:r>
              <a:rPr lang="en-US" i="1" dirty="0" err="1" smtClean="0"/>
              <a:t>halq</a:t>
            </a:r>
            <a:r>
              <a:rPr lang="en-US" i="1" dirty="0" smtClean="0"/>
              <a:t>) and epistemic (</a:t>
            </a:r>
            <a:r>
              <a:rPr lang="en-US" i="1" dirty="0" err="1" smtClean="0"/>
              <a:t>hudâ</a:t>
            </a:r>
            <a:r>
              <a:rPr lang="en-US" i="1" dirty="0" smtClean="0"/>
              <a:t>/</a:t>
            </a:r>
            <a:r>
              <a:rPr lang="en-US" i="1" dirty="0" err="1" smtClean="0"/>
              <a:t>hidâyah</a:t>
            </a:r>
            <a:r>
              <a:rPr lang="en-US" i="1" dirty="0" smtClean="0"/>
              <a:t>) structure.”</a:t>
            </a:r>
            <a:r>
              <a:rPr lang="en-US" i="1" baseline="30000" dirty="0" smtClean="0"/>
              <a:t> </a:t>
            </a:r>
            <a:endParaRPr lang="tr-TR" i="1" baseline="30000" dirty="0" smtClean="0"/>
          </a:p>
          <a:p>
            <a:r>
              <a:rPr lang="ar-SA" dirty="0" smtClean="0"/>
              <a:t>قَالَ رَبُّنَا الَّذِي أَعْطَى كُلَّ شَيْءٍ خَلْقَهُ ثُمَّ هَدَى</a:t>
            </a:r>
            <a:r>
              <a:rPr lang="en-US" dirty="0" smtClean="0"/>
              <a:t> </a:t>
            </a:r>
            <a:endParaRPr lang="tr-TR" i="1" baseline="30000" dirty="0" smtClean="0"/>
          </a:p>
          <a:p>
            <a:r>
              <a:rPr lang="en-US" i="1" dirty="0" err="1" smtClean="0"/>
              <a:t>Fitra</a:t>
            </a:r>
            <a:r>
              <a:rPr lang="en-US" dirty="0" smtClean="0"/>
              <a:t> as an </a:t>
            </a:r>
            <a:r>
              <a:rPr lang="en-US" dirty="0" err="1" smtClean="0"/>
              <a:t>ontic</a:t>
            </a:r>
            <a:r>
              <a:rPr lang="en-US" dirty="0" smtClean="0"/>
              <a:t> term</a:t>
            </a:r>
            <a:r>
              <a:rPr lang="tr-TR" dirty="0" smtClean="0"/>
              <a:t>: </a:t>
            </a:r>
            <a:r>
              <a:rPr lang="en-US" dirty="0" smtClean="0"/>
              <a:t>bodily appropriateness, spiritual tendency and mental capabilities. </a:t>
            </a:r>
            <a:endParaRPr lang="tr-TR" dirty="0" smtClean="0"/>
          </a:p>
          <a:p>
            <a:r>
              <a:rPr lang="tr-TR" dirty="0" smtClean="0"/>
              <a:t>T</a:t>
            </a:r>
            <a:r>
              <a:rPr lang="en-US" dirty="0" err="1" smtClean="0"/>
              <a:t>ripartite</a:t>
            </a:r>
            <a:r>
              <a:rPr lang="en-US" dirty="0" smtClean="0"/>
              <a:t> structure of </a:t>
            </a:r>
            <a:r>
              <a:rPr lang="en-US" i="1" dirty="0" err="1" smtClean="0"/>
              <a:t>fitra</a:t>
            </a:r>
            <a:r>
              <a:rPr lang="tr-TR" i="1" dirty="0" smtClean="0"/>
              <a:t>:</a:t>
            </a:r>
            <a:r>
              <a:rPr lang="en-US" dirty="0" smtClean="0"/>
              <a:t> the capacity of orienting its senses, mental and spiritual tendencies.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14202"/>
          </a:xfrm>
        </p:spPr>
        <p:txBody>
          <a:bodyPr>
            <a:normAutofit fontScale="90000"/>
          </a:bodyPr>
          <a:lstStyle/>
          <a:p>
            <a:pPr lvl="0"/>
            <a:r>
              <a:rPr lang="tr-TR" dirty="0" smtClean="0"/>
              <a:t/>
            </a:r>
            <a:br>
              <a:rPr lang="tr-TR" dirty="0" smtClean="0"/>
            </a:br>
            <a:r>
              <a:rPr lang="en-US" dirty="0" smtClean="0">
                <a:solidFill>
                  <a:srgbClr val="FF0000"/>
                </a:solidFill>
              </a:rPr>
              <a:t>The Covenant Structure of </a:t>
            </a:r>
            <a:r>
              <a:rPr lang="en-US" i="1" dirty="0" err="1" smtClean="0">
                <a:solidFill>
                  <a:srgbClr val="FF0000"/>
                </a:solidFill>
              </a:rPr>
              <a:t>Fitra</a:t>
            </a:r>
            <a:r>
              <a:rPr lang="en-US" dirty="0" smtClean="0">
                <a:solidFill>
                  <a:srgbClr val="FF0000"/>
                </a:solidFill>
              </a:rPr>
              <a:t> and </a:t>
            </a:r>
            <a:r>
              <a:rPr lang="en-US" i="1" dirty="0" err="1" smtClean="0">
                <a:solidFill>
                  <a:srgbClr val="FF0000"/>
                </a:solidFill>
              </a:rPr>
              <a:t>Hilqa</a:t>
            </a:r>
            <a:r>
              <a:rPr lang="en-US" dirty="0" smtClean="0">
                <a:solidFill>
                  <a:srgbClr val="FF0000"/>
                </a:solidFill>
              </a:rPr>
              <a:t> (Creation) </a:t>
            </a:r>
            <a:r>
              <a:rPr lang="en-US" dirty="0" smtClean="0"/>
              <a:t/>
            </a:r>
            <a:br>
              <a:rPr lang="en-US" dirty="0" smtClean="0"/>
            </a:br>
            <a:endParaRPr lang="en-US" dirty="0"/>
          </a:p>
        </p:txBody>
      </p:sp>
      <p:sp>
        <p:nvSpPr>
          <p:cNvPr id="3" name="Content Placeholder 2"/>
          <p:cNvSpPr>
            <a:spLocks noGrp="1"/>
          </p:cNvSpPr>
          <p:nvPr>
            <p:ph idx="1"/>
          </p:nvPr>
        </p:nvSpPr>
        <p:spPr>
          <a:xfrm>
            <a:off x="457200" y="2132856"/>
            <a:ext cx="8229600" cy="4176504"/>
          </a:xfrm>
        </p:spPr>
        <p:txBody>
          <a:bodyPr>
            <a:normAutofit/>
          </a:bodyPr>
          <a:lstStyle/>
          <a:p>
            <a:r>
              <a:rPr lang="en-US" i="1" dirty="0" smtClean="0"/>
              <a:t> “And did I not take a covenant (‘</a:t>
            </a:r>
            <a:r>
              <a:rPr lang="en-US" i="1" dirty="0" err="1" smtClean="0"/>
              <a:t>ahd</a:t>
            </a:r>
            <a:r>
              <a:rPr lang="en-US" i="1" dirty="0" smtClean="0"/>
              <a:t> </a:t>
            </a:r>
            <a:r>
              <a:rPr lang="en-US" dirty="0" smtClean="0"/>
              <a:t>or</a:t>
            </a:r>
            <a:r>
              <a:rPr lang="en-US" i="1" dirty="0" smtClean="0"/>
              <a:t> </a:t>
            </a:r>
            <a:r>
              <a:rPr lang="en-US" i="1" dirty="0" err="1" smtClean="0"/>
              <a:t>mîsâq</a:t>
            </a:r>
            <a:r>
              <a:rPr lang="en-US" i="1" dirty="0" smtClean="0"/>
              <a:t>) that you should not obey devil and become servants to me.”</a:t>
            </a:r>
            <a:endParaRPr lang="tr-TR" i="1" dirty="0" smtClean="0"/>
          </a:p>
          <a:p>
            <a:r>
              <a:rPr lang="en-US" dirty="0" err="1" smtClean="0"/>
              <a:t>Mâturîdî</a:t>
            </a:r>
            <a:r>
              <a:rPr lang="en-US" dirty="0" smtClean="0"/>
              <a:t> cites three kinds of covenants (</a:t>
            </a:r>
            <a:r>
              <a:rPr lang="en-US" i="1" dirty="0" smtClean="0"/>
              <a:t>‘</a:t>
            </a:r>
            <a:r>
              <a:rPr lang="en-US" i="1" dirty="0" err="1" smtClean="0"/>
              <a:t>ahd</a:t>
            </a:r>
            <a:r>
              <a:rPr lang="en-US" dirty="0" smtClean="0"/>
              <a:t>):  </a:t>
            </a:r>
            <a:endParaRPr lang="tr-TR" dirty="0" smtClean="0"/>
          </a:p>
          <a:p>
            <a:r>
              <a:rPr lang="tr-TR" dirty="0" smtClean="0"/>
              <a:t>The </a:t>
            </a:r>
            <a:r>
              <a:rPr lang="en-US" dirty="0" smtClean="0"/>
              <a:t>covenant of creation, which means that man is created with a </a:t>
            </a:r>
            <a:r>
              <a:rPr lang="en-US" i="1" dirty="0" err="1" smtClean="0"/>
              <a:t>fitra</a:t>
            </a:r>
            <a:r>
              <a:rPr lang="en-US" dirty="0" smtClean="0"/>
              <a:t> so as to know and confess God’s existence. </a:t>
            </a:r>
            <a:endParaRPr lang="tr-TR" dirty="0" smtClean="0"/>
          </a:p>
          <a:p>
            <a:r>
              <a:rPr lang="tr-TR" dirty="0" smtClean="0"/>
              <a:t>T</a:t>
            </a:r>
            <a:r>
              <a:rPr lang="en-US" dirty="0" smtClean="0"/>
              <a:t>he second is the covenant taken through the prophets</a:t>
            </a:r>
            <a:r>
              <a:rPr lang="tr-TR" dirty="0" smtClean="0"/>
              <a:t>.</a:t>
            </a:r>
          </a:p>
          <a:p>
            <a:r>
              <a:rPr lang="tr-TR" dirty="0" smtClean="0"/>
              <a:t>And</a:t>
            </a:r>
            <a:r>
              <a:rPr lang="en-US" dirty="0" smtClean="0"/>
              <a:t> the covenant of being thankful to God’s bounties</a:t>
            </a:r>
            <a:r>
              <a:rPr lang="tr-TR" dirty="0" smtClean="0"/>
              <a: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1170</TotalTime>
  <Words>1848</Words>
  <Application>Microsoft Office PowerPoint</Application>
  <PresentationFormat>Ekran Gösterisi (4:3)</PresentationFormat>
  <Paragraphs>82</Paragraphs>
  <Slides>22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22</vt:i4>
      </vt:variant>
    </vt:vector>
  </HeadingPairs>
  <TitlesOfParts>
    <vt:vector size="28" baseType="lpstr">
      <vt:lpstr>Arial</vt:lpstr>
      <vt:lpstr>Calibri</vt:lpstr>
      <vt:lpstr>Tahoma</vt:lpstr>
      <vt:lpstr>Trebuchet MS</vt:lpstr>
      <vt:lpstr>Wingdings 3</vt:lpstr>
      <vt:lpstr>Yüzeyler</vt:lpstr>
      <vt:lpstr>Fitra: Definitions</vt:lpstr>
      <vt:lpstr>PowerPoint Sunusu</vt:lpstr>
      <vt:lpstr>PowerPoint Sunusu</vt:lpstr>
      <vt:lpstr>Fitra Hadith: Authentic Nature</vt:lpstr>
      <vt:lpstr>PowerPoint Sunusu</vt:lpstr>
      <vt:lpstr>The Compatibility of Fitra with Divine Will</vt:lpstr>
      <vt:lpstr> The Dichotomous Structure of Fitra </vt:lpstr>
      <vt:lpstr>The Ontic and Epistemic Structure of Fitra (Halq and Hidâya/Lumière naturelle) </vt:lpstr>
      <vt:lpstr> The Covenant Structure of Fitra and Hilqa (Creation)  </vt:lpstr>
      <vt:lpstr>Fitra Encoded to Value-ception </vt:lpstr>
      <vt:lpstr>  Fitra as the Basis of Metaphysical ‘Self’ </vt:lpstr>
      <vt:lpstr> Fitra as the Basis of Free Self </vt:lpstr>
      <vt:lpstr>Natural Law Theory vs Divine Command Theory</vt:lpstr>
      <vt:lpstr>Natural Law in the Scheme of Divine Providence </vt:lpstr>
      <vt:lpstr>Is Natural Law Theory Compatible With Metaphysics</vt:lpstr>
      <vt:lpstr>PowerPoint Sunusu</vt:lpstr>
      <vt:lpstr>Natural Ethics </vt:lpstr>
      <vt:lpstr>Consequentalism in Ethics </vt:lpstr>
      <vt:lpstr>The Cognitive Dimension of Ethical Actions </vt:lpstr>
      <vt:lpstr>The Debate of Intellectualism vs Voluntarism </vt:lpstr>
      <vt:lpstr>Fitra ve Intellect (A Convincing Proof)</vt:lpstr>
      <vt:lpstr>Fitra vs Intellect - 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versus Historical Phenomena of Islam  </dc:title>
  <dc:creator>şad</dc:creator>
  <cp:lastModifiedBy>user</cp:lastModifiedBy>
  <cp:revision>144</cp:revision>
  <dcterms:created xsi:type="dcterms:W3CDTF">2011-05-17T12:40:48Z</dcterms:created>
  <dcterms:modified xsi:type="dcterms:W3CDTF">2019-04-19T18:02:55Z</dcterms:modified>
</cp:coreProperties>
</file>