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8026" autoAdjust="0"/>
  </p:normalViewPr>
  <p:slideViewPr>
    <p:cSldViewPr snapToGrid="0">
      <p:cViewPr varScale="1">
        <p:scale>
          <a:sx n="89" d="100"/>
          <a:sy n="89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B14D4-4CF7-4E2F-87CA-31B890551227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837AD-1C7A-471D-BC01-471D333DEF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16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7AD-1C7A-471D-BC01-471D333DEF3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7AD-1C7A-471D-BC01-471D333DEF3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50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7AD-1C7A-471D-BC01-471D333DEF3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548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7AD-1C7A-471D-BC01-471D333DEF3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63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7AD-1C7A-471D-BC01-471D333DEF3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284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7AD-1C7A-471D-BC01-471D333DEF3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172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7AD-1C7A-471D-BC01-471D333DEF3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32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7AD-1C7A-471D-BC01-471D333DEF3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992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7AD-1C7A-471D-BC01-471D333DEF3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43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7AD-1C7A-471D-BC01-471D333DEF3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73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7AD-1C7A-471D-BC01-471D333DEF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4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7AD-1C7A-471D-BC01-471D333DEF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375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7AD-1C7A-471D-BC01-471D333DEF3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6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7AD-1C7A-471D-BC01-471D333DEF3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90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-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7AD-1C7A-471D-BC01-471D333DEF3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029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7AD-1C7A-471D-BC01-471D333DEF3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681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7AD-1C7A-471D-BC01-471D333DEF3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0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37AD-1C7A-471D-BC01-471D333DEF3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Sunday, February 26,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Sunday, February 26,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2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Sunday, February 26,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8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Sunday, February 26,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Sunday, February 26,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5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Sunday, February 26,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2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Sunday, February 26,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8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Sunday, February 26,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0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Sunday, February 26,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7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Sunday, February 26,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Sunday, February 26,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Sunday, February 26,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809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lurred autumn leaves background in sunset">
            <a:extLst>
              <a:ext uri="{FF2B5EF4-FFF2-40B4-BE49-F238E27FC236}">
                <a16:creationId xmlns:a16="http://schemas.microsoft.com/office/drawing/2014/main" id="{3612791E-E690-4280-8ACA-906C23C63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" r="2007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3149E-DF31-48FC-8031-CED38D995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25" y="2950387"/>
            <a:ext cx="3077044" cy="3531403"/>
          </a:xfrm>
        </p:spPr>
        <p:txBody>
          <a:bodyPr anchor="t">
            <a:normAutofit/>
          </a:bodyPr>
          <a:lstStyle/>
          <a:p>
            <a:pPr algn="r"/>
            <a:r>
              <a:rPr lang="tr-TR" sz="2800" dirty="0">
                <a:solidFill>
                  <a:schemeClr val="bg1"/>
                </a:solidFill>
              </a:rPr>
              <a:t>THE CELTS AND THEIR MYTHOLOGY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0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A05BE-DC54-49DA-A1CB-6F9A75BE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5" y="1324625"/>
            <a:ext cx="5327375" cy="720581"/>
          </a:xfrm>
        </p:spPr>
        <p:txBody>
          <a:bodyPr anchor="b">
            <a:normAutofit/>
          </a:bodyPr>
          <a:lstStyle/>
          <a:p>
            <a:r>
              <a:rPr lang="en-GB" dirty="0"/>
              <a:t>Celtic Rituals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9448E-064C-4233-9AAC-2D8F08387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20" y="2961039"/>
            <a:ext cx="6403565" cy="642772"/>
          </a:xfrm>
        </p:spPr>
        <p:txBody>
          <a:bodyPr>
            <a:noAutofit/>
          </a:bodyPr>
          <a:lstStyle/>
          <a:p>
            <a:r>
              <a:rPr lang="tr-TR" dirty="0"/>
              <a:t>T</a:t>
            </a:r>
            <a:r>
              <a:rPr lang="en-GB" dirty="0"/>
              <a:t>he Celts celebrated their religion in the open air</a:t>
            </a:r>
            <a:r>
              <a:rPr lang="tr-TR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old, clothes&#10;&#10;Description automatically generated">
            <a:extLst>
              <a:ext uri="{FF2B5EF4-FFF2-40B4-BE49-F238E27FC236}">
                <a16:creationId xmlns:a16="http://schemas.microsoft.com/office/drawing/2014/main" id="{7021860C-21D8-059C-5E90-3F130720B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78" y="1028699"/>
            <a:ext cx="3403719" cy="4852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8F5913-C996-F302-BDA1-C8C6F44E543D}"/>
              </a:ext>
            </a:extLst>
          </p:cNvPr>
          <p:cNvSpPr txBox="1"/>
          <p:nvPr/>
        </p:nvSpPr>
        <p:spPr>
          <a:xfrm>
            <a:off x="10214110" y="6022943"/>
            <a:ext cx="13997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Despatch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32659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nature, fire, person, light&#10;&#10;Description automatically generated">
            <a:extLst>
              <a:ext uri="{FF2B5EF4-FFF2-40B4-BE49-F238E27FC236}">
                <a16:creationId xmlns:a16="http://schemas.microsoft.com/office/drawing/2014/main" id="{8CB581B9-8A93-4EE8-ACE1-C6D0DA9388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r="14303" b="-1"/>
          <a:stretch/>
        </p:blipFill>
        <p:spPr>
          <a:xfrm>
            <a:off x="2878995" y="416111"/>
            <a:ext cx="6050299" cy="51403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679AC-A198-4907-995E-5C171E7237C3}"/>
              </a:ext>
            </a:extLst>
          </p:cNvPr>
          <p:cNvSpPr txBox="1"/>
          <p:nvPr/>
        </p:nvSpPr>
        <p:spPr>
          <a:xfrm>
            <a:off x="5164795" y="5763476"/>
            <a:ext cx="13051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the</a:t>
            </a:r>
            <a:r>
              <a:rPr lang="tr-TR" sz="900" i="1" dirty="0"/>
              <a:t> </a:t>
            </a:r>
            <a:r>
              <a:rPr lang="tr-TR" sz="900" i="1" dirty="0" err="1"/>
              <a:t>List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70753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14DB-E23B-495A-BE2B-845E30E0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2503932"/>
            <a:ext cx="10850880" cy="925068"/>
          </a:xfrm>
        </p:spPr>
        <p:txBody>
          <a:bodyPr/>
          <a:lstStyle/>
          <a:p>
            <a:r>
              <a:rPr lang="en-GB" dirty="0"/>
              <a:t>THE GODS OF THE CONTINENTAL CELTS</a:t>
            </a:r>
          </a:p>
        </p:txBody>
      </p:sp>
    </p:spTree>
    <p:extLst>
      <p:ext uri="{BB962C8B-B14F-4D97-AF65-F5344CB8AC3E}">
        <p14:creationId xmlns:p14="http://schemas.microsoft.com/office/powerpoint/2010/main" val="3348576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8642F-B9FC-43EB-A06F-D20DCBC2E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51" y="2383719"/>
            <a:ext cx="5211894" cy="639180"/>
          </a:xfrm>
        </p:spPr>
        <p:txBody>
          <a:bodyPr>
            <a:noAutofit/>
          </a:bodyPr>
          <a:lstStyle/>
          <a:p>
            <a:r>
              <a:rPr lang="en-GB" sz="2600" b="1" dirty="0"/>
              <a:t>Ogma</a:t>
            </a:r>
            <a:endParaRPr lang="en-GB" sz="2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03F6BFE-E2CD-42C9-9861-4011B8595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465661"/>
            <a:ext cx="3314700" cy="59266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1966AE-D385-4E0C-AE32-2260BCE9E1AB}"/>
              </a:ext>
            </a:extLst>
          </p:cNvPr>
          <p:cNvSpPr txBox="1"/>
          <p:nvPr/>
        </p:nvSpPr>
        <p:spPr>
          <a:xfrm>
            <a:off x="10651477" y="6394123"/>
            <a:ext cx="1375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Pinterest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7843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uilding, stone, building material, old&#10;&#10;Description automatically generated">
            <a:extLst>
              <a:ext uri="{FF2B5EF4-FFF2-40B4-BE49-F238E27FC236}">
                <a16:creationId xmlns:a16="http://schemas.microsoft.com/office/drawing/2014/main" id="{295E6B2B-6BF5-4694-A34D-C932E6548E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0" r="-1" b="24826"/>
          <a:stretch/>
        </p:blipFill>
        <p:spPr>
          <a:xfrm>
            <a:off x="954368" y="1092811"/>
            <a:ext cx="3876165" cy="43381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E70BE-B8F7-49F8-AB39-2214C6B81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201" y="1303982"/>
            <a:ext cx="6178499" cy="3934768"/>
          </a:xfrm>
        </p:spPr>
        <p:txBody>
          <a:bodyPr anchor="t">
            <a:noAutofit/>
          </a:bodyPr>
          <a:lstStyle/>
          <a:p>
            <a:r>
              <a:rPr lang="en-GB" sz="2800" b="1" dirty="0" err="1"/>
              <a:t>Lugus</a:t>
            </a:r>
            <a:r>
              <a:rPr lang="en-GB" sz="2800" dirty="0"/>
              <a:t>, regarded as a solar god</a:t>
            </a:r>
            <a:r>
              <a:rPr lang="tr-TR" sz="2800" dirty="0"/>
              <a:t>, a </a:t>
            </a:r>
            <a:r>
              <a:rPr lang="tr-TR" sz="2800" dirty="0" err="1"/>
              <a:t>divinity</a:t>
            </a:r>
            <a:r>
              <a:rPr lang="tr-TR" sz="2800" dirty="0"/>
              <a:t> of </a:t>
            </a:r>
            <a:r>
              <a:rPr lang="tr-TR" sz="2800" dirty="0" err="1"/>
              <a:t>crafts</a:t>
            </a:r>
            <a:r>
              <a:rPr lang="tr-TR" sz="2800" dirty="0"/>
              <a:t>.</a:t>
            </a:r>
          </a:p>
          <a:p>
            <a:r>
              <a:rPr lang="en-GB" sz="2800" b="1" dirty="0"/>
              <a:t>Camulos</a:t>
            </a:r>
            <a:r>
              <a:rPr lang="tr-TR" sz="2800" b="1" dirty="0"/>
              <a:t>,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war-god</a:t>
            </a:r>
            <a:r>
              <a:rPr lang="tr-TR" sz="2800" dirty="0"/>
              <a:t> (in </a:t>
            </a:r>
            <a:r>
              <a:rPr lang="tr-TR" sz="2800" dirty="0" err="1"/>
              <a:t>Ireland</a:t>
            </a:r>
            <a:r>
              <a:rPr lang="tr-TR" sz="2800" dirty="0"/>
              <a:t> </a:t>
            </a:r>
            <a:r>
              <a:rPr lang="tr-TR" sz="2800" dirty="0" err="1"/>
              <a:t>Cumhal</a:t>
            </a:r>
            <a:r>
              <a:rPr lang="tr-TR" sz="2800" dirty="0"/>
              <a:t>)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279BCC-714F-432D-B1E1-DD2CF7507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678D00-BED9-4B8A-8AE6-A1050EE5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4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203F0-3F2D-4377-B88A-A579BED77FBF}"/>
              </a:ext>
            </a:extLst>
          </p:cNvPr>
          <p:cNvSpPr txBox="1"/>
          <p:nvPr/>
        </p:nvSpPr>
        <p:spPr>
          <a:xfrm>
            <a:off x="3363465" y="5569031"/>
            <a:ext cx="14670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Wikipedia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082397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1FCE60-ECDB-49B1-A5CA-E834A33FE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3AE8C3-8F65-40F4-BABE-E70F38301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>
                  <a:alpha val="78000"/>
                </a:schemeClr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FC4764-B8D5-4F87-95DB-3125B2D1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9728" y="59346"/>
            <a:ext cx="4156527" cy="4037836"/>
          </a:xfrm>
          <a:prstGeom prst="rect">
            <a:avLst/>
          </a:prstGeom>
          <a:gradFill>
            <a:gsLst>
              <a:gs pos="0">
                <a:schemeClr val="accent5">
                  <a:alpha val="47000"/>
                </a:schemeClr>
              </a:gs>
              <a:gs pos="100000">
                <a:schemeClr val="accent4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C1654F-94F5-497E-8ECF-F2A7E84D6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68311" y="3587283"/>
            <a:ext cx="250197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74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489" y="1757117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58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A5617-CE62-4B43-B309-1737764A9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0" y="586855"/>
            <a:ext cx="3131093" cy="3507474"/>
          </a:xfrm>
        </p:spPr>
        <p:txBody>
          <a:bodyPr anchor="b">
            <a:normAutofit/>
          </a:bodyPr>
          <a:lstStyle/>
          <a:p>
            <a:pPr algn="r"/>
            <a:r>
              <a:rPr lang="en-GB" sz="3200">
                <a:solidFill>
                  <a:schemeClr val="bg1"/>
                </a:solidFill>
              </a:rPr>
              <a:t>THE GODS OF THE INSULAR CELTS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DF5B2-4205-4662-8C0A-DC7FDF75B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422" y="2869075"/>
            <a:ext cx="3519156" cy="831556"/>
          </a:xfrm>
        </p:spPr>
        <p:txBody>
          <a:bodyPr>
            <a:noAutofit/>
          </a:bodyPr>
          <a:lstStyle/>
          <a:p>
            <a:r>
              <a:rPr lang="en-GB" b="1" dirty="0"/>
              <a:t>Danu</a:t>
            </a:r>
            <a:r>
              <a:rPr lang="tr-TR" dirty="0"/>
              <a:t>: </a:t>
            </a:r>
            <a:r>
              <a:rPr lang="en-GB" dirty="0"/>
              <a:t>mother goddess</a:t>
            </a:r>
          </a:p>
        </p:txBody>
      </p:sp>
      <p:pic>
        <p:nvPicPr>
          <p:cNvPr id="5" name="Picture 4" descr="A close-up of a statue&#10;&#10;Description automatically generated with medium confidence">
            <a:extLst>
              <a:ext uri="{FF2B5EF4-FFF2-40B4-BE49-F238E27FC236}">
                <a16:creationId xmlns:a16="http://schemas.microsoft.com/office/drawing/2014/main" id="{45CC3D9E-A3AC-495B-A98C-0ECD37DDA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78" y="457200"/>
            <a:ext cx="320954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95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D9B46-0270-4EE6-9EB3-1BE6A7D9D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624" y="2218690"/>
            <a:ext cx="5229376" cy="2420620"/>
          </a:xfrm>
        </p:spPr>
        <p:txBody>
          <a:bodyPr anchor="t">
            <a:noAutofit/>
          </a:bodyPr>
          <a:lstStyle/>
          <a:p>
            <a:r>
              <a:rPr lang="en-GB" sz="2800" b="1" dirty="0"/>
              <a:t>Anu or Ana</a:t>
            </a:r>
            <a:r>
              <a:rPr lang="tr-TR" sz="2800" dirty="0"/>
              <a:t>,</a:t>
            </a:r>
            <a:r>
              <a:rPr lang="en-GB" sz="2800" dirty="0"/>
              <a:t> goddess of prosperity and abundance.</a:t>
            </a:r>
          </a:p>
        </p:txBody>
      </p:sp>
      <p:pic>
        <p:nvPicPr>
          <p:cNvPr id="5" name="Picture 4" descr="A picture containing text, skirt&#10;&#10;Description automatically generated">
            <a:extLst>
              <a:ext uri="{FF2B5EF4-FFF2-40B4-BE49-F238E27FC236}">
                <a16:creationId xmlns:a16="http://schemas.microsoft.com/office/drawing/2014/main" id="{80495681-D059-4A07-A6B7-154B8BA8B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39" y="842423"/>
            <a:ext cx="5090161" cy="47019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38D9C-4CAC-4B0C-BB7A-C0C11956C7B5}"/>
              </a:ext>
            </a:extLst>
          </p:cNvPr>
          <p:cNvSpPr txBox="1"/>
          <p:nvPr/>
        </p:nvSpPr>
        <p:spPr>
          <a:xfrm>
            <a:off x="6644639" y="5633477"/>
            <a:ext cx="16177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Celts</a:t>
            </a:r>
            <a:r>
              <a:rPr lang="tr-TR" sz="900" i="1" dirty="0"/>
              <a:t> &amp; </a:t>
            </a:r>
            <a:r>
              <a:rPr lang="tr-TR" sz="900" i="1" dirty="0" err="1"/>
              <a:t>Myths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613990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0D95C-DB1A-4D76-87FF-536B7CFFF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588" y="2095485"/>
            <a:ext cx="6827070" cy="1411507"/>
          </a:xfrm>
        </p:spPr>
        <p:txBody>
          <a:bodyPr>
            <a:noAutofit/>
          </a:bodyPr>
          <a:lstStyle/>
          <a:p>
            <a:r>
              <a:rPr lang="en-GB" sz="2800" b="1" dirty="0"/>
              <a:t>Gwydion</a:t>
            </a:r>
            <a:r>
              <a:rPr lang="en-GB" sz="2800" dirty="0"/>
              <a:t> son of Don; the teacher of arts and giver of gifts to his fellows.</a:t>
            </a:r>
            <a:endParaRPr lang="tr-TR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2AD705A8-8F87-43D1-AEBD-953996203C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" b="3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F88A7F-69CD-4405-9D93-4DE5DDA3F042}"/>
              </a:ext>
            </a:extLst>
          </p:cNvPr>
          <p:cNvSpPr txBox="1"/>
          <p:nvPr/>
        </p:nvSpPr>
        <p:spPr>
          <a:xfrm>
            <a:off x="8115298" y="6418631"/>
            <a:ext cx="14093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Wattpad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44348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ED205-8BE5-4F39-91DC-EA33D548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457" y="2597153"/>
            <a:ext cx="5592324" cy="857601"/>
          </a:xfrm>
        </p:spPr>
        <p:txBody>
          <a:bodyPr>
            <a:noAutofit/>
          </a:bodyPr>
          <a:lstStyle/>
          <a:p>
            <a:r>
              <a:rPr lang="en-GB" sz="2800" b="1" dirty="0" err="1"/>
              <a:t>Arianrhod</a:t>
            </a:r>
            <a:r>
              <a:rPr lang="tr-TR" sz="2800" b="1" dirty="0"/>
              <a:t>,</a:t>
            </a:r>
            <a:r>
              <a:rPr lang="en-GB" sz="2800" dirty="0"/>
              <a:t> daughter of Don.</a:t>
            </a:r>
            <a:endParaRPr lang="tr-TR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A4F8605-8635-4B3F-BA5E-FD8171828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38" y="1028699"/>
            <a:ext cx="3469259" cy="48521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F947B8-D8B5-4477-B5FE-6F16A971F14E}"/>
              </a:ext>
            </a:extLst>
          </p:cNvPr>
          <p:cNvSpPr txBox="1"/>
          <p:nvPr/>
        </p:nvSpPr>
        <p:spPr>
          <a:xfrm>
            <a:off x="8115298" y="5880810"/>
            <a:ext cx="11721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Etsy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71271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1821E-38B1-4018-8331-DA3F57B10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777" y="2089906"/>
            <a:ext cx="4464503" cy="685567"/>
          </a:xfrm>
        </p:spPr>
        <p:txBody>
          <a:bodyPr anchor="t">
            <a:normAutofit/>
          </a:bodyPr>
          <a:lstStyle/>
          <a:p>
            <a:r>
              <a:rPr lang="en-GB" sz="2800" b="1" dirty="0"/>
              <a:t>Llyr</a:t>
            </a:r>
            <a:endParaRPr lang="en-GB" sz="2800" dirty="0"/>
          </a:p>
        </p:txBody>
      </p:sp>
      <p:pic>
        <p:nvPicPr>
          <p:cNvPr id="5" name="Picture 4" descr="A picture containing text, wave&#10;&#10;Description automatically generated">
            <a:extLst>
              <a:ext uri="{FF2B5EF4-FFF2-40B4-BE49-F238E27FC236}">
                <a16:creationId xmlns:a16="http://schemas.microsoft.com/office/drawing/2014/main" id="{48919C6F-075A-4563-BD1C-84197BE0A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87" y="457200"/>
            <a:ext cx="5052664" cy="54723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ECE75-717B-42DA-B995-DC722BCE8B08}"/>
              </a:ext>
            </a:extLst>
          </p:cNvPr>
          <p:cNvSpPr txBox="1"/>
          <p:nvPr/>
        </p:nvSpPr>
        <p:spPr>
          <a:xfrm>
            <a:off x="8318498" y="5641159"/>
            <a:ext cx="1375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Pinterest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3468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1FCE60-ECDB-49B1-A5CA-E834A33FE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3AE8C3-8F65-40F4-BABE-E70F38301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>
                  <a:alpha val="78000"/>
                </a:schemeClr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FC4764-B8D5-4F87-95DB-3125B2D1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9728" y="59346"/>
            <a:ext cx="4156527" cy="4037836"/>
          </a:xfrm>
          <a:prstGeom prst="rect">
            <a:avLst/>
          </a:prstGeom>
          <a:gradFill>
            <a:gsLst>
              <a:gs pos="0">
                <a:schemeClr val="accent5">
                  <a:alpha val="47000"/>
                </a:schemeClr>
              </a:gs>
              <a:gs pos="100000">
                <a:schemeClr val="accent4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C1654F-94F5-497E-8ECF-F2A7E84D6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68311" y="3587283"/>
            <a:ext cx="250197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74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489" y="1757117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58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A3EC9-0CC7-44F7-A2C5-B5C39F541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0" y="586855"/>
            <a:ext cx="3131093" cy="3507474"/>
          </a:xfrm>
        </p:spPr>
        <p:txBody>
          <a:bodyPr anchor="b">
            <a:norm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Who Were the Celts?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Diagram, map&#10;&#10;Description automatically generated with medium confidence">
            <a:extLst>
              <a:ext uri="{FF2B5EF4-FFF2-40B4-BE49-F238E27FC236}">
                <a16:creationId xmlns:a16="http://schemas.microsoft.com/office/drawing/2014/main" id="{A24DC594-9742-4F8B-8118-E77ABDB85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852" y="348179"/>
            <a:ext cx="4038602" cy="62707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76DD19-76B5-4095-B2A1-1416541D7C4C}"/>
              </a:ext>
            </a:extLst>
          </p:cNvPr>
          <p:cNvSpPr txBox="1"/>
          <p:nvPr/>
        </p:nvSpPr>
        <p:spPr>
          <a:xfrm>
            <a:off x="9223358" y="6618884"/>
            <a:ext cx="26645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book</a:t>
            </a:r>
            <a:r>
              <a:rPr lang="tr-TR" sz="900" dirty="0"/>
              <a:t> </a:t>
            </a:r>
            <a:r>
              <a:rPr lang="tr-TR" sz="900" i="1" dirty="0" err="1"/>
              <a:t>Celtic</a:t>
            </a:r>
            <a:r>
              <a:rPr lang="tr-TR" sz="900" i="1" dirty="0"/>
              <a:t> </a:t>
            </a:r>
            <a:r>
              <a:rPr lang="tr-TR" sz="900" i="1" dirty="0" err="1"/>
              <a:t>Culture</a:t>
            </a:r>
            <a:r>
              <a:rPr lang="tr-TR" sz="900" i="1" dirty="0"/>
              <a:t>: A </a:t>
            </a:r>
            <a:r>
              <a:rPr lang="tr-TR" sz="900" i="1" dirty="0" err="1"/>
              <a:t>Historical</a:t>
            </a:r>
            <a:r>
              <a:rPr lang="tr-TR" sz="900" i="1" dirty="0"/>
              <a:t> Encyclopedia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98691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DF0D7-54C7-4010-8B76-0A6F75C14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329" y="2735349"/>
            <a:ext cx="6507297" cy="1387301"/>
          </a:xfrm>
        </p:spPr>
        <p:txBody>
          <a:bodyPr>
            <a:noAutofit/>
          </a:bodyPr>
          <a:lstStyle/>
          <a:p>
            <a:r>
              <a:rPr lang="en-GB" sz="2600" b="1" dirty="0"/>
              <a:t>Bran</a:t>
            </a:r>
            <a:r>
              <a:rPr lang="en-GB" sz="2600" dirty="0"/>
              <a:t> son of Llyr, represented as of gigantic size</a:t>
            </a:r>
            <a:r>
              <a:rPr lang="tr-TR" sz="26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nting of a person holding a bird&#10;&#10;Description automatically generated with low confidence">
            <a:extLst>
              <a:ext uri="{FF2B5EF4-FFF2-40B4-BE49-F238E27FC236}">
                <a16:creationId xmlns:a16="http://schemas.microsoft.com/office/drawing/2014/main" id="{7F13268A-5DB6-40A9-8121-B8A2196523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r="12823" b="-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74E093-D657-443A-BDC6-EFE40521E00B}"/>
              </a:ext>
            </a:extLst>
          </p:cNvPr>
          <p:cNvSpPr txBox="1"/>
          <p:nvPr/>
        </p:nvSpPr>
        <p:spPr>
          <a:xfrm>
            <a:off x="8115298" y="6418631"/>
            <a:ext cx="29338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en-GB" sz="900" i="1"/>
              <a:t>Celtic Deities of Europe, Britain and Ireland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71696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E2215-8139-472B-8521-20208498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09600"/>
            <a:ext cx="10241280" cy="963168"/>
          </a:xfrm>
        </p:spPr>
        <p:txBody>
          <a:bodyPr/>
          <a:lstStyle/>
          <a:p>
            <a:r>
              <a:rPr lang="en-GB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AE340-1353-4028-9709-1754D8DBA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50" y="2112264"/>
            <a:ext cx="10488930" cy="3602736"/>
          </a:xfrm>
        </p:spPr>
        <p:txBody>
          <a:bodyPr/>
          <a:lstStyle/>
          <a:p>
            <a:pPr marL="0" indent="-457200">
              <a:buNone/>
            </a:pPr>
            <a:r>
              <a:rPr lang="en-GB" dirty="0"/>
              <a:t>MacCulloch, John Arnott. </a:t>
            </a:r>
            <a:r>
              <a:rPr lang="en-GB" i="1" dirty="0"/>
              <a:t>Celtic Mythology</a:t>
            </a:r>
            <a:r>
              <a:rPr lang="en-GB" dirty="0"/>
              <a:t>. Dover, 2004.</a:t>
            </a:r>
          </a:p>
          <a:p>
            <a:pPr marL="0" indent="-457200">
              <a:buNone/>
            </a:pPr>
            <a:r>
              <a:rPr lang="en-GB" dirty="0"/>
              <a:t>Monaghan, Patricia. </a:t>
            </a:r>
            <a:r>
              <a:rPr lang="en-GB" i="1" dirty="0"/>
              <a:t>The </a:t>
            </a:r>
            <a:r>
              <a:rPr lang="en-GB" i="1" dirty="0" err="1"/>
              <a:t>Encyclopedia</a:t>
            </a:r>
            <a:r>
              <a:rPr lang="en-GB" i="1" dirty="0"/>
              <a:t> of Celtic Mythology and Folklore</a:t>
            </a:r>
            <a:r>
              <a:rPr lang="en-GB" dirty="0"/>
              <a:t>. Facts On File, 2004.</a:t>
            </a:r>
          </a:p>
          <a:p>
            <a:pPr marL="0" indent="-457200">
              <a:buNone/>
            </a:pPr>
            <a:r>
              <a:rPr lang="en-GB" dirty="0"/>
              <a:t>Squire, Charles. </a:t>
            </a:r>
            <a:r>
              <a:rPr lang="en-GB" i="1" dirty="0"/>
              <a:t>The Mythology of Ancient Britain and Ireland</a:t>
            </a:r>
            <a:r>
              <a:rPr lang="en-GB" dirty="0"/>
              <a:t>. Constable &amp; Company, 1909.</a:t>
            </a:r>
          </a:p>
        </p:txBody>
      </p:sp>
    </p:spTree>
    <p:extLst>
      <p:ext uri="{BB962C8B-B14F-4D97-AF65-F5344CB8AC3E}">
        <p14:creationId xmlns:p14="http://schemas.microsoft.com/office/powerpoint/2010/main" val="283472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tone, building material, black, close&#10;&#10;Description automatically generated">
            <a:extLst>
              <a:ext uri="{FF2B5EF4-FFF2-40B4-BE49-F238E27FC236}">
                <a16:creationId xmlns:a16="http://schemas.microsoft.com/office/drawing/2014/main" id="{EA4A9260-DA75-CB37-E5DC-B841659693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627640" y="784239"/>
            <a:ext cx="2592126" cy="2592126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</p:spPr>
      </p:pic>
      <p:pic>
        <p:nvPicPr>
          <p:cNvPr id="6" name="Picture 5" descr="A close-up of a rock&#10;&#10;Description automatically generated with low confidence">
            <a:extLst>
              <a:ext uri="{FF2B5EF4-FFF2-40B4-BE49-F238E27FC236}">
                <a16:creationId xmlns:a16="http://schemas.microsoft.com/office/drawing/2014/main" id="{47B71DB0-F891-66A1-C7D2-3356D786FB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r="23451" b="-5"/>
          <a:stretch/>
        </p:blipFill>
        <p:spPr>
          <a:xfrm>
            <a:off x="8878294" y="3376365"/>
            <a:ext cx="2592126" cy="2592126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93CD2E6-B09F-43E9-9259-B606BD9C2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367AB5-418C-4245-B83E-713F45B25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69492-511E-8770-0D5B-F127FF402C15}"/>
              </a:ext>
            </a:extLst>
          </p:cNvPr>
          <p:cNvSpPr txBox="1"/>
          <p:nvPr/>
        </p:nvSpPr>
        <p:spPr>
          <a:xfrm>
            <a:off x="322818" y="553407"/>
            <a:ext cx="16882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Pan</a:t>
            </a:r>
            <a:r>
              <a:rPr lang="tr-TR" sz="900" i="1" dirty="0"/>
              <a:t> </a:t>
            </a:r>
            <a:r>
              <a:rPr lang="tr-TR" sz="900" i="1" dirty="0" err="1"/>
              <a:t>Celtic</a:t>
            </a:r>
            <a:r>
              <a:rPr lang="tr-TR" sz="900" i="1" dirty="0"/>
              <a:t> </a:t>
            </a:r>
            <a:r>
              <a:rPr lang="tr-TR" sz="900" i="1" dirty="0" err="1"/>
              <a:t>Race</a:t>
            </a:r>
            <a:endParaRPr lang="en-GB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1657DC-2AB0-52A5-8F38-94352FDF5F2C}"/>
              </a:ext>
            </a:extLst>
          </p:cNvPr>
          <p:cNvSpPr txBox="1"/>
          <p:nvPr/>
        </p:nvSpPr>
        <p:spPr>
          <a:xfrm>
            <a:off x="10453179" y="5976320"/>
            <a:ext cx="15087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Brewminate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345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4">
                  <a:alpha val="61000"/>
                </a:schemeClr>
              </a:gs>
              <a:gs pos="100000">
                <a:schemeClr val="accent5">
                  <a:alpha val="89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333145" y="0"/>
            <a:ext cx="6858855" cy="6857572"/>
          </a:xfrm>
          <a:prstGeom prst="rect">
            <a:avLst/>
          </a:prstGeom>
          <a:gradFill>
            <a:gsLst>
              <a:gs pos="8000">
                <a:schemeClr val="accent6">
                  <a:alpha val="11000"/>
                </a:schemeClr>
              </a:gs>
              <a:gs pos="100000">
                <a:schemeClr val="accent4">
                  <a:alpha val="7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7945" y="-1686055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7133C4A6-898E-46CD-994E-58A6D77AE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60140"/>
            <a:ext cx="11297920" cy="63377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946D58-613C-42BB-BF8E-BA9F4D36E323}"/>
              </a:ext>
            </a:extLst>
          </p:cNvPr>
          <p:cNvSpPr txBox="1"/>
          <p:nvPr/>
        </p:nvSpPr>
        <p:spPr>
          <a:xfrm>
            <a:off x="10127688" y="6251613"/>
            <a:ext cx="1375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Pinterest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7595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A0750EC-57BC-4563-BD1D-91749DD22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571" y="662322"/>
            <a:ext cx="7635278" cy="47503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D80AE9-6144-4D89-B20A-D363FAA43C4C}"/>
              </a:ext>
            </a:extLst>
          </p:cNvPr>
          <p:cNvSpPr txBox="1"/>
          <p:nvPr/>
        </p:nvSpPr>
        <p:spPr>
          <a:xfrm>
            <a:off x="240011" y="5667587"/>
            <a:ext cx="26645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book</a:t>
            </a:r>
            <a:r>
              <a:rPr lang="tr-TR" sz="900" dirty="0"/>
              <a:t> </a:t>
            </a:r>
            <a:r>
              <a:rPr lang="tr-TR" sz="900" i="1" dirty="0" err="1"/>
              <a:t>Celtic</a:t>
            </a:r>
            <a:r>
              <a:rPr lang="tr-TR" sz="900" i="1" dirty="0"/>
              <a:t> </a:t>
            </a:r>
            <a:r>
              <a:rPr lang="tr-TR" sz="900" i="1" dirty="0" err="1"/>
              <a:t>Culture</a:t>
            </a:r>
            <a:r>
              <a:rPr lang="tr-TR" sz="900" i="1" dirty="0"/>
              <a:t>: A </a:t>
            </a:r>
            <a:r>
              <a:rPr lang="tr-TR" sz="900" i="1" dirty="0" err="1"/>
              <a:t>Historical</a:t>
            </a:r>
            <a:r>
              <a:rPr lang="tr-TR" sz="900" i="1" dirty="0"/>
              <a:t> Encyclopedia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68934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B0444-667B-4065-9FE7-9C8409AD4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77" y="1028699"/>
            <a:ext cx="5327375" cy="1124568"/>
          </a:xfrm>
        </p:spPr>
        <p:txBody>
          <a:bodyPr anchor="b">
            <a:normAutofit/>
          </a:bodyPr>
          <a:lstStyle/>
          <a:p>
            <a:r>
              <a:rPr lang="en-GB" dirty="0"/>
              <a:t>Religion of the Celts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55BC-EAF6-4D29-BBE0-630A50456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99" y="2776331"/>
            <a:ext cx="5327373" cy="2431774"/>
          </a:xfrm>
        </p:spPr>
        <p:txBody>
          <a:bodyPr>
            <a:normAutofit/>
          </a:bodyPr>
          <a:lstStyle/>
          <a:p>
            <a:r>
              <a:rPr lang="en-GB" sz="2800" dirty="0"/>
              <a:t>Celtic paganism was polytheistic.</a:t>
            </a:r>
            <a:endParaRPr lang="tr-TR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, tree&#10;&#10;Description automatically generated">
            <a:extLst>
              <a:ext uri="{FF2B5EF4-FFF2-40B4-BE49-F238E27FC236}">
                <a16:creationId xmlns:a16="http://schemas.microsoft.com/office/drawing/2014/main" id="{9663C12C-7835-4174-A8E5-C0B9CEA1D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96" y="1028699"/>
            <a:ext cx="4076701" cy="22905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7D7EB4-D144-4274-B5A8-33BCCF2F8710}"/>
              </a:ext>
            </a:extLst>
          </p:cNvPr>
          <p:cNvSpPr txBox="1"/>
          <p:nvPr/>
        </p:nvSpPr>
        <p:spPr>
          <a:xfrm>
            <a:off x="9198447" y="3423299"/>
            <a:ext cx="20313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Celtic</a:t>
            </a:r>
            <a:r>
              <a:rPr lang="tr-TR" sz="900" i="1" dirty="0"/>
              <a:t> Life International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7616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8DEDF7CD-EB4D-40F6-9D52-F4B1CC8C11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0" r="-1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1FE4A-06FE-4071-BEA0-0B10D08C8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285" y="2069656"/>
            <a:ext cx="3160617" cy="1742200"/>
          </a:xfrm>
        </p:spPr>
        <p:txBody>
          <a:bodyPr>
            <a:noAutofit/>
          </a:bodyPr>
          <a:lstStyle/>
          <a:p>
            <a:r>
              <a:rPr lang="en-GB" sz="2200" dirty="0"/>
              <a:t>The religious leaders of the tribes were known as </a:t>
            </a:r>
            <a:r>
              <a:rPr lang="en-GB" sz="2200" b="1" dirty="0"/>
              <a:t>druids</a:t>
            </a:r>
            <a:r>
              <a:rPr lang="tr-TR" sz="2200" b="1" dirty="0"/>
              <a:t>.</a:t>
            </a:r>
            <a:endParaRPr lang="tr-TR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F329A4-E846-4B55-89A0-74FC3BE9F4A7}"/>
              </a:ext>
            </a:extLst>
          </p:cNvPr>
          <p:cNvSpPr txBox="1"/>
          <p:nvPr/>
        </p:nvSpPr>
        <p:spPr>
          <a:xfrm>
            <a:off x="6277447" y="6381043"/>
            <a:ext cx="15392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Irish</a:t>
            </a:r>
            <a:r>
              <a:rPr lang="tr-TR" sz="900" i="1" dirty="0"/>
              <a:t> Central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87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8A2B87BF-62AD-41B8-BC89-480708BD54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9" r="16743" b="2"/>
          <a:stretch/>
        </p:blipFill>
        <p:spPr>
          <a:xfrm>
            <a:off x="3508247" y="685188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55F04-85D9-4251-A8A7-B3D550CBAF80}"/>
              </a:ext>
            </a:extLst>
          </p:cNvPr>
          <p:cNvSpPr txBox="1"/>
          <p:nvPr/>
        </p:nvSpPr>
        <p:spPr>
          <a:xfrm>
            <a:off x="7601939" y="5013220"/>
            <a:ext cx="16466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Jim</a:t>
            </a:r>
            <a:r>
              <a:rPr lang="tr-TR" sz="900" i="1" dirty="0"/>
              <a:t> </a:t>
            </a:r>
            <a:r>
              <a:rPr lang="tr-TR" sz="900" i="1" dirty="0" err="1"/>
              <a:t>FitzPatrick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94177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posing, old, black&#10;&#10;Description automatically generated">
            <a:extLst>
              <a:ext uri="{FF2B5EF4-FFF2-40B4-BE49-F238E27FC236}">
                <a16:creationId xmlns:a16="http://schemas.microsoft.com/office/drawing/2014/main" id="{8A15B1BF-A91D-47E3-9136-BB03F69DE6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/>
          <a:stretch/>
        </p:blipFill>
        <p:spPr>
          <a:xfrm>
            <a:off x="2291398" y="0"/>
            <a:ext cx="8115280" cy="64083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4DA30-5587-4D08-BB14-79514AC5E91D}"/>
              </a:ext>
            </a:extLst>
          </p:cNvPr>
          <p:cNvSpPr txBox="1"/>
          <p:nvPr/>
        </p:nvSpPr>
        <p:spPr>
          <a:xfrm>
            <a:off x="10317942" y="6062064"/>
            <a:ext cx="15087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Brewminate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7824893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412429"/>
      </a:dk2>
      <a:lt2>
        <a:srgbClr val="E2E8E7"/>
      </a:lt2>
      <a:accent1>
        <a:srgbClr val="CB929B"/>
      </a:accent1>
      <a:accent2>
        <a:srgbClr val="BF8B79"/>
      </a:accent2>
      <a:accent3>
        <a:srgbClr val="B6A179"/>
      </a:accent3>
      <a:accent4>
        <a:srgbClr val="A3A86B"/>
      </a:accent4>
      <a:accent5>
        <a:srgbClr val="93AB7B"/>
      </a:accent5>
      <a:accent6>
        <a:srgbClr val="76B171"/>
      </a:accent6>
      <a:hlink>
        <a:srgbClr val="568E85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293</Words>
  <Application>Microsoft Office PowerPoint</Application>
  <PresentationFormat>Geniş ekran</PresentationFormat>
  <Paragraphs>59</Paragraphs>
  <Slides>21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Tw Cen MT</vt:lpstr>
      <vt:lpstr>GradientRiseVTI</vt:lpstr>
      <vt:lpstr>THE CELTS AND THEIR MYTHOLOGY</vt:lpstr>
      <vt:lpstr>Who Were the Celts?</vt:lpstr>
      <vt:lpstr>PowerPoint Sunusu</vt:lpstr>
      <vt:lpstr>PowerPoint Sunusu</vt:lpstr>
      <vt:lpstr>PowerPoint Sunusu</vt:lpstr>
      <vt:lpstr>Religion of the Celts</vt:lpstr>
      <vt:lpstr>PowerPoint Sunusu</vt:lpstr>
      <vt:lpstr>PowerPoint Sunusu</vt:lpstr>
      <vt:lpstr>PowerPoint Sunusu</vt:lpstr>
      <vt:lpstr>Celtic Rituals</vt:lpstr>
      <vt:lpstr>PowerPoint Sunusu</vt:lpstr>
      <vt:lpstr>THE GODS OF THE CONTINENTAL CELTS</vt:lpstr>
      <vt:lpstr>PowerPoint Sunusu</vt:lpstr>
      <vt:lpstr>PowerPoint Sunusu</vt:lpstr>
      <vt:lpstr>THE GODS OF THE INSULAR CELTS</vt:lpstr>
      <vt:lpstr>PowerPoint Sunusu</vt:lpstr>
      <vt:lpstr>PowerPoint Sunusu</vt:lpstr>
      <vt:lpstr>PowerPoint Sunusu</vt:lpstr>
      <vt:lpstr>PowerPoint Sunusu</vt:lpstr>
      <vt:lpstr>PowerPoint Sunusu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CELTS AND THEIR MYTHOLOGY</dc:title>
  <dc:creator>Author</dc:creator>
  <cp:lastModifiedBy>Author</cp:lastModifiedBy>
  <cp:revision>88</cp:revision>
  <dcterms:created xsi:type="dcterms:W3CDTF">2021-05-20T05:23:22Z</dcterms:created>
  <dcterms:modified xsi:type="dcterms:W3CDTF">2023-02-26T14:50:20Z</dcterms:modified>
</cp:coreProperties>
</file>