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2" autoAdjust="0"/>
    <p:restoredTop sz="94660"/>
  </p:normalViewPr>
  <p:slideViewPr>
    <p:cSldViewPr snapToGrid="0">
      <p:cViewPr varScale="1">
        <p:scale>
          <a:sx n="77" d="100"/>
          <a:sy n="77" d="100"/>
        </p:scale>
        <p:origin x="64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5DA65-2E75-413D-B85C-BCC6B0C3936F}" type="datetimeFigureOut">
              <a:rPr lang="tr-TR" smtClean="0"/>
              <a:t>18.03.2021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CF335-E320-44D5-835C-B5C4A9BD307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35842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5DA65-2E75-413D-B85C-BCC6B0C3936F}" type="datetimeFigureOut">
              <a:rPr lang="tr-TR" smtClean="0"/>
              <a:t>18.03.2021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CF335-E320-44D5-835C-B5C4A9BD307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67593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5DA65-2E75-413D-B85C-BCC6B0C3936F}" type="datetimeFigureOut">
              <a:rPr lang="tr-TR" smtClean="0"/>
              <a:t>18.03.2021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CF335-E320-44D5-835C-B5C4A9BD307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65482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5DA65-2E75-413D-B85C-BCC6B0C3936F}" type="datetimeFigureOut">
              <a:rPr lang="tr-TR" smtClean="0"/>
              <a:t>18.03.2021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CF335-E320-44D5-835C-B5C4A9BD307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07010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5DA65-2E75-413D-B85C-BCC6B0C3936F}" type="datetimeFigureOut">
              <a:rPr lang="tr-TR" smtClean="0"/>
              <a:t>18.03.2021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CF335-E320-44D5-835C-B5C4A9BD307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440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5DA65-2E75-413D-B85C-BCC6B0C3936F}" type="datetimeFigureOut">
              <a:rPr lang="tr-TR" smtClean="0"/>
              <a:t>18.03.2021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CF335-E320-44D5-835C-B5C4A9BD307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4446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5DA65-2E75-413D-B85C-BCC6B0C3936F}" type="datetimeFigureOut">
              <a:rPr lang="tr-TR" smtClean="0"/>
              <a:t>18.03.2021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CF335-E320-44D5-835C-B5C4A9BD307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2492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5DA65-2E75-413D-B85C-BCC6B0C3936F}" type="datetimeFigureOut">
              <a:rPr lang="tr-TR" smtClean="0"/>
              <a:t>18.03.2021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CF335-E320-44D5-835C-B5C4A9BD307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1313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5DA65-2E75-413D-B85C-BCC6B0C3936F}" type="datetimeFigureOut">
              <a:rPr lang="tr-TR" smtClean="0"/>
              <a:t>18.03.2021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CF335-E320-44D5-835C-B5C4A9BD307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0286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5DA65-2E75-413D-B85C-BCC6B0C3936F}" type="datetimeFigureOut">
              <a:rPr lang="tr-TR" smtClean="0"/>
              <a:t>18.03.2021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CF335-E320-44D5-835C-B5C4A9BD307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708907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5DA65-2E75-413D-B85C-BCC6B0C3936F}" type="datetimeFigureOut">
              <a:rPr lang="tr-TR" smtClean="0"/>
              <a:t>18.03.2021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CF335-E320-44D5-835C-B5C4A9BD307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2248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85DA65-2E75-413D-B85C-BCC6B0C3936F}" type="datetimeFigureOut">
              <a:rPr lang="tr-TR" smtClean="0"/>
              <a:t>18.03.2021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2CF335-E320-44D5-835C-B5C4A9BD307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66197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smtClean="0"/>
              <a:t>DOKU </a:t>
            </a:r>
            <a:r>
              <a:rPr lang="tr-TR" b="1" dirty="0"/>
              <a:t>VE ORGANLARIN RADYASYON DUYARLILIKLARI: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691996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Radyasyonun  </a:t>
            </a:r>
            <a:r>
              <a:rPr lang="tr-TR" dirty="0" err="1"/>
              <a:t>mitotik</a:t>
            </a:r>
            <a:r>
              <a:rPr lang="tr-TR" dirty="0"/>
              <a:t> aktivitesi fazla olan ve hızlı çoğalabilen hücreler üzerine etkisi ile  farklılaşmış bölünemeyen hücreler üzerine etkisi farklıdır. </a:t>
            </a:r>
            <a:endParaRPr lang="tr-TR" dirty="0" smtClean="0"/>
          </a:p>
          <a:p>
            <a:r>
              <a:rPr lang="tr-TR" b="1" dirty="0" err="1" smtClean="0"/>
              <a:t>Bergonie</a:t>
            </a:r>
            <a:r>
              <a:rPr lang="tr-TR" b="1" dirty="0" smtClean="0"/>
              <a:t> </a:t>
            </a:r>
            <a:r>
              <a:rPr lang="tr-TR" b="1" dirty="0"/>
              <a:t>ve </a:t>
            </a:r>
            <a:r>
              <a:rPr lang="tr-TR" b="1" dirty="0" err="1"/>
              <a:t>Tribondeau</a:t>
            </a:r>
            <a:r>
              <a:rPr lang="tr-TR" b="1" dirty="0"/>
              <a:t> Yasası’nda </a:t>
            </a:r>
            <a:r>
              <a:rPr lang="tr-TR" dirty="0"/>
              <a:t>da  dokunun radyasyon duyarlılığının  o dokunun </a:t>
            </a:r>
            <a:r>
              <a:rPr lang="tr-TR" dirty="0" err="1"/>
              <a:t>mitotik</a:t>
            </a:r>
            <a:r>
              <a:rPr lang="tr-TR" dirty="0"/>
              <a:t> aktif hücre sayısının fazla olmasına, dokuda az </a:t>
            </a:r>
            <a:r>
              <a:rPr lang="tr-TR" dirty="0" err="1"/>
              <a:t>differnasiye</a:t>
            </a:r>
            <a:r>
              <a:rPr lang="tr-TR" dirty="0"/>
              <a:t> olan hücre sayısının fazla olmasına ve aktif </a:t>
            </a:r>
            <a:r>
              <a:rPr lang="tr-TR" dirty="0" err="1"/>
              <a:t>mitotik</a:t>
            </a:r>
            <a:r>
              <a:rPr lang="tr-TR" dirty="0"/>
              <a:t> süreçte kalma süresine bağlı olarak değişmektedir. </a:t>
            </a:r>
          </a:p>
        </p:txBody>
      </p:sp>
    </p:spTree>
    <p:extLst>
      <p:ext uri="{BB962C8B-B14F-4D97-AF65-F5344CB8AC3E}">
        <p14:creationId xmlns:p14="http://schemas.microsoft.com/office/powerpoint/2010/main" val="13837675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053885"/>
            <a:ext cx="10515600" cy="5123078"/>
          </a:xfrm>
        </p:spPr>
        <p:txBody>
          <a:bodyPr>
            <a:normAutofit fontScale="92500"/>
          </a:bodyPr>
          <a:lstStyle/>
          <a:p>
            <a:r>
              <a:rPr lang="tr-TR" dirty="0"/>
              <a:t>Bu duyarlılık dokulara </a:t>
            </a:r>
            <a:r>
              <a:rPr lang="tr-TR" dirty="0" smtClean="0"/>
              <a:t>göre:</a:t>
            </a:r>
          </a:p>
          <a:p>
            <a:endParaRPr lang="tr-TR" dirty="0" smtClean="0"/>
          </a:p>
          <a:p>
            <a:pPr marL="0" indent="0" algn="just">
              <a:buNone/>
            </a:pPr>
            <a:r>
              <a:rPr lang="tr-TR" dirty="0" smtClean="0"/>
              <a:t> </a:t>
            </a:r>
            <a:r>
              <a:rPr lang="tr-TR" b="1" dirty="0" smtClean="0"/>
              <a:t>1-en duyarlı</a:t>
            </a:r>
            <a:r>
              <a:rPr lang="tr-TR" dirty="0" smtClean="0"/>
              <a:t>: </a:t>
            </a:r>
            <a:r>
              <a:rPr lang="tr-TR" dirty="0" err="1"/>
              <a:t>immatür</a:t>
            </a:r>
            <a:r>
              <a:rPr lang="tr-TR" dirty="0"/>
              <a:t> </a:t>
            </a:r>
            <a:r>
              <a:rPr lang="tr-TR" dirty="0" err="1"/>
              <a:t>hematopoetik</a:t>
            </a:r>
            <a:r>
              <a:rPr lang="tr-TR" dirty="0"/>
              <a:t> hücreler, lenfositler, </a:t>
            </a:r>
            <a:r>
              <a:rPr lang="tr-TR" dirty="0" err="1"/>
              <a:t>spermatogonia</a:t>
            </a:r>
            <a:r>
              <a:rPr lang="tr-TR" dirty="0"/>
              <a:t> ve </a:t>
            </a:r>
            <a:r>
              <a:rPr lang="tr-TR" dirty="0" err="1"/>
              <a:t>ovaryum</a:t>
            </a:r>
            <a:r>
              <a:rPr lang="tr-TR" dirty="0"/>
              <a:t> </a:t>
            </a:r>
            <a:r>
              <a:rPr lang="tr-TR" dirty="0" err="1"/>
              <a:t>follikül</a:t>
            </a:r>
            <a:r>
              <a:rPr lang="tr-TR" dirty="0"/>
              <a:t> hücreleri ve </a:t>
            </a:r>
            <a:r>
              <a:rPr lang="tr-TR" dirty="0" err="1"/>
              <a:t>intestinal</a:t>
            </a:r>
            <a:r>
              <a:rPr lang="tr-TR" dirty="0"/>
              <a:t> </a:t>
            </a:r>
            <a:r>
              <a:rPr lang="tr-TR" dirty="0" smtClean="0"/>
              <a:t>hücreler</a:t>
            </a:r>
          </a:p>
          <a:p>
            <a:pPr marL="0" indent="0" algn="just">
              <a:buNone/>
            </a:pPr>
            <a:r>
              <a:rPr lang="tr-TR" dirty="0" smtClean="0"/>
              <a:t> </a:t>
            </a:r>
          </a:p>
          <a:p>
            <a:pPr marL="0" indent="0" algn="just">
              <a:buNone/>
            </a:pPr>
            <a:r>
              <a:rPr lang="tr-TR" dirty="0" smtClean="0"/>
              <a:t> 2</a:t>
            </a:r>
            <a:r>
              <a:rPr lang="tr-TR" b="1" dirty="0" smtClean="0"/>
              <a:t>-duyarlı</a:t>
            </a:r>
            <a:r>
              <a:rPr lang="tr-TR" dirty="0" smtClean="0"/>
              <a:t>: mesane </a:t>
            </a:r>
            <a:r>
              <a:rPr lang="tr-TR" dirty="0" err="1"/>
              <a:t>epiteli</a:t>
            </a:r>
            <a:r>
              <a:rPr lang="tr-TR" dirty="0"/>
              <a:t> </a:t>
            </a:r>
            <a:r>
              <a:rPr lang="tr-TR" dirty="0" err="1"/>
              <a:t>özefagus</a:t>
            </a:r>
            <a:r>
              <a:rPr lang="tr-TR" dirty="0"/>
              <a:t> ve mide mukoza hücreleri </a:t>
            </a:r>
            <a:endParaRPr lang="tr-TR" dirty="0" smtClean="0"/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 smtClean="0"/>
              <a:t> </a:t>
            </a:r>
            <a:r>
              <a:rPr lang="tr-TR" b="1" dirty="0" smtClean="0"/>
              <a:t>3-orta </a:t>
            </a:r>
            <a:r>
              <a:rPr lang="tr-TR" b="1" dirty="0"/>
              <a:t>derecede </a:t>
            </a:r>
            <a:r>
              <a:rPr lang="tr-TR" b="1" dirty="0" smtClean="0"/>
              <a:t>duyarlı</a:t>
            </a:r>
            <a:r>
              <a:rPr lang="tr-TR" dirty="0" smtClean="0"/>
              <a:t>: </a:t>
            </a:r>
            <a:r>
              <a:rPr lang="tr-TR" dirty="0" err="1"/>
              <a:t>tiroid,böbrek</a:t>
            </a:r>
            <a:r>
              <a:rPr lang="tr-TR" dirty="0"/>
              <a:t>, akciğer, karaciğer, meme </a:t>
            </a:r>
            <a:r>
              <a:rPr lang="tr-TR" dirty="0" err="1"/>
              <a:t>glandular</a:t>
            </a:r>
            <a:r>
              <a:rPr lang="tr-TR" dirty="0"/>
              <a:t> hücre ve </a:t>
            </a:r>
            <a:r>
              <a:rPr lang="tr-TR" dirty="0" err="1"/>
              <a:t>fibroblastlar</a:t>
            </a:r>
            <a:r>
              <a:rPr lang="tr-TR" dirty="0"/>
              <a:t> </a:t>
            </a:r>
            <a:endParaRPr lang="tr-TR" dirty="0" smtClean="0"/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 smtClean="0"/>
              <a:t> </a:t>
            </a:r>
            <a:r>
              <a:rPr lang="tr-TR" b="1" dirty="0" smtClean="0"/>
              <a:t>4- </a:t>
            </a:r>
            <a:r>
              <a:rPr lang="tr-TR" b="1" dirty="0"/>
              <a:t>düşük </a:t>
            </a:r>
            <a:r>
              <a:rPr lang="tr-TR" b="1" dirty="0" smtClean="0"/>
              <a:t>duyarlı</a:t>
            </a:r>
            <a:r>
              <a:rPr lang="tr-TR" dirty="0" smtClean="0"/>
              <a:t>: olgun </a:t>
            </a:r>
            <a:r>
              <a:rPr lang="tr-TR" dirty="0"/>
              <a:t>eritrosit, kas hücresi bağ doku ve kıkırdak hücreleri </a:t>
            </a:r>
          </a:p>
        </p:txBody>
      </p:sp>
    </p:spTree>
    <p:extLst>
      <p:ext uri="{BB962C8B-B14F-4D97-AF65-F5344CB8AC3E}">
        <p14:creationId xmlns:p14="http://schemas.microsoft.com/office/powerpoint/2010/main" val="16064186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Ayrıca </a:t>
            </a:r>
            <a:r>
              <a:rPr lang="tr-TR" dirty="0" err="1"/>
              <a:t>Michalowski</a:t>
            </a:r>
            <a:r>
              <a:rPr lang="tr-TR" dirty="0"/>
              <a:t> Doku Duyarlılık Sınıflamasına göre de dokular </a:t>
            </a:r>
            <a:r>
              <a:rPr lang="tr-TR" dirty="0" smtClean="0"/>
              <a:t>:</a:t>
            </a:r>
          </a:p>
          <a:p>
            <a:pPr marL="0" indent="0">
              <a:buNone/>
            </a:pPr>
            <a:r>
              <a:rPr lang="tr-TR" dirty="0" smtClean="0"/>
              <a:t> 	Hiyerarşik </a:t>
            </a:r>
          </a:p>
          <a:p>
            <a:pPr marL="0" indent="0">
              <a:buNone/>
            </a:pPr>
            <a:r>
              <a:rPr lang="tr-TR" dirty="0" smtClean="0"/>
              <a:t>	</a:t>
            </a:r>
            <a:r>
              <a:rPr lang="tr-TR" dirty="0" err="1" smtClean="0"/>
              <a:t>Fleksibl</a:t>
            </a:r>
            <a:r>
              <a:rPr lang="tr-TR" dirty="0" smtClean="0"/>
              <a:t> </a:t>
            </a:r>
            <a:r>
              <a:rPr lang="tr-TR" dirty="0"/>
              <a:t>dokular </a:t>
            </a:r>
            <a:endParaRPr lang="tr-TR" dirty="0" smtClean="0"/>
          </a:p>
          <a:p>
            <a:endParaRPr lang="tr-TR" dirty="0"/>
          </a:p>
          <a:p>
            <a:pPr marL="0" indent="0">
              <a:buNone/>
            </a:pPr>
            <a:r>
              <a:rPr lang="tr-TR" dirty="0" smtClean="0"/>
              <a:t>olmak </a:t>
            </a:r>
            <a:r>
              <a:rPr lang="tr-TR" dirty="0"/>
              <a:t>üzere ikiye ayrılır.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395605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Hiyerarşik doku</a:t>
            </a:r>
            <a:r>
              <a:rPr lang="tr-TR" dirty="0"/>
              <a:t>: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lvl="1"/>
            <a:r>
              <a:rPr lang="tr-TR" dirty="0" smtClean="0"/>
              <a:t>H </a:t>
            </a:r>
            <a:r>
              <a:rPr lang="tr-TR" dirty="0"/>
              <a:t>tipi hücreler olarak tanımlanan </a:t>
            </a:r>
            <a:r>
              <a:rPr lang="tr-TR" dirty="0" err="1"/>
              <a:t>diferansiye</a:t>
            </a:r>
            <a:r>
              <a:rPr lang="tr-TR" dirty="0"/>
              <a:t> ve </a:t>
            </a:r>
            <a:r>
              <a:rPr lang="tr-TR" dirty="0" err="1"/>
              <a:t>undiferansiye</a:t>
            </a:r>
            <a:r>
              <a:rPr lang="tr-TR" dirty="0"/>
              <a:t> iki hücre grubunun farklı </a:t>
            </a:r>
            <a:r>
              <a:rPr lang="tr-TR" dirty="0" err="1"/>
              <a:t>kompartmanda</a:t>
            </a:r>
            <a:r>
              <a:rPr lang="tr-TR" dirty="0"/>
              <a:t> bulunduğu doku tipi olup </a:t>
            </a:r>
            <a:r>
              <a:rPr lang="tr-TR" b="1" dirty="0"/>
              <a:t>radyasyona akut yanıt veren dokulardır. </a:t>
            </a:r>
            <a:endParaRPr lang="tr-TR" b="1" dirty="0" smtClean="0"/>
          </a:p>
          <a:p>
            <a:pPr lvl="1"/>
            <a:endParaRPr lang="tr-TR" dirty="0"/>
          </a:p>
          <a:p>
            <a:pPr lvl="1"/>
            <a:endParaRPr lang="tr-TR" dirty="0" smtClean="0"/>
          </a:p>
          <a:p>
            <a:pPr lvl="1"/>
            <a:endParaRPr lang="tr-TR" dirty="0"/>
          </a:p>
          <a:p>
            <a:pPr marL="457200" lvl="1" indent="0">
              <a:buNone/>
            </a:pPr>
            <a:r>
              <a:rPr lang="tr-TR" dirty="0" smtClean="0"/>
              <a:t>   </a:t>
            </a:r>
            <a:r>
              <a:rPr lang="tr-TR" dirty="0"/>
              <a:t> </a:t>
            </a:r>
            <a:r>
              <a:rPr lang="tr-TR" dirty="0" smtClean="0"/>
              <a:t>      kök </a:t>
            </a:r>
            <a:r>
              <a:rPr lang="tr-TR" dirty="0"/>
              <a:t>hücreler, </a:t>
            </a:r>
            <a:r>
              <a:rPr lang="tr-TR" dirty="0" err="1"/>
              <a:t>intestinal</a:t>
            </a:r>
            <a:r>
              <a:rPr lang="tr-TR" dirty="0"/>
              <a:t> hücreler</a:t>
            </a:r>
          </a:p>
          <a:p>
            <a:endParaRPr lang="tr-TR" dirty="0"/>
          </a:p>
        </p:txBody>
      </p:sp>
      <p:sp>
        <p:nvSpPr>
          <p:cNvPr id="4" name="Aşağı Ok 3"/>
          <p:cNvSpPr/>
          <p:nvPr/>
        </p:nvSpPr>
        <p:spPr>
          <a:xfrm>
            <a:off x="3840480" y="3986784"/>
            <a:ext cx="484632" cy="978408"/>
          </a:xfrm>
          <a:prstGeom prst="down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25843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err="1" smtClean="0"/>
              <a:t>Fleksibl</a:t>
            </a:r>
            <a:r>
              <a:rPr lang="tr-TR" b="1" dirty="0" smtClean="0"/>
              <a:t> doku: </a:t>
            </a:r>
          </a:p>
          <a:p>
            <a:endParaRPr lang="tr-TR" b="1" dirty="0"/>
          </a:p>
          <a:p>
            <a:pPr lvl="1"/>
            <a:r>
              <a:rPr lang="tr-TR" dirty="0" smtClean="0"/>
              <a:t>F tipi hücre olarak tanımlanan </a:t>
            </a:r>
            <a:r>
              <a:rPr lang="tr-TR" dirty="0" err="1" smtClean="0"/>
              <a:t>kompartmana</a:t>
            </a:r>
            <a:r>
              <a:rPr lang="tr-TR" dirty="0" smtClean="0"/>
              <a:t> ayrılmamış olan hücrelerden oluşan doku tipidir.  </a:t>
            </a:r>
          </a:p>
          <a:p>
            <a:pPr marL="457200" lvl="1" indent="0">
              <a:buNone/>
            </a:pPr>
            <a:endParaRPr lang="tr-TR" dirty="0" smtClean="0"/>
          </a:p>
          <a:p>
            <a:pPr marL="457200" lvl="1" indent="0">
              <a:buNone/>
            </a:pPr>
            <a:r>
              <a:rPr lang="tr-TR" dirty="0" smtClean="0"/>
              <a:t>Radyasyona </a:t>
            </a:r>
            <a:r>
              <a:rPr lang="tr-TR" b="1" dirty="0" smtClean="0"/>
              <a:t>geç yanıt veren doku tipidir</a:t>
            </a:r>
            <a:r>
              <a:rPr lang="tr-TR" dirty="0" smtClean="0"/>
              <a:t>.</a:t>
            </a:r>
          </a:p>
          <a:p>
            <a:pPr marL="457200" lvl="1" indent="0">
              <a:buNone/>
            </a:pPr>
            <a:endParaRPr lang="tr-TR" dirty="0"/>
          </a:p>
          <a:p>
            <a:pPr marL="457200" lvl="1" indent="0">
              <a:buNone/>
            </a:pPr>
            <a:endParaRPr lang="tr-TR" dirty="0" smtClean="0"/>
          </a:p>
          <a:p>
            <a:pPr marL="457200" lvl="1" indent="0">
              <a:buNone/>
            </a:pPr>
            <a:r>
              <a:rPr lang="tr-TR" dirty="0" smtClean="0"/>
              <a:t>                          karaciğer hücresi</a:t>
            </a:r>
            <a:endParaRPr lang="tr-TR" dirty="0"/>
          </a:p>
        </p:txBody>
      </p:sp>
      <p:sp>
        <p:nvSpPr>
          <p:cNvPr id="4" name="Aşağı Ok 3"/>
          <p:cNvSpPr/>
          <p:nvPr/>
        </p:nvSpPr>
        <p:spPr>
          <a:xfrm>
            <a:off x="4041648" y="4361688"/>
            <a:ext cx="484632" cy="740664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96080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Doku ve organlar ayrıca radyasyona bağlı kritik hasarın o organı etkileme şekline göre de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	</a:t>
            </a:r>
            <a:r>
              <a:rPr lang="tr-TR" b="1" dirty="0" smtClean="0"/>
              <a:t>seri organlar</a:t>
            </a:r>
          </a:p>
          <a:p>
            <a:pPr marL="0" indent="0">
              <a:buNone/>
            </a:pPr>
            <a:r>
              <a:rPr lang="tr-TR" dirty="0" smtClean="0"/>
              <a:t>	</a:t>
            </a:r>
            <a:r>
              <a:rPr lang="tr-TR" b="1" dirty="0" smtClean="0"/>
              <a:t>paralel organlar</a:t>
            </a:r>
            <a:endParaRPr lang="tr-TR" b="1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983155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Seri organlar </a:t>
            </a:r>
            <a:r>
              <a:rPr lang="tr-TR" dirty="0" smtClean="0"/>
              <a:t>radyasyona bağlı hasarın o organın fonksiyonel küçük bir parçasında görülmesi takdirde tüm organın fonksiyonunu etkilediği  durumu tanımlar. </a:t>
            </a:r>
          </a:p>
          <a:p>
            <a:endParaRPr lang="tr-TR" dirty="0"/>
          </a:p>
          <a:p>
            <a:pPr marL="0" indent="0">
              <a:buNone/>
            </a:pPr>
            <a:r>
              <a:rPr lang="tr-TR" dirty="0" smtClean="0"/>
              <a:t>    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   </a:t>
            </a:r>
            <a:r>
              <a:rPr lang="tr-TR" dirty="0" err="1" smtClean="0"/>
              <a:t>Spinal</a:t>
            </a:r>
            <a:r>
              <a:rPr lang="tr-TR" dirty="0" smtClean="0"/>
              <a:t> </a:t>
            </a:r>
            <a:r>
              <a:rPr lang="tr-TR" dirty="0" err="1" smtClean="0"/>
              <a:t>kord</a:t>
            </a:r>
            <a:r>
              <a:rPr lang="tr-TR" dirty="0" smtClean="0"/>
              <a:t>, </a:t>
            </a:r>
            <a:r>
              <a:rPr lang="tr-TR" dirty="0" err="1" smtClean="0"/>
              <a:t>özefagus</a:t>
            </a:r>
            <a:r>
              <a:rPr lang="tr-TR" dirty="0" smtClean="0"/>
              <a:t>, koroner damarlar gibi</a:t>
            </a:r>
            <a:endParaRPr lang="tr-TR" dirty="0"/>
          </a:p>
        </p:txBody>
      </p:sp>
      <p:sp>
        <p:nvSpPr>
          <p:cNvPr id="4" name="Aşağı Ok 3"/>
          <p:cNvSpPr/>
          <p:nvPr/>
        </p:nvSpPr>
        <p:spPr>
          <a:xfrm>
            <a:off x="4206240" y="3310128"/>
            <a:ext cx="484632" cy="978408"/>
          </a:xfrm>
          <a:prstGeom prst="down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87209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Paralel organlar </a:t>
            </a:r>
            <a:r>
              <a:rPr lang="tr-TR" dirty="0"/>
              <a:t>ise kritik hasarın o organın fonksiyonel bir parçasında gerçekleştiğinde sadece o kısmın etkilendiği ve kalan organ fonksiyonunun </a:t>
            </a:r>
            <a:r>
              <a:rPr lang="tr-TR" dirty="0" err="1"/>
              <a:t>sürdürülebilinir</a:t>
            </a:r>
            <a:r>
              <a:rPr lang="tr-TR" dirty="0"/>
              <a:t> olduğu durumu ifade eder</a:t>
            </a:r>
            <a:r>
              <a:rPr lang="tr-TR" dirty="0" smtClean="0"/>
              <a:t>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	</a:t>
            </a:r>
            <a:endParaRPr lang="tr-TR" dirty="0" smtClean="0"/>
          </a:p>
          <a:p>
            <a:pPr marL="0" indent="0">
              <a:buNone/>
            </a:pPr>
            <a:r>
              <a:rPr lang="tr-TR" dirty="0"/>
              <a:t>	</a:t>
            </a:r>
            <a:endParaRPr lang="tr-TR" dirty="0" smtClean="0"/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          akciğer</a:t>
            </a:r>
            <a:r>
              <a:rPr lang="tr-TR" dirty="0"/>
              <a:t>, karaciğer, böbrek gibi..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Aşağı Ok 3"/>
          <p:cNvSpPr/>
          <p:nvPr/>
        </p:nvSpPr>
        <p:spPr>
          <a:xfrm>
            <a:off x="4114800" y="3401798"/>
            <a:ext cx="484632" cy="978408"/>
          </a:xfrm>
          <a:prstGeom prst="down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16480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289</Words>
  <Application>Microsoft Office PowerPoint</Application>
  <PresentationFormat>Geniş ekran</PresentationFormat>
  <Paragraphs>45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Teması</vt:lpstr>
      <vt:lpstr> DOKU VE ORGANLARIN RADYASYON DUYARLILIKLARI: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NouS/TncTR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Ders9 DOKU VE ORGANLARIN RADYASYON DUYARLILIKLARI:</dc:title>
  <dc:creator>SUMERYA</dc:creator>
  <cp:lastModifiedBy>user</cp:lastModifiedBy>
  <cp:revision>6</cp:revision>
  <dcterms:created xsi:type="dcterms:W3CDTF">2019-02-24T17:22:27Z</dcterms:created>
  <dcterms:modified xsi:type="dcterms:W3CDTF">2021-03-18T07:40:04Z</dcterms:modified>
</cp:coreProperties>
</file>