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58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75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548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70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4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4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49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31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28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89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24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5DA65-2E75-413D-B85C-BCC6B0C3936F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CF335-E320-44D5-835C-B5C4A9BD30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61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DOKU </a:t>
            </a:r>
            <a:r>
              <a:rPr lang="tr-TR" b="1" dirty="0"/>
              <a:t>VE ORGANLARIN RADYASYON DUYARLILIKLARI: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199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Radyasyonun  </a:t>
            </a:r>
            <a:r>
              <a:rPr lang="tr-TR" dirty="0" err="1"/>
              <a:t>mitotik</a:t>
            </a:r>
            <a:r>
              <a:rPr lang="tr-TR" dirty="0"/>
              <a:t> aktivitesi fazla olan ve hızlı çoğalabilen hücreler üzerine etkisi ile  farklılaşmış bölünemeyen hücreler üzerine etkisi farklıdır. </a:t>
            </a:r>
            <a:endParaRPr lang="tr-TR" dirty="0" smtClean="0"/>
          </a:p>
          <a:p>
            <a:r>
              <a:rPr lang="tr-TR" b="1" dirty="0" err="1" smtClean="0"/>
              <a:t>Bergonie</a:t>
            </a:r>
            <a:r>
              <a:rPr lang="tr-TR" b="1" dirty="0" smtClean="0"/>
              <a:t> </a:t>
            </a:r>
            <a:r>
              <a:rPr lang="tr-TR" b="1" dirty="0"/>
              <a:t>ve </a:t>
            </a:r>
            <a:r>
              <a:rPr lang="tr-TR" b="1" dirty="0" err="1"/>
              <a:t>Tribondeau</a:t>
            </a:r>
            <a:r>
              <a:rPr lang="tr-TR" b="1" dirty="0"/>
              <a:t> Yasası’nda </a:t>
            </a:r>
            <a:r>
              <a:rPr lang="tr-TR" dirty="0"/>
              <a:t>da  dokunun radyasyon duyarlılığının  o dokunun </a:t>
            </a:r>
            <a:r>
              <a:rPr lang="tr-TR" dirty="0" err="1"/>
              <a:t>mitotik</a:t>
            </a:r>
            <a:r>
              <a:rPr lang="tr-TR" dirty="0"/>
              <a:t> aktif hücre sayısının fazla olmasına, dokuda az </a:t>
            </a:r>
            <a:r>
              <a:rPr lang="tr-TR" dirty="0" err="1"/>
              <a:t>differnasiye</a:t>
            </a:r>
            <a:r>
              <a:rPr lang="tr-TR" dirty="0"/>
              <a:t> olan hücre sayısının fazla olmasına ve aktif </a:t>
            </a:r>
            <a:r>
              <a:rPr lang="tr-TR" dirty="0" err="1"/>
              <a:t>mitotik</a:t>
            </a:r>
            <a:r>
              <a:rPr lang="tr-TR" dirty="0"/>
              <a:t> süreçte kalma süresine bağlı olarak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138376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53885"/>
            <a:ext cx="10515600" cy="5123078"/>
          </a:xfrm>
        </p:spPr>
        <p:txBody>
          <a:bodyPr>
            <a:normAutofit fontScale="92500"/>
          </a:bodyPr>
          <a:lstStyle/>
          <a:p>
            <a:r>
              <a:rPr lang="tr-TR" dirty="0"/>
              <a:t>Bu duyarlılık dokulara </a:t>
            </a:r>
            <a:r>
              <a:rPr lang="tr-TR" dirty="0" smtClean="0"/>
              <a:t>göre:</a:t>
            </a:r>
          </a:p>
          <a:p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b="1" dirty="0" smtClean="0"/>
              <a:t>1-en duyarlı</a:t>
            </a:r>
            <a:r>
              <a:rPr lang="tr-TR" dirty="0" smtClean="0"/>
              <a:t>: </a:t>
            </a:r>
            <a:r>
              <a:rPr lang="tr-TR" dirty="0" err="1"/>
              <a:t>immatür</a:t>
            </a:r>
            <a:r>
              <a:rPr lang="tr-TR" dirty="0"/>
              <a:t> </a:t>
            </a:r>
            <a:r>
              <a:rPr lang="tr-TR" dirty="0" err="1"/>
              <a:t>hematopoetik</a:t>
            </a:r>
            <a:r>
              <a:rPr lang="tr-TR" dirty="0"/>
              <a:t> hücreler, lenfositler, </a:t>
            </a:r>
            <a:r>
              <a:rPr lang="tr-TR" dirty="0" err="1"/>
              <a:t>spermatogonia</a:t>
            </a:r>
            <a:r>
              <a:rPr lang="tr-TR" dirty="0"/>
              <a:t> ve </a:t>
            </a:r>
            <a:r>
              <a:rPr lang="tr-TR" dirty="0" err="1"/>
              <a:t>ovaryum</a:t>
            </a:r>
            <a:r>
              <a:rPr lang="tr-TR" dirty="0"/>
              <a:t> </a:t>
            </a:r>
            <a:r>
              <a:rPr lang="tr-TR" dirty="0" err="1"/>
              <a:t>follikül</a:t>
            </a:r>
            <a:r>
              <a:rPr lang="tr-TR" dirty="0"/>
              <a:t> hücreleri ve </a:t>
            </a:r>
            <a:r>
              <a:rPr lang="tr-TR" dirty="0" err="1"/>
              <a:t>intestinal</a:t>
            </a:r>
            <a:r>
              <a:rPr lang="tr-TR" dirty="0"/>
              <a:t> </a:t>
            </a:r>
            <a:r>
              <a:rPr lang="tr-TR" dirty="0" smtClean="0"/>
              <a:t>hücreler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 2</a:t>
            </a:r>
            <a:r>
              <a:rPr lang="tr-TR" b="1" dirty="0" smtClean="0"/>
              <a:t>-duyarlı</a:t>
            </a:r>
            <a:r>
              <a:rPr lang="tr-TR" dirty="0" smtClean="0"/>
              <a:t>: mesane </a:t>
            </a:r>
            <a:r>
              <a:rPr lang="tr-TR" dirty="0" err="1"/>
              <a:t>epiteli</a:t>
            </a:r>
            <a:r>
              <a:rPr lang="tr-TR" dirty="0"/>
              <a:t> </a:t>
            </a:r>
            <a:r>
              <a:rPr lang="tr-TR" dirty="0" err="1"/>
              <a:t>özefagus</a:t>
            </a:r>
            <a:r>
              <a:rPr lang="tr-TR" dirty="0"/>
              <a:t> ve mide mukoza hücreleri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b="1" dirty="0" smtClean="0"/>
              <a:t>3-orta </a:t>
            </a:r>
            <a:r>
              <a:rPr lang="tr-TR" b="1" dirty="0"/>
              <a:t>derecede </a:t>
            </a:r>
            <a:r>
              <a:rPr lang="tr-TR" b="1" dirty="0" smtClean="0"/>
              <a:t>duyarlı</a:t>
            </a:r>
            <a:r>
              <a:rPr lang="tr-TR" dirty="0" smtClean="0"/>
              <a:t>: </a:t>
            </a:r>
            <a:r>
              <a:rPr lang="tr-TR" dirty="0" err="1"/>
              <a:t>tiroid,böbrek</a:t>
            </a:r>
            <a:r>
              <a:rPr lang="tr-TR" dirty="0"/>
              <a:t>, akciğer, karaciğer, meme </a:t>
            </a:r>
            <a:r>
              <a:rPr lang="tr-TR" dirty="0" err="1"/>
              <a:t>glandular</a:t>
            </a:r>
            <a:r>
              <a:rPr lang="tr-TR" dirty="0"/>
              <a:t> hücre ve </a:t>
            </a:r>
            <a:r>
              <a:rPr lang="tr-TR" dirty="0" err="1"/>
              <a:t>fibroblastlar</a:t>
            </a:r>
            <a:r>
              <a:rPr lang="tr-TR" dirty="0"/>
              <a:t>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b="1" dirty="0" smtClean="0"/>
              <a:t>4- </a:t>
            </a:r>
            <a:r>
              <a:rPr lang="tr-TR" b="1" dirty="0"/>
              <a:t>düşük </a:t>
            </a:r>
            <a:r>
              <a:rPr lang="tr-TR" b="1" dirty="0" smtClean="0"/>
              <a:t>duyarlı</a:t>
            </a:r>
            <a:r>
              <a:rPr lang="tr-TR" dirty="0" smtClean="0"/>
              <a:t>: olgun </a:t>
            </a:r>
            <a:r>
              <a:rPr lang="tr-TR" dirty="0"/>
              <a:t>eritrosit, kas hücresi bağ doku ve kıkırdak hücreleri </a:t>
            </a:r>
          </a:p>
        </p:txBody>
      </p:sp>
    </p:spTree>
    <p:extLst>
      <p:ext uri="{BB962C8B-B14F-4D97-AF65-F5344CB8AC3E}">
        <p14:creationId xmlns:p14="http://schemas.microsoft.com/office/powerpoint/2010/main" val="160641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Ayrıca </a:t>
            </a:r>
            <a:r>
              <a:rPr lang="tr-TR" dirty="0" err="1"/>
              <a:t>Michalowski</a:t>
            </a:r>
            <a:r>
              <a:rPr lang="tr-TR" dirty="0"/>
              <a:t> Doku Duyarlılık Sınıflamasına göre de dokular 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 	Hiyerarşik 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Fleksibl</a:t>
            </a:r>
            <a:r>
              <a:rPr lang="tr-TR" dirty="0" smtClean="0"/>
              <a:t> </a:t>
            </a:r>
            <a:r>
              <a:rPr lang="tr-TR" dirty="0"/>
              <a:t>dokular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olmak </a:t>
            </a:r>
            <a:r>
              <a:rPr lang="tr-TR" dirty="0"/>
              <a:t>üzere ikiye ayrılır.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56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Hiyerarşik doku</a:t>
            </a:r>
            <a:r>
              <a:rPr lang="tr-TR" dirty="0"/>
              <a:t>: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lvl="1"/>
            <a:r>
              <a:rPr lang="tr-TR" dirty="0" smtClean="0"/>
              <a:t>H </a:t>
            </a:r>
            <a:r>
              <a:rPr lang="tr-TR" dirty="0"/>
              <a:t>tipi hücreler olarak tanımlanan </a:t>
            </a:r>
            <a:r>
              <a:rPr lang="tr-TR" dirty="0" err="1"/>
              <a:t>diferansiye</a:t>
            </a:r>
            <a:r>
              <a:rPr lang="tr-TR" dirty="0"/>
              <a:t> ve </a:t>
            </a:r>
            <a:r>
              <a:rPr lang="tr-TR" dirty="0" err="1"/>
              <a:t>undiferansiye</a:t>
            </a:r>
            <a:r>
              <a:rPr lang="tr-TR" dirty="0"/>
              <a:t> iki hücre grubunun farklı </a:t>
            </a:r>
            <a:r>
              <a:rPr lang="tr-TR" dirty="0" err="1"/>
              <a:t>kompartmanda</a:t>
            </a:r>
            <a:r>
              <a:rPr lang="tr-TR" dirty="0"/>
              <a:t> bulunduğu doku tipi olup </a:t>
            </a:r>
            <a:r>
              <a:rPr lang="tr-TR" b="1" dirty="0"/>
              <a:t>radyasyona akut yanıt veren dokulardır. </a:t>
            </a:r>
            <a:endParaRPr lang="tr-TR" b="1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tr-TR" dirty="0" smtClean="0"/>
              <a:t>   </a:t>
            </a:r>
            <a:r>
              <a:rPr lang="tr-TR" dirty="0"/>
              <a:t> </a:t>
            </a:r>
            <a:r>
              <a:rPr lang="tr-TR" dirty="0" smtClean="0"/>
              <a:t>      kök </a:t>
            </a:r>
            <a:r>
              <a:rPr lang="tr-TR" dirty="0"/>
              <a:t>hücreler, </a:t>
            </a:r>
            <a:r>
              <a:rPr lang="tr-TR" dirty="0" err="1"/>
              <a:t>intestinal</a:t>
            </a:r>
            <a:r>
              <a:rPr lang="tr-TR" dirty="0"/>
              <a:t> hücreler</a:t>
            </a: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3840480" y="3986784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84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Fleksibl</a:t>
            </a:r>
            <a:r>
              <a:rPr lang="tr-TR" b="1" dirty="0" smtClean="0"/>
              <a:t> doku: </a:t>
            </a:r>
          </a:p>
          <a:p>
            <a:endParaRPr lang="tr-TR" b="1" dirty="0"/>
          </a:p>
          <a:p>
            <a:pPr lvl="1"/>
            <a:r>
              <a:rPr lang="tr-TR" dirty="0" smtClean="0"/>
              <a:t>F tipi hücre olarak tanımlanan </a:t>
            </a:r>
            <a:r>
              <a:rPr lang="tr-TR" dirty="0" err="1" smtClean="0"/>
              <a:t>kompartmana</a:t>
            </a:r>
            <a:r>
              <a:rPr lang="tr-TR" dirty="0" smtClean="0"/>
              <a:t> ayrılmamış olan hücrelerden oluşan doku tipidir.  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Radyasyona </a:t>
            </a:r>
            <a:r>
              <a:rPr lang="tr-TR" b="1" dirty="0" smtClean="0"/>
              <a:t>geç yanıt veren doku tipidir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                          karaciğer hücresi</a:t>
            </a: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4041648" y="4361688"/>
            <a:ext cx="484632" cy="7406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60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Doku ve organlar ayrıca radyasyona bağlı kritik hasarın o organı etkileme şekline göre de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dirty="0" smtClean="0"/>
              <a:t>seri organlar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dirty="0" smtClean="0"/>
              <a:t>paralel organlar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831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Seri organlar </a:t>
            </a:r>
            <a:r>
              <a:rPr lang="tr-TR" dirty="0" smtClean="0"/>
              <a:t>radyasyona bağlı hasarın o organın fonksiyonel küçük bir parçasında görülmesi takdirde tüm organın fonksiyonunu etkilediği  durumu tanımlar.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, </a:t>
            </a:r>
            <a:r>
              <a:rPr lang="tr-TR" dirty="0" err="1" smtClean="0"/>
              <a:t>özefagus</a:t>
            </a:r>
            <a:r>
              <a:rPr lang="tr-TR" dirty="0" smtClean="0"/>
              <a:t>, koroner damarlar gibi</a:t>
            </a: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4206240" y="3310128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72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Paralel organlar </a:t>
            </a:r>
            <a:r>
              <a:rPr lang="tr-TR" dirty="0"/>
              <a:t>ise kritik hasarın o organın fonksiyonel bir parçasında gerçekleştiğinde sadece o kısmın etkilendiği ve kalan organ fonksiyonunun </a:t>
            </a:r>
            <a:r>
              <a:rPr lang="tr-TR" dirty="0" err="1"/>
              <a:t>sürdürülebilinir</a:t>
            </a:r>
            <a:r>
              <a:rPr lang="tr-TR" dirty="0"/>
              <a:t> olduğu durumu ifade eder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akciğer</a:t>
            </a:r>
            <a:r>
              <a:rPr lang="tr-TR" dirty="0"/>
              <a:t>, karaciğer, böbrek gibi..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4114800" y="3401798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648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289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DOKU VE ORGANLARIN RADYASYON DUYARLILIKLARI: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Ders9 DOKU VE ORGANLARIN RADYASYON DUYARLILIKLARI:</dc:title>
  <dc:creator>SUMERYA</dc:creator>
  <cp:lastModifiedBy>user</cp:lastModifiedBy>
  <cp:revision>6</cp:revision>
  <dcterms:created xsi:type="dcterms:W3CDTF">2019-02-24T17:22:27Z</dcterms:created>
  <dcterms:modified xsi:type="dcterms:W3CDTF">2021-03-18T07:40:04Z</dcterms:modified>
</cp:coreProperties>
</file>