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3" r:id="rId1"/>
  </p:sldMasterIdLst>
  <p:notesMasterIdLst>
    <p:notesMasterId r:id="rId10"/>
  </p:notesMasterIdLst>
  <p:sldIdLst>
    <p:sldId id="256" r:id="rId2"/>
    <p:sldId id="273" r:id="rId3"/>
    <p:sldId id="274" r:id="rId4"/>
    <p:sldId id="275" r:id="rId5"/>
    <p:sldId id="276" r:id="rId6"/>
    <p:sldId id="277" r:id="rId7"/>
    <p:sldId id="278" r:id="rId8"/>
    <p:sldId id="27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660"/>
  </p:normalViewPr>
  <p:slideViewPr>
    <p:cSldViewPr snapToGrid="0">
      <p:cViewPr varScale="1">
        <p:scale>
          <a:sx n="109" d="100"/>
          <a:sy n="109" d="100"/>
        </p:scale>
        <p:origin x="66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FF8435-0FD2-469B-BA1F-7A501FC50027}" type="datetimeFigureOut">
              <a:rPr lang="tr-TR" smtClean="0"/>
              <a:t>24.05.2019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6506E4-3305-4A4F-9473-E5C2668A0789}" type="slidenum">
              <a:rPr lang="tr-TR" smtClean="0"/>
              <a:t>‹#›</a:t>
            </a:fld>
            <a:endParaRPr lang="tr-TR"/>
          </a:p>
        </p:txBody>
      </p:sp>
    </p:spTree>
    <p:extLst>
      <p:ext uri="{BB962C8B-B14F-4D97-AF65-F5344CB8AC3E}">
        <p14:creationId xmlns:p14="http://schemas.microsoft.com/office/powerpoint/2010/main" val="276968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6BCE7890-649F-4620-8E62-6BA34A5F7174}"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66869297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CE7890-649F-4620-8E62-6BA34A5F7174}"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3048380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CE7890-649F-4620-8E62-6BA34A5F7174}"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528734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BCE7890-649F-4620-8E62-6BA34A5F7174}"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317695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7" name="Date Placeholder 6"/>
          <p:cNvSpPr>
            <a:spLocks noGrp="1"/>
          </p:cNvSpPr>
          <p:nvPr>
            <p:ph type="dt" sz="half" idx="10"/>
          </p:nvPr>
        </p:nvSpPr>
        <p:spPr/>
        <p:txBody>
          <a:bodyPr/>
          <a:lstStyle/>
          <a:p>
            <a:fld id="{6BCE7890-649F-4620-8E62-6BA34A5F7174}"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93551706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6BCE7890-649F-4620-8E62-6BA34A5F7174}" type="datetimeFigureOut">
              <a:rPr lang="tr-TR" smtClean="0"/>
              <a:t>24.05.2019</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52369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7" name="Date Placeholder 6"/>
          <p:cNvSpPr>
            <a:spLocks noGrp="1"/>
          </p:cNvSpPr>
          <p:nvPr>
            <p:ph type="dt" sz="half" idx="10"/>
          </p:nvPr>
        </p:nvSpPr>
        <p:spPr/>
        <p:txBody>
          <a:bodyPr/>
          <a:lstStyle/>
          <a:p>
            <a:fld id="{6BCE7890-649F-4620-8E62-6BA34A5F7174}"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E4E7CA-5858-4A85-B22B-ADE11DE112EE}"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285998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BCE7890-649F-4620-8E62-6BA34A5F7174}" type="datetimeFigureOut">
              <a:rPr lang="tr-TR" smtClean="0"/>
              <a:t>24.05.2019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852022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E7890-649F-4620-8E62-6BA34A5F7174}" type="datetimeFigureOut">
              <a:rPr lang="tr-TR" smtClean="0"/>
              <a:t>24.05.2019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217988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9" name="Date Placeholder 8"/>
          <p:cNvSpPr>
            <a:spLocks noGrp="1"/>
          </p:cNvSpPr>
          <p:nvPr>
            <p:ph type="dt" sz="half" idx="10"/>
          </p:nvPr>
        </p:nvSpPr>
        <p:spPr/>
        <p:txBody>
          <a:bodyPr/>
          <a:lstStyle/>
          <a:p>
            <a:fld id="{6BCE7890-649F-4620-8E62-6BA34A5F7174}" type="datetimeFigureOut">
              <a:rPr lang="tr-TR" smtClean="0"/>
              <a:t>24.05.2019</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126951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6BCE7890-649F-4620-8E62-6BA34A5F7174}" type="datetimeFigureOut">
              <a:rPr lang="tr-TR" smtClean="0"/>
              <a:t>24.05.2019</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B2E4E7CA-5858-4A85-B22B-ADE11DE112EE}" type="slidenum">
              <a:rPr lang="tr-TR" smtClean="0"/>
              <a:t>‹#›</a:t>
            </a:fld>
            <a:endParaRPr lang="tr-TR"/>
          </a:p>
        </p:txBody>
      </p:sp>
    </p:spTree>
    <p:extLst>
      <p:ext uri="{BB962C8B-B14F-4D97-AF65-F5344CB8AC3E}">
        <p14:creationId xmlns:p14="http://schemas.microsoft.com/office/powerpoint/2010/main" val="1666617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6BCE7890-649F-4620-8E62-6BA34A5F7174}" type="datetimeFigureOut">
              <a:rPr lang="tr-TR" smtClean="0"/>
              <a:t>24.05.2019</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2E4E7CA-5858-4A85-B22B-ADE11DE112EE}" type="slidenum">
              <a:rPr lang="tr-TR" smtClean="0"/>
              <a:t>‹#›</a:t>
            </a:fld>
            <a:endParaRPr lang="tr-TR"/>
          </a:p>
        </p:txBody>
      </p:sp>
    </p:spTree>
    <p:extLst>
      <p:ext uri="{BB962C8B-B14F-4D97-AF65-F5344CB8AC3E}">
        <p14:creationId xmlns:p14="http://schemas.microsoft.com/office/powerpoint/2010/main" val="2906339420"/>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BA62E9-BD9B-4FC0-AF83-7F1CE8AC8FDE}"/>
              </a:ext>
            </a:extLst>
          </p:cNvPr>
          <p:cNvSpPr>
            <a:spLocks noGrp="1"/>
          </p:cNvSpPr>
          <p:nvPr>
            <p:ph type="ctrTitle"/>
          </p:nvPr>
        </p:nvSpPr>
        <p:spPr>
          <a:xfrm>
            <a:off x="1600200" y="2606040"/>
            <a:ext cx="8991600" cy="1645920"/>
          </a:xfrm>
        </p:spPr>
        <p:txBody>
          <a:bodyPr/>
          <a:lstStyle/>
          <a:p>
            <a:r>
              <a:rPr lang="tr-TR" dirty="0"/>
              <a:t>Klasik Masaj Ve Etki Mekanizmaları</a:t>
            </a:r>
          </a:p>
        </p:txBody>
      </p:sp>
    </p:spTree>
    <p:extLst>
      <p:ext uri="{BB962C8B-B14F-4D97-AF65-F5344CB8AC3E}">
        <p14:creationId xmlns:p14="http://schemas.microsoft.com/office/powerpoint/2010/main" val="10774437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9D2819-DD35-45D5-8753-96EAB59FBAAE}"/>
              </a:ext>
            </a:extLst>
          </p:cNvPr>
          <p:cNvSpPr>
            <a:spLocks noGrp="1"/>
          </p:cNvSpPr>
          <p:nvPr>
            <p:ph type="title"/>
          </p:nvPr>
        </p:nvSpPr>
        <p:spPr>
          <a:xfrm>
            <a:off x="685975" y="415028"/>
            <a:ext cx="4494998" cy="1134640"/>
          </a:xfrm>
        </p:spPr>
        <p:txBody>
          <a:bodyPr/>
          <a:lstStyle/>
          <a:p>
            <a:r>
              <a:rPr lang="tr-TR" dirty="0"/>
              <a:t> </a:t>
            </a:r>
            <a:r>
              <a:rPr lang="tr-TR" b="1" dirty="0"/>
              <a:t>MASAJIN DOLAŞIM SİSTEMİ ÜZERİNE ETKİLERİ</a:t>
            </a:r>
            <a:endParaRPr lang="tr-TR" dirty="0"/>
          </a:p>
        </p:txBody>
      </p:sp>
      <p:sp>
        <p:nvSpPr>
          <p:cNvPr id="4" name="Metin Yer Tutucusu 3">
            <a:extLst>
              <a:ext uri="{FF2B5EF4-FFF2-40B4-BE49-F238E27FC236}">
                <a16:creationId xmlns:a16="http://schemas.microsoft.com/office/drawing/2014/main" id="{417E8DFB-4554-420C-B856-6CA85B879F15}"/>
              </a:ext>
            </a:extLst>
          </p:cNvPr>
          <p:cNvSpPr>
            <a:spLocks noGrp="1"/>
          </p:cNvSpPr>
          <p:nvPr>
            <p:ph type="body" sz="half" idx="2"/>
          </p:nvPr>
        </p:nvSpPr>
        <p:spPr>
          <a:xfrm>
            <a:off x="685975" y="1862520"/>
            <a:ext cx="3794760" cy="4189488"/>
          </a:xfrm>
        </p:spPr>
        <p:txBody>
          <a:bodyPr>
            <a:noAutofit/>
          </a:bodyPr>
          <a:lstStyle/>
          <a:p>
            <a:pPr lvl="1"/>
            <a:r>
              <a:rPr lang="tr-TR" sz="2000" dirty="0"/>
              <a:t> 1-)Damarsal etki(damarlarda </a:t>
            </a:r>
            <a:r>
              <a:rPr lang="tr-TR" sz="2000" dirty="0" err="1"/>
              <a:t>vazodilatasyon</a:t>
            </a:r>
            <a:r>
              <a:rPr lang="tr-TR" sz="2000" dirty="0"/>
              <a:t> oluşması).</a:t>
            </a:r>
            <a:br>
              <a:rPr lang="tr-TR" sz="2000" dirty="0"/>
            </a:br>
            <a:r>
              <a:rPr lang="tr-TR" sz="2000" dirty="0"/>
              <a:t> 2-)Kalp vuruş sayısı artar.</a:t>
            </a:r>
            <a:br>
              <a:rPr lang="tr-TR" sz="2000" dirty="0"/>
            </a:br>
            <a:r>
              <a:rPr lang="tr-TR" sz="2000" dirty="0"/>
              <a:t> 3-)O bölgeye gelen besin ve oksijen miktarı artar.</a:t>
            </a:r>
            <a:br>
              <a:rPr lang="tr-TR" sz="2000" dirty="0"/>
            </a:br>
            <a:r>
              <a:rPr lang="tr-TR" sz="2000" dirty="0"/>
              <a:t> 4-)O bölgeden uzaklaşan kirli kan miktarı artar.</a:t>
            </a:r>
            <a:br>
              <a:rPr lang="tr-TR" sz="2000" dirty="0"/>
            </a:br>
            <a:r>
              <a:rPr lang="tr-TR" sz="2000" dirty="0"/>
              <a:t> 5-)Kan dolaşımı artar.</a:t>
            </a:r>
            <a:br>
              <a:rPr lang="tr-TR" sz="2000" dirty="0"/>
            </a:br>
            <a:r>
              <a:rPr lang="tr-TR" sz="2000" dirty="0"/>
              <a:t> 6-)Deride kılcal damarlarda taze kanın etkisiyle pembeleşmeler </a:t>
            </a:r>
            <a:r>
              <a:rPr lang="tr-TR" sz="2000" dirty="0" err="1"/>
              <a:t>olusur</a:t>
            </a:r>
            <a:r>
              <a:rPr lang="tr-TR" sz="2000" dirty="0"/>
              <a:t>.</a:t>
            </a:r>
            <a:br>
              <a:rPr lang="tr-TR" sz="2000" dirty="0"/>
            </a:br>
            <a:r>
              <a:rPr lang="tr-TR" sz="2000" dirty="0"/>
              <a:t>  7-)Kılcal damarlarda sirkülasyon artar.</a:t>
            </a:r>
          </a:p>
        </p:txBody>
      </p:sp>
      <p:pic>
        <p:nvPicPr>
          <p:cNvPr id="1026" name="Picture 2" descr="dolaÅÄ±m sistemi ile ilgili gÃ¶rsel sonucu">
            <a:extLst>
              <a:ext uri="{FF2B5EF4-FFF2-40B4-BE49-F238E27FC236}">
                <a16:creationId xmlns:a16="http://schemas.microsoft.com/office/drawing/2014/main" id="{3C29F714-5B8F-43DF-8C31-5433549CA3DB}"/>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19957" b="19957"/>
          <a:stretch>
            <a:fillRect/>
          </a:stretch>
        </p:blipFill>
        <p:spPr bwMode="auto">
          <a:xfrm>
            <a:off x="7382321" y="727681"/>
            <a:ext cx="3794760" cy="5603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054887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DD1FCE-A2CB-45FC-9111-09196B10C009}"/>
              </a:ext>
            </a:extLst>
          </p:cNvPr>
          <p:cNvSpPr>
            <a:spLocks noGrp="1"/>
          </p:cNvSpPr>
          <p:nvPr>
            <p:ph type="title"/>
          </p:nvPr>
        </p:nvSpPr>
        <p:spPr>
          <a:xfrm>
            <a:off x="640080" y="804672"/>
            <a:ext cx="4486656" cy="1141497"/>
          </a:xfrm>
        </p:spPr>
        <p:txBody>
          <a:bodyPr/>
          <a:lstStyle/>
          <a:p>
            <a:r>
              <a:rPr lang="tr-TR" b="1" dirty="0"/>
              <a:t>MASAJIN KAS SİSTEMİ ÜZERİNE ETKİLERİ</a:t>
            </a:r>
            <a:endParaRPr lang="tr-TR" dirty="0"/>
          </a:p>
        </p:txBody>
      </p:sp>
      <p:sp>
        <p:nvSpPr>
          <p:cNvPr id="4" name="Metin Yer Tutucusu 3">
            <a:extLst>
              <a:ext uri="{FF2B5EF4-FFF2-40B4-BE49-F238E27FC236}">
                <a16:creationId xmlns:a16="http://schemas.microsoft.com/office/drawing/2014/main" id="{5074C77F-25DF-4BD5-85CA-A5BBE03CAFC5}"/>
              </a:ext>
            </a:extLst>
          </p:cNvPr>
          <p:cNvSpPr>
            <a:spLocks noGrp="1"/>
          </p:cNvSpPr>
          <p:nvPr>
            <p:ph type="body" sz="half" idx="2"/>
          </p:nvPr>
        </p:nvSpPr>
        <p:spPr>
          <a:xfrm>
            <a:off x="640079" y="2220739"/>
            <a:ext cx="4486655" cy="4406304"/>
          </a:xfrm>
        </p:spPr>
        <p:txBody>
          <a:bodyPr>
            <a:normAutofit fontScale="92500"/>
          </a:bodyPr>
          <a:lstStyle/>
          <a:p>
            <a:pPr algn="l"/>
            <a:r>
              <a:rPr lang="tr-TR" dirty="0"/>
              <a:t>1-)Kas gücünü ve kitlesini arttırmada direnç etkisi olmamasına karşın zorlanmadan kas yorgunluğu dinlemeye geçirilen süreye oranla çok çabuk giderilebilir.</a:t>
            </a:r>
            <a:br>
              <a:rPr lang="tr-TR" dirty="0"/>
            </a:br>
            <a:endParaRPr lang="tr-TR" dirty="0"/>
          </a:p>
          <a:p>
            <a:pPr algn="l"/>
            <a:r>
              <a:rPr lang="tr-TR" dirty="0"/>
              <a:t>2-)Kasların işlevsel yeteneklerini kazanmaları için yardımcı bir araçtır.</a:t>
            </a:r>
            <a:br>
              <a:rPr lang="tr-TR" dirty="0"/>
            </a:br>
            <a:endParaRPr lang="tr-TR" dirty="0"/>
          </a:p>
          <a:p>
            <a:pPr algn="l"/>
            <a:r>
              <a:rPr lang="tr-TR" dirty="0"/>
              <a:t>3-)Kaslarda bulunan kas incikleri aracılığıyla ve kaslardaki gerilme reseptörlerinin uyarılmasıyla masajın etkisi ortaya çıkar.</a:t>
            </a:r>
            <a:br>
              <a:rPr lang="tr-TR" dirty="0"/>
            </a:br>
            <a:endParaRPr lang="tr-TR" dirty="0"/>
          </a:p>
          <a:p>
            <a:pPr algn="l"/>
            <a:r>
              <a:rPr lang="tr-TR" dirty="0"/>
              <a:t>4-)Kasın </a:t>
            </a:r>
            <a:r>
              <a:rPr lang="tr-TR" dirty="0" err="1"/>
              <a:t>tonusunun</a:t>
            </a:r>
            <a:r>
              <a:rPr lang="tr-TR" dirty="0"/>
              <a:t> ayarlanmasında etkilidir.</a:t>
            </a:r>
          </a:p>
          <a:p>
            <a:pPr algn="l"/>
            <a:r>
              <a:rPr lang="tr-TR" dirty="0"/>
              <a:t>5-)Yaralanma ve </a:t>
            </a:r>
            <a:r>
              <a:rPr lang="tr-TR" dirty="0" err="1"/>
              <a:t>denervasyon</a:t>
            </a:r>
            <a:r>
              <a:rPr lang="tr-TR" dirty="0"/>
              <a:t> sonucu oluşabilecek </a:t>
            </a:r>
            <a:r>
              <a:rPr lang="tr-TR" dirty="0" err="1"/>
              <a:t>fibrözit</a:t>
            </a:r>
            <a:r>
              <a:rPr lang="tr-TR" dirty="0"/>
              <a:t> doku ve </a:t>
            </a:r>
            <a:r>
              <a:rPr lang="tr-TR" dirty="0" err="1"/>
              <a:t>kontraktürlerin</a:t>
            </a:r>
            <a:r>
              <a:rPr lang="tr-TR" dirty="0"/>
              <a:t> oluşumunu en aza indirger.</a:t>
            </a:r>
          </a:p>
          <a:p>
            <a:pPr algn="l"/>
            <a:r>
              <a:rPr lang="tr-TR" dirty="0"/>
              <a:t>6-)</a:t>
            </a:r>
            <a:r>
              <a:rPr lang="tr-TR" dirty="0" err="1"/>
              <a:t>Denerve</a:t>
            </a:r>
            <a:r>
              <a:rPr lang="tr-TR" dirty="0"/>
              <a:t> kaslarda </a:t>
            </a:r>
            <a:r>
              <a:rPr lang="tr-TR" dirty="0" err="1"/>
              <a:t>atrofiyi</a:t>
            </a:r>
            <a:r>
              <a:rPr lang="tr-TR" dirty="0"/>
              <a:t> önlemez ama dolaşıma etki ederek geciktirebilir ve kasların </a:t>
            </a:r>
            <a:r>
              <a:rPr lang="tr-TR" dirty="0" err="1"/>
              <a:t>kondüsyonunu</a:t>
            </a:r>
            <a:r>
              <a:rPr lang="tr-TR" dirty="0"/>
              <a:t> arttırır.</a:t>
            </a:r>
          </a:p>
          <a:p>
            <a:endParaRPr lang="tr-TR" dirty="0"/>
          </a:p>
        </p:txBody>
      </p:sp>
      <p:pic>
        <p:nvPicPr>
          <p:cNvPr id="2050" name="Picture 2" descr="kas sistemi ile ilgili gÃ¶rsel sonucu">
            <a:extLst>
              <a:ext uri="{FF2B5EF4-FFF2-40B4-BE49-F238E27FC236}">
                <a16:creationId xmlns:a16="http://schemas.microsoft.com/office/drawing/2014/main" id="{913D6AF2-A1EA-46AC-9BFA-4C65AAC410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98077" y="1946169"/>
            <a:ext cx="5379395" cy="2577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22296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sinir sistemi ile ilgili gÃ¶rsel sonucu">
            <a:extLst>
              <a:ext uri="{FF2B5EF4-FFF2-40B4-BE49-F238E27FC236}">
                <a16:creationId xmlns:a16="http://schemas.microsoft.com/office/drawing/2014/main" id="{1E9EA0AE-3627-4B0B-B4A4-2C2541CBEB6C}"/>
              </a:ext>
            </a:extLst>
          </p:cNvPr>
          <p:cNvPicPr>
            <a:picLocks noGrp="1" noChangeAspect="1" noChangeArrowheads="1"/>
          </p:cNvPicPr>
          <p:nvPr>
            <p:ph idx="1"/>
          </p:nvPr>
        </p:nvPicPr>
        <p:blipFill rotWithShape="1">
          <a:blip r:embed="rId2">
            <a:alphaModFix amt="40000"/>
            <a:extLst>
              <a:ext uri="{28A0092B-C50C-407E-A947-70E740481C1C}">
                <a14:useLocalDpi xmlns:a14="http://schemas.microsoft.com/office/drawing/2010/main" val="0"/>
              </a:ext>
            </a:extLst>
          </a:blip>
          <a:srcRect r="2223" b="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id="{2B497665-8B52-4910-8380-955311EB146F}"/>
              </a:ext>
            </a:extLst>
          </p:cNvPr>
          <p:cNvSpPr>
            <a:spLocks noGrp="1"/>
          </p:cNvSpPr>
          <p:nvPr>
            <p:ph type="title"/>
          </p:nvPr>
        </p:nvSpPr>
        <p:spPr>
          <a:xfrm>
            <a:off x="2231136" y="964692"/>
            <a:ext cx="7729728" cy="1188720"/>
          </a:xfrm>
          <a:noFill/>
          <a:ln>
            <a:solidFill>
              <a:srgbClr val="FFFFFF"/>
            </a:solidFill>
          </a:ln>
        </p:spPr>
        <p:txBody>
          <a:bodyPr vert="horz" lIns="182880" tIns="182880" rIns="182880" bIns="182880" rtlCol="0" anchor="ctr">
            <a:normAutofit/>
          </a:bodyPr>
          <a:lstStyle/>
          <a:p>
            <a:r>
              <a:rPr lang="en-US" sz="2800" b="1">
                <a:solidFill>
                  <a:schemeClr val="tx1"/>
                </a:solidFill>
              </a:rPr>
              <a:t>MASAJIN SİNİR SİSTEMİ ÜZERİNE ETKİLERİ</a:t>
            </a:r>
            <a:endParaRPr lang="en-US" sz="2800">
              <a:solidFill>
                <a:schemeClr val="tx1"/>
              </a:solidFill>
            </a:endParaRPr>
          </a:p>
        </p:txBody>
      </p:sp>
      <p:sp>
        <p:nvSpPr>
          <p:cNvPr id="4" name="Metin Yer Tutucusu 3">
            <a:extLst>
              <a:ext uri="{FF2B5EF4-FFF2-40B4-BE49-F238E27FC236}">
                <a16:creationId xmlns:a16="http://schemas.microsoft.com/office/drawing/2014/main" id="{58D7E635-D044-41FF-BFE5-FE3B6524108D}"/>
              </a:ext>
            </a:extLst>
          </p:cNvPr>
          <p:cNvSpPr>
            <a:spLocks noGrp="1"/>
          </p:cNvSpPr>
          <p:nvPr>
            <p:ph type="body" sz="half" idx="2"/>
          </p:nvPr>
        </p:nvSpPr>
        <p:spPr>
          <a:xfrm>
            <a:off x="2231136" y="2638044"/>
            <a:ext cx="7729728" cy="3101983"/>
          </a:xfrm>
        </p:spPr>
        <p:txBody>
          <a:bodyPr vert="horz" lIns="91440" tIns="45720" rIns="91440" bIns="45720" rtlCol="0">
            <a:normAutofit/>
          </a:bodyPr>
          <a:lstStyle/>
          <a:p>
            <a:pPr indent="-228600" algn="l">
              <a:buFont typeface="Arial" panose="020B0604020202020204" pitchFamily="34" charset="0"/>
              <a:buChar char="•"/>
            </a:pPr>
            <a:r>
              <a:rPr lang="en-US" sz="2800" dirty="0" err="1">
                <a:solidFill>
                  <a:schemeClr val="tx1"/>
                </a:solidFill>
              </a:rPr>
              <a:t>Masajdaki</a:t>
            </a:r>
            <a:r>
              <a:rPr lang="en-US" sz="2800" dirty="0">
                <a:solidFill>
                  <a:schemeClr val="tx1"/>
                </a:solidFill>
              </a:rPr>
              <a:t> </a:t>
            </a:r>
            <a:r>
              <a:rPr lang="en-US" sz="2800" dirty="0" err="1">
                <a:solidFill>
                  <a:schemeClr val="tx1"/>
                </a:solidFill>
              </a:rPr>
              <a:t>uyarılar</a:t>
            </a:r>
            <a:r>
              <a:rPr lang="en-US" sz="2800" dirty="0">
                <a:solidFill>
                  <a:schemeClr val="tx1"/>
                </a:solidFill>
              </a:rPr>
              <a:t> </a:t>
            </a:r>
            <a:r>
              <a:rPr lang="en-US" sz="2800" dirty="0" err="1">
                <a:solidFill>
                  <a:schemeClr val="tx1"/>
                </a:solidFill>
              </a:rPr>
              <a:t>sayesinde</a:t>
            </a:r>
            <a:r>
              <a:rPr lang="en-US" sz="2800" dirty="0">
                <a:solidFill>
                  <a:schemeClr val="tx1"/>
                </a:solidFill>
              </a:rPr>
              <a:t> </a:t>
            </a:r>
            <a:r>
              <a:rPr lang="en-US" sz="2800" dirty="0" err="1">
                <a:solidFill>
                  <a:schemeClr val="tx1"/>
                </a:solidFill>
              </a:rPr>
              <a:t>sinir</a:t>
            </a:r>
            <a:r>
              <a:rPr lang="en-US" sz="2800" dirty="0">
                <a:solidFill>
                  <a:schemeClr val="tx1"/>
                </a:solidFill>
              </a:rPr>
              <a:t> </a:t>
            </a:r>
            <a:r>
              <a:rPr lang="en-US" sz="2800" dirty="0" err="1">
                <a:solidFill>
                  <a:schemeClr val="tx1"/>
                </a:solidFill>
              </a:rPr>
              <a:t>sisteminin</a:t>
            </a:r>
            <a:r>
              <a:rPr lang="en-US" sz="2800" dirty="0">
                <a:solidFill>
                  <a:schemeClr val="tx1"/>
                </a:solidFill>
              </a:rPr>
              <a:t> </a:t>
            </a:r>
            <a:r>
              <a:rPr lang="en-US" sz="2800" dirty="0" err="1">
                <a:solidFill>
                  <a:schemeClr val="tx1"/>
                </a:solidFill>
              </a:rPr>
              <a:t>uyarılması</a:t>
            </a:r>
            <a:r>
              <a:rPr lang="en-US" sz="2800" dirty="0">
                <a:solidFill>
                  <a:schemeClr val="tx1"/>
                </a:solidFill>
              </a:rPr>
              <a:t> </a:t>
            </a:r>
            <a:r>
              <a:rPr lang="en-US" sz="2800" dirty="0" err="1">
                <a:solidFill>
                  <a:schemeClr val="tx1"/>
                </a:solidFill>
              </a:rPr>
              <a:t>ve</a:t>
            </a:r>
            <a:r>
              <a:rPr lang="en-US" sz="2800" dirty="0">
                <a:solidFill>
                  <a:schemeClr val="tx1"/>
                </a:solidFill>
              </a:rPr>
              <a:t> </a:t>
            </a:r>
            <a:r>
              <a:rPr lang="en-US" sz="2800" dirty="0" err="1">
                <a:solidFill>
                  <a:schemeClr val="tx1"/>
                </a:solidFill>
              </a:rPr>
              <a:t>canlandırılması</a:t>
            </a:r>
            <a:r>
              <a:rPr lang="en-US" sz="2800" dirty="0">
                <a:solidFill>
                  <a:schemeClr val="tx1"/>
                </a:solidFill>
              </a:rPr>
              <a:t> </a:t>
            </a:r>
            <a:r>
              <a:rPr lang="en-US" sz="2800" dirty="0" err="1">
                <a:solidFill>
                  <a:schemeClr val="tx1"/>
                </a:solidFill>
              </a:rPr>
              <a:t>sağlanır</a:t>
            </a:r>
            <a:r>
              <a:rPr lang="en-US" sz="2800" dirty="0">
                <a:solidFill>
                  <a:schemeClr val="tx1"/>
                </a:solidFill>
              </a:rPr>
              <a:t>. </a:t>
            </a:r>
            <a:r>
              <a:rPr lang="en-US" sz="2800" dirty="0" err="1">
                <a:solidFill>
                  <a:schemeClr val="tx1"/>
                </a:solidFill>
              </a:rPr>
              <a:t>Uyarılar</a:t>
            </a:r>
            <a:r>
              <a:rPr lang="en-US" sz="2800" dirty="0">
                <a:solidFill>
                  <a:schemeClr val="tx1"/>
                </a:solidFill>
              </a:rPr>
              <a:t> </a:t>
            </a:r>
            <a:r>
              <a:rPr lang="en-US" sz="2800" dirty="0" err="1">
                <a:solidFill>
                  <a:schemeClr val="tx1"/>
                </a:solidFill>
              </a:rPr>
              <a:t>sonucu</a:t>
            </a:r>
            <a:r>
              <a:rPr lang="en-US" sz="2800" dirty="0">
                <a:solidFill>
                  <a:schemeClr val="tx1"/>
                </a:solidFill>
              </a:rPr>
              <a:t> </a:t>
            </a:r>
            <a:r>
              <a:rPr lang="en-US" sz="2800" dirty="0" err="1">
                <a:solidFill>
                  <a:schemeClr val="tx1"/>
                </a:solidFill>
              </a:rPr>
              <a:t>oluşan</a:t>
            </a:r>
            <a:r>
              <a:rPr lang="en-US" sz="2800" dirty="0">
                <a:solidFill>
                  <a:schemeClr val="tx1"/>
                </a:solidFill>
              </a:rPr>
              <a:t> </a:t>
            </a:r>
            <a:r>
              <a:rPr lang="en-US" sz="2800" dirty="0" err="1">
                <a:solidFill>
                  <a:schemeClr val="tx1"/>
                </a:solidFill>
              </a:rPr>
              <a:t>cevaplarda</a:t>
            </a:r>
            <a:r>
              <a:rPr lang="en-US" sz="2800" dirty="0">
                <a:solidFill>
                  <a:schemeClr val="tx1"/>
                </a:solidFill>
              </a:rPr>
              <a:t> </a:t>
            </a:r>
            <a:r>
              <a:rPr lang="en-US" sz="2800" dirty="0" err="1">
                <a:solidFill>
                  <a:schemeClr val="tx1"/>
                </a:solidFill>
              </a:rPr>
              <a:t>vejatatif</a:t>
            </a:r>
            <a:r>
              <a:rPr lang="en-US" sz="2800" dirty="0">
                <a:solidFill>
                  <a:schemeClr val="tx1"/>
                </a:solidFill>
              </a:rPr>
              <a:t> </a:t>
            </a:r>
            <a:r>
              <a:rPr lang="en-US" sz="2800" dirty="0" err="1">
                <a:solidFill>
                  <a:schemeClr val="tx1"/>
                </a:solidFill>
              </a:rPr>
              <a:t>sinir</a:t>
            </a:r>
            <a:r>
              <a:rPr lang="en-US" sz="2800" dirty="0">
                <a:solidFill>
                  <a:schemeClr val="tx1"/>
                </a:solidFill>
              </a:rPr>
              <a:t> </a:t>
            </a:r>
            <a:r>
              <a:rPr lang="en-US" sz="2800" dirty="0" err="1">
                <a:solidFill>
                  <a:schemeClr val="tx1"/>
                </a:solidFill>
              </a:rPr>
              <a:t>sistemi</a:t>
            </a:r>
            <a:r>
              <a:rPr lang="en-US" sz="2800" dirty="0">
                <a:solidFill>
                  <a:schemeClr val="tx1"/>
                </a:solidFill>
              </a:rPr>
              <a:t> </a:t>
            </a:r>
            <a:r>
              <a:rPr lang="en-US" sz="2800" dirty="0" err="1">
                <a:solidFill>
                  <a:schemeClr val="tx1"/>
                </a:solidFill>
              </a:rPr>
              <a:t>sayesinde</a:t>
            </a:r>
            <a:r>
              <a:rPr lang="en-US" sz="2800" dirty="0">
                <a:solidFill>
                  <a:schemeClr val="tx1"/>
                </a:solidFill>
              </a:rPr>
              <a:t> </a:t>
            </a:r>
            <a:r>
              <a:rPr lang="en-US" sz="2800" dirty="0" err="1">
                <a:solidFill>
                  <a:schemeClr val="tx1"/>
                </a:solidFill>
              </a:rPr>
              <a:t>oluşur</a:t>
            </a:r>
            <a:r>
              <a:rPr lang="en-US" sz="2800" dirty="0">
                <a:solidFill>
                  <a:schemeClr val="tx1"/>
                </a:solidFill>
              </a:rPr>
              <a:t>. </a:t>
            </a:r>
            <a:r>
              <a:rPr lang="en-US" sz="2800" dirty="0" err="1">
                <a:solidFill>
                  <a:schemeClr val="tx1"/>
                </a:solidFill>
              </a:rPr>
              <a:t>Öflöraj</a:t>
            </a:r>
            <a:r>
              <a:rPr lang="en-US" sz="2800" dirty="0">
                <a:solidFill>
                  <a:schemeClr val="tx1"/>
                </a:solidFill>
              </a:rPr>
              <a:t> </a:t>
            </a:r>
            <a:r>
              <a:rPr lang="en-US" sz="2800" dirty="0" err="1">
                <a:solidFill>
                  <a:schemeClr val="tx1"/>
                </a:solidFill>
              </a:rPr>
              <a:t>gibi</a:t>
            </a:r>
            <a:r>
              <a:rPr lang="en-US" sz="2800" dirty="0">
                <a:solidFill>
                  <a:schemeClr val="tx1"/>
                </a:solidFill>
              </a:rPr>
              <a:t> </a:t>
            </a:r>
            <a:r>
              <a:rPr lang="en-US" sz="2800" dirty="0" err="1">
                <a:solidFill>
                  <a:schemeClr val="tx1"/>
                </a:solidFill>
              </a:rPr>
              <a:t>maniplasyonların</a:t>
            </a:r>
            <a:r>
              <a:rPr lang="en-US" sz="2800" dirty="0">
                <a:solidFill>
                  <a:schemeClr val="tx1"/>
                </a:solidFill>
              </a:rPr>
              <a:t> </a:t>
            </a:r>
            <a:r>
              <a:rPr lang="en-US" sz="2800" dirty="0" err="1">
                <a:solidFill>
                  <a:schemeClr val="tx1"/>
                </a:solidFill>
              </a:rPr>
              <a:t>sinir</a:t>
            </a:r>
            <a:r>
              <a:rPr lang="en-US" sz="2800" dirty="0">
                <a:solidFill>
                  <a:schemeClr val="tx1"/>
                </a:solidFill>
              </a:rPr>
              <a:t> </a:t>
            </a:r>
            <a:r>
              <a:rPr lang="en-US" sz="2800" dirty="0" err="1">
                <a:solidFill>
                  <a:schemeClr val="tx1"/>
                </a:solidFill>
              </a:rPr>
              <a:t>sistemi</a:t>
            </a:r>
            <a:r>
              <a:rPr lang="en-US" sz="2800" dirty="0">
                <a:solidFill>
                  <a:schemeClr val="tx1"/>
                </a:solidFill>
              </a:rPr>
              <a:t> </a:t>
            </a:r>
            <a:r>
              <a:rPr lang="en-US" sz="2800" dirty="0" err="1">
                <a:solidFill>
                  <a:schemeClr val="tx1"/>
                </a:solidFill>
              </a:rPr>
              <a:t>üzerinde</a:t>
            </a:r>
            <a:r>
              <a:rPr lang="en-US" sz="2800" dirty="0">
                <a:solidFill>
                  <a:schemeClr val="tx1"/>
                </a:solidFill>
              </a:rPr>
              <a:t> </a:t>
            </a:r>
            <a:r>
              <a:rPr lang="en-US" sz="2800" dirty="0" err="1">
                <a:solidFill>
                  <a:schemeClr val="tx1"/>
                </a:solidFill>
              </a:rPr>
              <a:t>teskin</a:t>
            </a:r>
            <a:r>
              <a:rPr lang="en-US" sz="2800" dirty="0">
                <a:solidFill>
                  <a:schemeClr val="tx1"/>
                </a:solidFill>
              </a:rPr>
              <a:t> </a:t>
            </a:r>
            <a:r>
              <a:rPr lang="en-US" sz="2800" dirty="0" err="1">
                <a:solidFill>
                  <a:schemeClr val="tx1"/>
                </a:solidFill>
              </a:rPr>
              <a:t>edici</a:t>
            </a:r>
            <a:r>
              <a:rPr lang="en-US" sz="2800" dirty="0">
                <a:solidFill>
                  <a:schemeClr val="tx1"/>
                </a:solidFill>
              </a:rPr>
              <a:t> </a:t>
            </a:r>
            <a:r>
              <a:rPr lang="en-US" sz="2800" dirty="0" err="1">
                <a:solidFill>
                  <a:schemeClr val="tx1"/>
                </a:solidFill>
              </a:rPr>
              <a:t>ve</a:t>
            </a:r>
            <a:r>
              <a:rPr lang="en-US" sz="2800" dirty="0">
                <a:solidFill>
                  <a:schemeClr val="tx1"/>
                </a:solidFill>
              </a:rPr>
              <a:t> </a:t>
            </a:r>
            <a:r>
              <a:rPr lang="en-US" sz="2800" dirty="0" err="1">
                <a:solidFill>
                  <a:schemeClr val="tx1"/>
                </a:solidFill>
              </a:rPr>
              <a:t>kasları</a:t>
            </a:r>
            <a:r>
              <a:rPr lang="en-US" sz="2800" dirty="0">
                <a:solidFill>
                  <a:schemeClr val="tx1"/>
                </a:solidFill>
              </a:rPr>
              <a:t> </a:t>
            </a:r>
            <a:r>
              <a:rPr lang="en-US" sz="2800" dirty="0" err="1">
                <a:solidFill>
                  <a:schemeClr val="tx1"/>
                </a:solidFill>
              </a:rPr>
              <a:t>gevşetici</a:t>
            </a:r>
            <a:r>
              <a:rPr lang="en-US" sz="2800" dirty="0">
                <a:solidFill>
                  <a:schemeClr val="tx1"/>
                </a:solidFill>
              </a:rPr>
              <a:t> </a:t>
            </a:r>
            <a:r>
              <a:rPr lang="en-US" sz="2800" dirty="0" err="1">
                <a:solidFill>
                  <a:schemeClr val="tx1"/>
                </a:solidFill>
              </a:rPr>
              <a:t>etki</a:t>
            </a:r>
            <a:r>
              <a:rPr lang="en-US" sz="2800" dirty="0">
                <a:solidFill>
                  <a:schemeClr val="tx1"/>
                </a:solidFill>
              </a:rPr>
              <a:t> </a:t>
            </a:r>
            <a:r>
              <a:rPr lang="en-US" sz="2800" dirty="0" err="1">
                <a:solidFill>
                  <a:schemeClr val="tx1"/>
                </a:solidFill>
              </a:rPr>
              <a:t>gösterirken</a:t>
            </a:r>
            <a:r>
              <a:rPr lang="en-US" sz="2800" dirty="0">
                <a:solidFill>
                  <a:schemeClr val="tx1"/>
                </a:solidFill>
              </a:rPr>
              <a:t> </a:t>
            </a:r>
            <a:r>
              <a:rPr lang="en-US" sz="2800" dirty="0" err="1">
                <a:solidFill>
                  <a:schemeClr val="tx1"/>
                </a:solidFill>
              </a:rPr>
              <a:t>derin</a:t>
            </a:r>
            <a:r>
              <a:rPr lang="en-US" sz="2800" dirty="0">
                <a:solidFill>
                  <a:schemeClr val="tx1"/>
                </a:solidFill>
              </a:rPr>
              <a:t> </a:t>
            </a:r>
            <a:r>
              <a:rPr lang="en-US" sz="2800" dirty="0" err="1">
                <a:solidFill>
                  <a:schemeClr val="tx1"/>
                </a:solidFill>
              </a:rPr>
              <a:t>friksiyonlar</a:t>
            </a:r>
            <a:r>
              <a:rPr lang="en-US" sz="2800" dirty="0">
                <a:solidFill>
                  <a:schemeClr val="tx1"/>
                </a:solidFill>
              </a:rPr>
              <a:t> </a:t>
            </a:r>
            <a:r>
              <a:rPr lang="en-US" sz="2800" dirty="0" err="1">
                <a:solidFill>
                  <a:schemeClr val="tx1"/>
                </a:solidFill>
              </a:rPr>
              <a:t>ve</a:t>
            </a:r>
            <a:r>
              <a:rPr lang="en-US" sz="2800" dirty="0">
                <a:solidFill>
                  <a:schemeClr val="tx1"/>
                </a:solidFill>
              </a:rPr>
              <a:t> </a:t>
            </a:r>
            <a:r>
              <a:rPr lang="en-US" sz="2800" dirty="0" err="1">
                <a:solidFill>
                  <a:schemeClr val="tx1"/>
                </a:solidFill>
              </a:rPr>
              <a:t>petrisaj</a:t>
            </a:r>
            <a:r>
              <a:rPr lang="en-US" sz="2800" dirty="0">
                <a:solidFill>
                  <a:schemeClr val="tx1"/>
                </a:solidFill>
              </a:rPr>
              <a:t> </a:t>
            </a:r>
            <a:r>
              <a:rPr lang="en-US" sz="2800" dirty="0" err="1">
                <a:solidFill>
                  <a:schemeClr val="tx1"/>
                </a:solidFill>
              </a:rPr>
              <a:t>refleks</a:t>
            </a:r>
            <a:r>
              <a:rPr lang="en-US" sz="2800" dirty="0">
                <a:solidFill>
                  <a:schemeClr val="tx1"/>
                </a:solidFill>
              </a:rPr>
              <a:t> </a:t>
            </a:r>
            <a:r>
              <a:rPr lang="en-US" sz="2800" dirty="0" err="1">
                <a:solidFill>
                  <a:schemeClr val="tx1"/>
                </a:solidFill>
              </a:rPr>
              <a:t>yolla</a:t>
            </a:r>
            <a:r>
              <a:rPr lang="en-US" sz="2800" dirty="0">
                <a:solidFill>
                  <a:schemeClr val="tx1"/>
                </a:solidFill>
              </a:rPr>
              <a:t> kas </a:t>
            </a:r>
            <a:r>
              <a:rPr lang="en-US" sz="2800" dirty="0" err="1">
                <a:solidFill>
                  <a:schemeClr val="tx1"/>
                </a:solidFill>
              </a:rPr>
              <a:t>tonusunda</a:t>
            </a:r>
            <a:r>
              <a:rPr lang="en-US" sz="2800" dirty="0">
                <a:solidFill>
                  <a:schemeClr val="tx1"/>
                </a:solidFill>
              </a:rPr>
              <a:t> </a:t>
            </a:r>
            <a:r>
              <a:rPr lang="en-US" sz="2800" dirty="0" err="1">
                <a:solidFill>
                  <a:schemeClr val="tx1"/>
                </a:solidFill>
              </a:rPr>
              <a:t>etkili</a:t>
            </a:r>
            <a:r>
              <a:rPr lang="en-US" sz="2800" dirty="0">
                <a:solidFill>
                  <a:schemeClr val="tx1"/>
                </a:solidFill>
              </a:rPr>
              <a:t> </a:t>
            </a:r>
            <a:r>
              <a:rPr lang="en-US" sz="2800" dirty="0" err="1">
                <a:solidFill>
                  <a:schemeClr val="tx1"/>
                </a:solidFill>
              </a:rPr>
              <a:t>olur</a:t>
            </a:r>
            <a:r>
              <a:rPr lang="en-US" sz="2800" dirty="0">
                <a:solidFill>
                  <a:schemeClr val="tx1"/>
                </a:solidFill>
              </a:rPr>
              <a:t>.</a:t>
            </a:r>
          </a:p>
        </p:txBody>
      </p:sp>
    </p:spTree>
    <p:extLst>
      <p:ext uri="{BB962C8B-B14F-4D97-AF65-F5344CB8AC3E}">
        <p14:creationId xmlns:p14="http://schemas.microsoft.com/office/powerpoint/2010/main" val="1040849727"/>
      </p:ext>
    </p:extLst>
  </p:cSld>
  <p:clrMapOvr>
    <a:overrideClrMapping bg1="dk1" tx1="lt1" bg2="dk2" tx2="lt2" accent1="accent1" accent2="accent2" accent3="accent3" accent4="accent4" accent5="accent5" accent6="accent6" hlink="hlink" folHlink="folHlink"/>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4E9BF4-9A2C-4276-A036-D65CDC4940EE}"/>
              </a:ext>
            </a:extLst>
          </p:cNvPr>
          <p:cNvSpPr>
            <a:spLocks noGrp="1"/>
          </p:cNvSpPr>
          <p:nvPr>
            <p:ph type="title"/>
          </p:nvPr>
        </p:nvSpPr>
        <p:spPr>
          <a:xfrm>
            <a:off x="769620" y="804672"/>
            <a:ext cx="4486656" cy="1141497"/>
          </a:xfrm>
        </p:spPr>
        <p:txBody>
          <a:bodyPr/>
          <a:lstStyle/>
          <a:p>
            <a:r>
              <a:rPr lang="tr-TR" b="1" dirty="0"/>
              <a:t>MASAJIN İÇ ORGANLAR ÜZERİNE ETKİLERİ</a:t>
            </a:r>
            <a:endParaRPr lang="tr-TR" dirty="0"/>
          </a:p>
        </p:txBody>
      </p:sp>
      <p:sp>
        <p:nvSpPr>
          <p:cNvPr id="4" name="Metin Yer Tutucusu 3">
            <a:extLst>
              <a:ext uri="{FF2B5EF4-FFF2-40B4-BE49-F238E27FC236}">
                <a16:creationId xmlns:a16="http://schemas.microsoft.com/office/drawing/2014/main" id="{1A23D482-E2FD-433B-AE15-993D5B9C1A0F}"/>
              </a:ext>
            </a:extLst>
          </p:cNvPr>
          <p:cNvSpPr>
            <a:spLocks noGrp="1"/>
          </p:cNvSpPr>
          <p:nvPr>
            <p:ph type="body" sz="half" idx="2"/>
          </p:nvPr>
        </p:nvSpPr>
        <p:spPr>
          <a:xfrm>
            <a:off x="769620" y="2331982"/>
            <a:ext cx="4486656" cy="3721346"/>
          </a:xfrm>
        </p:spPr>
        <p:txBody>
          <a:bodyPr>
            <a:normAutofit/>
          </a:bodyPr>
          <a:lstStyle/>
          <a:p>
            <a:pPr algn="l"/>
            <a:r>
              <a:rPr lang="tr-TR" sz="2000" dirty="0"/>
              <a:t>Vücut yüzeyindeki belirli bir bölgenin maniple edilmesiyle iç organların bazı hastalıklarına etkili olabilmek olasıdır. Bu işi yaparken refleks olarak etki ettiği bilinmektedir. Bu ilişki araştırma ve denemelerden sonra grafik olarak saptanmıştır  ve vücut örtüsünün haritası çizilmiştir(</a:t>
            </a:r>
            <a:r>
              <a:rPr lang="tr-TR" sz="2000" dirty="0" err="1"/>
              <a:t>head</a:t>
            </a:r>
            <a:r>
              <a:rPr lang="tr-TR" sz="2000" dirty="0"/>
              <a:t> bölgeleri). Bu alanlara yapılan masaj refleks olarak etki ederek iç organların işlevsel hastalıkların işlevsel uzunluklarına olumlu etki eder</a:t>
            </a:r>
          </a:p>
        </p:txBody>
      </p:sp>
      <p:pic>
        <p:nvPicPr>
          <p:cNvPr id="4098" name="Picture 2" descr="iÃ§ organlarÄ±mÄ±z ile ilgili gÃ¶rsel sonucu">
            <a:extLst>
              <a:ext uri="{FF2B5EF4-FFF2-40B4-BE49-F238E27FC236}">
                <a16:creationId xmlns:a16="http://schemas.microsoft.com/office/drawing/2014/main" id="{090E89FD-7626-439D-9B5A-4AE2F95691A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83549" y="1568327"/>
            <a:ext cx="6008451" cy="3721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17179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12A267-222D-49BB-9CD2-FA655857DE3E}"/>
              </a:ext>
            </a:extLst>
          </p:cNvPr>
          <p:cNvSpPr>
            <a:spLocks noGrp="1"/>
          </p:cNvSpPr>
          <p:nvPr>
            <p:ph type="title"/>
          </p:nvPr>
        </p:nvSpPr>
        <p:spPr>
          <a:xfrm>
            <a:off x="640080" y="804672"/>
            <a:ext cx="4486656" cy="1141497"/>
          </a:xfrm>
        </p:spPr>
        <p:txBody>
          <a:bodyPr/>
          <a:lstStyle/>
          <a:p>
            <a:r>
              <a:rPr lang="tr-TR" b="1" dirty="0"/>
              <a:t>MASAJIN DİNLENDİRİCİ VE GEVŞETİCİ ETKİSİ</a:t>
            </a:r>
            <a:endParaRPr lang="tr-TR" dirty="0"/>
          </a:p>
        </p:txBody>
      </p:sp>
      <p:sp>
        <p:nvSpPr>
          <p:cNvPr id="4" name="Metin Yer Tutucusu 3">
            <a:extLst>
              <a:ext uri="{FF2B5EF4-FFF2-40B4-BE49-F238E27FC236}">
                <a16:creationId xmlns:a16="http://schemas.microsoft.com/office/drawing/2014/main" id="{693D8DD5-3335-4813-9B7B-37550D5958EA}"/>
              </a:ext>
            </a:extLst>
          </p:cNvPr>
          <p:cNvSpPr>
            <a:spLocks noGrp="1"/>
          </p:cNvSpPr>
          <p:nvPr>
            <p:ph type="body" sz="half" idx="2"/>
          </p:nvPr>
        </p:nvSpPr>
        <p:spPr>
          <a:xfrm>
            <a:off x="640079" y="2230164"/>
            <a:ext cx="4554089" cy="3823163"/>
          </a:xfrm>
        </p:spPr>
        <p:txBody>
          <a:bodyPr/>
          <a:lstStyle/>
          <a:p>
            <a:pPr algn="l"/>
            <a:r>
              <a:rPr lang="tr-TR" dirty="0"/>
              <a:t> </a:t>
            </a:r>
            <a:r>
              <a:rPr lang="tr-TR" sz="2000" dirty="0"/>
              <a:t>Masaj yaptıralar veya yaptırmayanlar masajın </a:t>
            </a:r>
            <a:r>
              <a:rPr lang="tr-TR" sz="2000" dirty="0" err="1"/>
              <a:t>psikosedatif</a:t>
            </a:r>
            <a:r>
              <a:rPr lang="tr-TR" sz="2000" dirty="0"/>
              <a:t> etkisini daima bilirler. Buna </a:t>
            </a:r>
            <a:r>
              <a:rPr lang="tr-TR" sz="2000" dirty="0" err="1"/>
              <a:t>psikosedatif</a:t>
            </a:r>
            <a:r>
              <a:rPr lang="tr-TR" sz="2000" dirty="0"/>
              <a:t> etki denir. Bu etkiyle kişi daha masaj almadan kendisinin dinçleşeceğini ve vücudunda olumlu değişikliklerin olacağını, yorgunluğunun bitkinliğinin ortadan kalkacağını ve hastalığının iyi olacağını düşünür ve kendisini ona göre hazırlar.</a:t>
            </a:r>
          </a:p>
        </p:txBody>
      </p:sp>
      <p:pic>
        <p:nvPicPr>
          <p:cNvPr id="5122" name="Picture 2" descr="yorgunluk ile ilgili gÃ¶rsel sonucu">
            <a:extLst>
              <a:ext uri="{FF2B5EF4-FFF2-40B4-BE49-F238E27FC236}">
                <a16:creationId xmlns:a16="http://schemas.microsoft.com/office/drawing/2014/main" id="{EF60BAAA-ACFF-4E90-8E0E-1C324C5CEBF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0" y="1946169"/>
            <a:ext cx="6000750" cy="3692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954294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6A81F3-7249-4EC3-996F-03EBDE3F34F2}"/>
              </a:ext>
            </a:extLst>
          </p:cNvPr>
          <p:cNvSpPr>
            <a:spLocks noGrp="1"/>
          </p:cNvSpPr>
          <p:nvPr>
            <p:ph type="title"/>
          </p:nvPr>
        </p:nvSpPr>
        <p:spPr>
          <a:xfrm>
            <a:off x="769620" y="804672"/>
            <a:ext cx="4486656" cy="1141497"/>
          </a:xfrm>
        </p:spPr>
        <p:txBody>
          <a:bodyPr/>
          <a:lstStyle/>
          <a:p>
            <a:r>
              <a:rPr lang="tr-TR" dirty="0"/>
              <a:t>Masajın ağrı üzerindeki etkisi</a:t>
            </a:r>
          </a:p>
        </p:txBody>
      </p:sp>
      <p:sp>
        <p:nvSpPr>
          <p:cNvPr id="4" name="Metin Yer Tutucusu 3">
            <a:extLst>
              <a:ext uri="{FF2B5EF4-FFF2-40B4-BE49-F238E27FC236}">
                <a16:creationId xmlns:a16="http://schemas.microsoft.com/office/drawing/2014/main" id="{D7B94636-644F-4338-86D3-D8843980F667}"/>
              </a:ext>
            </a:extLst>
          </p:cNvPr>
          <p:cNvSpPr>
            <a:spLocks noGrp="1"/>
          </p:cNvSpPr>
          <p:nvPr>
            <p:ph type="body" sz="half" idx="2"/>
          </p:nvPr>
        </p:nvSpPr>
        <p:spPr>
          <a:xfrm>
            <a:off x="769619" y="2331982"/>
            <a:ext cx="4486655" cy="3721346"/>
          </a:xfrm>
        </p:spPr>
        <p:txBody>
          <a:bodyPr>
            <a:noAutofit/>
          </a:bodyPr>
          <a:lstStyle/>
          <a:p>
            <a:pPr algn="l"/>
            <a:r>
              <a:rPr lang="tr-TR" sz="1800" dirty="0"/>
              <a:t>1-)Dolaşım sistemi üzerine etkileri ile beraber </a:t>
            </a:r>
            <a:r>
              <a:rPr lang="tr-TR" sz="1800" dirty="0" err="1"/>
              <a:t>hipoksi</a:t>
            </a:r>
            <a:r>
              <a:rPr lang="tr-TR" sz="1800" dirty="0"/>
              <a:t> ortadan kalkar ve ağrı azalır.</a:t>
            </a:r>
            <a:br>
              <a:rPr lang="tr-TR" sz="1800" dirty="0"/>
            </a:br>
            <a:r>
              <a:rPr lang="tr-TR" sz="1800" dirty="0"/>
              <a:t>2-)</a:t>
            </a:r>
            <a:r>
              <a:rPr lang="tr-TR" sz="1800" dirty="0" err="1"/>
              <a:t>Endorfin</a:t>
            </a:r>
            <a:r>
              <a:rPr lang="tr-TR" sz="1800" dirty="0"/>
              <a:t> salgısı vücutta artar ve ağrı azalır.</a:t>
            </a:r>
            <a:br>
              <a:rPr lang="tr-TR" sz="1800" dirty="0"/>
            </a:br>
            <a:r>
              <a:rPr lang="tr-TR" sz="1800" dirty="0"/>
              <a:t>3-)Kas </a:t>
            </a:r>
            <a:r>
              <a:rPr lang="tr-TR" sz="1800" dirty="0" err="1"/>
              <a:t>tonusu</a:t>
            </a:r>
            <a:r>
              <a:rPr lang="tr-TR" sz="1800" dirty="0"/>
              <a:t> düzenlenerek spazm ortadan kaldırılmaya çalışılır.</a:t>
            </a:r>
            <a:br>
              <a:rPr lang="tr-TR" sz="1800" dirty="0"/>
            </a:br>
            <a:r>
              <a:rPr lang="tr-TR" sz="1800" dirty="0"/>
              <a:t>4-)Kapı kontrol teorisi ile ağrı giderilmeye çalışılır.</a:t>
            </a:r>
            <a:br>
              <a:rPr lang="tr-TR" sz="1800" dirty="0"/>
            </a:br>
            <a:r>
              <a:rPr lang="tr-TR" sz="1800" dirty="0"/>
              <a:t>5-)Kişinin </a:t>
            </a:r>
            <a:r>
              <a:rPr lang="tr-TR" sz="1800" dirty="0" err="1"/>
              <a:t>postür</a:t>
            </a:r>
            <a:r>
              <a:rPr lang="tr-TR" sz="1800" dirty="0"/>
              <a:t> düzelmesi ve fonksiyonlarda artma ile beraber kişide ağrı azalır.</a:t>
            </a:r>
            <a:br>
              <a:rPr lang="tr-TR" sz="1800" dirty="0"/>
            </a:br>
            <a:r>
              <a:rPr lang="tr-TR" sz="1800" dirty="0"/>
              <a:t>6-)Masajın </a:t>
            </a:r>
            <a:r>
              <a:rPr lang="tr-TR" sz="1800" dirty="0" err="1"/>
              <a:t>psikosedatif</a:t>
            </a:r>
            <a:r>
              <a:rPr lang="tr-TR" sz="1800" dirty="0"/>
              <a:t> etkisi ile ağrı geriler.</a:t>
            </a:r>
            <a:br>
              <a:rPr lang="tr-TR" sz="1800" dirty="0"/>
            </a:br>
            <a:r>
              <a:rPr lang="tr-TR" sz="1800" dirty="0"/>
              <a:t>7-)Masaj ile iç organların fonksiyon bozuklukları giderilerek olası ağrıların önüne geçilmiş olunur.</a:t>
            </a:r>
          </a:p>
        </p:txBody>
      </p:sp>
      <p:pic>
        <p:nvPicPr>
          <p:cNvPr id="6146" name="Picture 2" descr="aÄrÄ± vÃ¼cÃ¼tta ile ilgili gÃ¶rsel sonucu">
            <a:extLst>
              <a:ext uri="{FF2B5EF4-FFF2-40B4-BE49-F238E27FC236}">
                <a16:creationId xmlns:a16="http://schemas.microsoft.com/office/drawing/2014/main" id="{0BE6A23C-CA0B-4304-9042-1E88409717C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10326" y="1506965"/>
            <a:ext cx="5486400" cy="3844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703948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180" name="Picture 12" descr="Ä°lgili resim">
            <a:extLst>
              <a:ext uri="{FF2B5EF4-FFF2-40B4-BE49-F238E27FC236}">
                <a16:creationId xmlns:a16="http://schemas.microsoft.com/office/drawing/2014/main" id="{21C0FDC5-883D-4071-ACE9-8EC516CD7B8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758" b="22993"/>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8224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196</Words>
  <Application>Microsoft Office PowerPoint</Application>
  <PresentationFormat>Geniş ekran</PresentationFormat>
  <Paragraphs>18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Gill Sans MT</vt:lpstr>
      <vt:lpstr>Paket</vt:lpstr>
      <vt:lpstr>Klasik Masaj Ve Etki Mekanizmaları</vt:lpstr>
      <vt:lpstr> MASAJIN DOLAŞIM SİSTEMİ ÜZERİNE ETKİLERİ</vt:lpstr>
      <vt:lpstr>MASAJIN KAS SİSTEMİ ÜZERİNE ETKİLERİ</vt:lpstr>
      <vt:lpstr>MASAJIN SİNİR SİSTEMİ ÜZERİNE ETKİLERİ</vt:lpstr>
      <vt:lpstr>MASAJIN İÇ ORGANLAR ÜZERİNE ETKİLERİ</vt:lpstr>
      <vt:lpstr>MASAJIN DİNLENDİRİCİ VE GEVŞETİCİ ETKİSİ</vt:lpstr>
      <vt:lpstr>Masajın ağrı üzerindeki etkisi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Klasik Masaj Ve Etki Mekanizmaları</dc:title>
  <dc:creator>Doğukan Karadağ</dc:creator>
  <cp:lastModifiedBy>user5</cp:lastModifiedBy>
  <cp:revision>8</cp:revision>
  <dcterms:created xsi:type="dcterms:W3CDTF">2018-12-01T21:49:05Z</dcterms:created>
  <dcterms:modified xsi:type="dcterms:W3CDTF">2019-05-24T11:36:51Z</dcterms:modified>
</cp:coreProperties>
</file>