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381AE0DA-FD25-489B-A630-A33B7B2AA765}" type="datetimeFigureOut">
              <a:rPr lang="tr-TR" smtClean="0"/>
              <a:t>2.5.2020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02C4FA-871E-4925-9FB6-C417014AAFBF}" type="slidenum">
              <a:rPr lang="tr-TR" smtClean="0"/>
              <a:t>‹#›</a:t>
            </a:fld>
            <a:endParaRPr lang="tr-TR"/>
          </a:p>
        </p:txBody>
      </p:sp>
    </p:spTree>
    <p:extLst>
      <p:ext uri="{BB962C8B-B14F-4D97-AF65-F5344CB8AC3E}">
        <p14:creationId xmlns:p14="http://schemas.microsoft.com/office/powerpoint/2010/main" val="380394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381AE0DA-FD25-489B-A630-A33B7B2AA765}" type="datetimeFigureOut">
              <a:rPr lang="tr-TR" smtClean="0"/>
              <a:t>2.5.2020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02C4FA-871E-4925-9FB6-C417014AAFBF}" type="slidenum">
              <a:rPr lang="tr-TR" smtClean="0"/>
              <a:t>‹#›</a:t>
            </a:fld>
            <a:endParaRPr lang="tr-TR"/>
          </a:p>
        </p:txBody>
      </p:sp>
    </p:spTree>
    <p:extLst>
      <p:ext uri="{BB962C8B-B14F-4D97-AF65-F5344CB8AC3E}">
        <p14:creationId xmlns:p14="http://schemas.microsoft.com/office/powerpoint/2010/main" val="283446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381AE0DA-FD25-489B-A630-A33B7B2AA765}" type="datetimeFigureOut">
              <a:rPr lang="tr-TR" smtClean="0"/>
              <a:t>2.5.2020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02C4FA-871E-4925-9FB6-C417014AAFBF}" type="slidenum">
              <a:rPr lang="tr-TR" smtClean="0"/>
              <a:t>‹#›</a:t>
            </a:fld>
            <a:endParaRPr lang="tr-TR"/>
          </a:p>
        </p:txBody>
      </p:sp>
    </p:spTree>
    <p:extLst>
      <p:ext uri="{BB962C8B-B14F-4D97-AF65-F5344CB8AC3E}">
        <p14:creationId xmlns:p14="http://schemas.microsoft.com/office/powerpoint/2010/main" val="3895320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381AE0DA-FD25-489B-A630-A33B7B2AA765}" type="datetimeFigureOut">
              <a:rPr lang="tr-TR" smtClean="0"/>
              <a:t>2.5.2020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02C4FA-871E-4925-9FB6-C417014AAFBF}"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603998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381AE0DA-FD25-489B-A630-A33B7B2AA765}" type="datetimeFigureOut">
              <a:rPr lang="tr-TR" smtClean="0"/>
              <a:t>2.5.2020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02C4FA-871E-4925-9FB6-C417014AAFBF}" type="slidenum">
              <a:rPr lang="tr-TR" smtClean="0"/>
              <a:t>‹#›</a:t>
            </a:fld>
            <a:endParaRPr lang="tr-TR"/>
          </a:p>
        </p:txBody>
      </p:sp>
    </p:spTree>
    <p:extLst>
      <p:ext uri="{BB962C8B-B14F-4D97-AF65-F5344CB8AC3E}">
        <p14:creationId xmlns:p14="http://schemas.microsoft.com/office/powerpoint/2010/main" val="28474983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81AE0DA-FD25-489B-A630-A33B7B2AA765}" type="datetimeFigureOut">
              <a:rPr lang="tr-TR" smtClean="0"/>
              <a:t>2.5.2020</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02C4FA-871E-4925-9FB6-C417014AAFBF}" type="slidenum">
              <a:rPr lang="tr-TR" smtClean="0"/>
              <a:t>‹#›</a:t>
            </a:fld>
            <a:endParaRPr lang="tr-TR"/>
          </a:p>
        </p:txBody>
      </p:sp>
    </p:spTree>
    <p:extLst>
      <p:ext uri="{BB962C8B-B14F-4D97-AF65-F5344CB8AC3E}">
        <p14:creationId xmlns:p14="http://schemas.microsoft.com/office/powerpoint/2010/main" val="35683149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81AE0DA-FD25-489B-A630-A33B7B2AA765}" type="datetimeFigureOut">
              <a:rPr lang="tr-TR" smtClean="0"/>
              <a:t>2.5.2020</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02C4FA-871E-4925-9FB6-C417014AAFBF}" type="slidenum">
              <a:rPr lang="tr-TR" smtClean="0"/>
              <a:t>‹#›</a:t>
            </a:fld>
            <a:endParaRPr lang="tr-TR"/>
          </a:p>
        </p:txBody>
      </p:sp>
    </p:spTree>
    <p:extLst>
      <p:ext uri="{BB962C8B-B14F-4D97-AF65-F5344CB8AC3E}">
        <p14:creationId xmlns:p14="http://schemas.microsoft.com/office/powerpoint/2010/main" val="13630846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81AE0DA-FD25-489B-A630-A33B7B2AA765}" type="datetimeFigureOut">
              <a:rPr lang="tr-TR" smtClean="0"/>
              <a:t>2.5.2020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02C4FA-871E-4925-9FB6-C417014AAFBF}" type="slidenum">
              <a:rPr lang="tr-TR" smtClean="0"/>
              <a:t>‹#›</a:t>
            </a:fld>
            <a:endParaRPr lang="tr-TR"/>
          </a:p>
        </p:txBody>
      </p:sp>
    </p:spTree>
    <p:extLst>
      <p:ext uri="{BB962C8B-B14F-4D97-AF65-F5344CB8AC3E}">
        <p14:creationId xmlns:p14="http://schemas.microsoft.com/office/powerpoint/2010/main" val="40848726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81AE0DA-FD25-489B-A630-A33B7B2AA765}" type="datetimeFigureOut">
              <a:rPr lang="tr-TR" smtClean="0"/>
              <a:t>2.5.2020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02C4FA-871E-4925-9FB6-C417014AAFBF}" type="slidenum">
              <a:rPr lang="tr-TR" smtClean="0"/>
              <a:t>‹#›</a:t>
            </a:fld>
            <a:endParaRPr lang="tr-TR"/>
          </a:p>
        </p:txBody>
      </p:sp>
    </p:spTree>
    <p:extLst>
      <p:ext uri="{BB962C8B-B14F-4D97-AF65-F5344CB8AC3E}">
        <p14:creationId xmlns:p14="http://schemas.microsoft.com/office/powerpoint/2010/main" val="666294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381AE0DA-FD25-489B-A630-A33B7B2AA765}" type="datetimeFigureOut">
              <a:rPr lang="tr-TR" smtClean="0"/>
              <a:t>2.5.2020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02C4FA-871E-4925-9FB6-C417014AAFBF}" type="slidenum">
              <a:rPr lang="tr-TR" smtClean="0"/>
              <a:t>‹#›</a:t>
            </a:fld>
            <a:endParaRPr lang="tr-TR"/>
          </a:p>
        </p:txBody>
      </p:sp>
    </p:spTree>
    <p:extLst>
      <p:ext uri="{BB962C8B-B14F-4D97-AF65-F5344CB8AC3E}">
        <p14:creationId xmlns:p14="http://schemas.microsoft.com/office/powerpoint/2010/main" val="3374392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381AE0DA-FD25-489B-A630-A33B7B2AA765}" type="datetimeFigureOut">
              <a:rPr lang="tr-TR" smtClean="0"/>
              <a:t>2.5.2020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02C4FA-871E-4925-9FB6-C417014AAFBF}" type="slidenum">
              <a:rPr lang="tr-TR" smtClean="0"/>
              <a:t>‹#›</a:t>
            </a:fld>
            <a:endParaRPr lang="tr-TR"/>
          </a:p>
        </p:txBody>
      </p:sp>
    </p:spTree>
    <p:extLst>
      <p:ext uri="{BB962C8B-B14F-4D97-AF65-F5344CB8AC3E}">
        <p14:creationId xmlns:p14="http://schemas.microsoft.com/office/powerpoint/2010/main" val="1701988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81AE0DA-FD25-489B-A630-A33B7B2AA765}" type="datetimeFigureOut">
              <a:rPr lang="tr-TR" smtClean="0"/>
              <a:t>2.5.2020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02C4FA-871E-4925-9FB6-C417014AAFBF}" type="slidenum">
              <a:rPr lang="tr-TR" smtClean="0"/>
              <a:t>‹#›</a:t>
            </a:fld>
            <a:endParaRPr lang="tr-TR"/>
          </a:p>
        </p:txBody>
      </p:sp>
    </p:spTree>
    <p:extLst>
      <p:ext uri="{BB962C8B-B14F-4D97-AF65-F5344CB8AC3E}">
        <p14:creationId xmlns:p14="http://schemas.microsoft.com/office/powerpoint/2010/main" val="1493606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81AE0DA-FD25-489B-A630-A33B7B2AA765}" type="datetimeFigureOut">
              <a:rPr lang="tr-TR" smtClean="0"/>
              <a:t>2.5.2020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F02C4FA-871E-4925-9FB6-C417014AAFBF}" type="slidenum">
              <a:rPr lang="tr-TR" smtClean="0"/>
              <a:t>‹#›</a:t>
            </a:fld>
            <a:endParaRPr lang="tr-TR"/>
          </a:p>
        </p:txBody>
      </p:sp>
    </p:spTree>
    <p:extLst>
      <p:ext uri="{BB962C8B-B14F-4D97-AF65-F5344CB8AC3E}">
        <p14:creationId xmlns:p14="http://schemas.microsoft.com/office/powerpoint/2010/main" val="1008084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7" name="Date Placeholder 2"/>
          <p:cNvSpPr>
            <a:spLocks noGrp="1"/>
          </p:cNvSpPr>
          <p:nvPr>
            <p:ph type="dt" sz="half" idx="10"/>
          </p:nvPr>
        </p:nvSpPr>
        <p:spPr/>
        <p:txBody>
          <a:bodyPr/>
          <a:lstStyle/>
          <a:p>
            <a:fld id="{381AE0DA-FD25-489B-A630-A33B7B2AA765}" type="datetimeFigureOut">
              <a:rPr lang="tr-TR" smtClean="0"/>
              <a:t>2.5.2020</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9F02C4FA-871E-4925-9FB6-C417014AAFBF}" type="slidenum">
              <a:rPr lang="tr-TR" smtClean="0"/>
              <a:t>‹#›</a:t>
            </a:fld>
            <a:endParaRPr lang="tr-TR"/>
          </a:p>
        </p:txBody>
      </p:sp>
    </p:spTree>
    <p:extLst>
      <p:ext uri="{BB962C8B-B14F-4D97-AF65-F5344CB8AC3E}">
        <p14:creationId xmlns:p14="http://schemas.microsoft.com/office/powerpoint/2010/main" val="1323776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81AE0DA-FD25-489B-A630-A33B7B2AA765}" type="datetimeFigureOut">
              <a:rPr lang="tr-TR" smtClean="0"/>
              <a:t>2.5.2020</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9F02C4FA-871E-4925-9FB6-C417014AAFBF}" type="slidenum">
              <a:rPr lang="tr-TR" smtClean="0"/>
              <a:t>‹#›</a:t>
            </a:fld>
            <a:endParaRPr lang="tr-TR"/>
          </a:p>
        </p:txBody>
      </p:sp>
    </p:spTree>
    <p:extLst>
      <p:ext uri="{BB962C8B-B14F-4D97-AF65-F5344CB8AC3E}">
        <p14:creationId xmlns:p14="http://schemas.microsoft.com/office/powerpoint/2010/main" val="1644732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7" name="Date Placeholder 4"/>
          <p:cNvSpPr>
            <a:spLocks noGrp="1"/>
          </p:cNvSpPr>
          <p:nvPr>
            <p:ph type="dt" sz="half" idx="10"/>
          </p:nvPr>
        </p:nvSpPr>
        <p:spPr/>
        <p:txBody>
          <a:bodyPr/>
          <a:lstStyle/>
          <a:p>
            <a:fld id="{381AE0DA-FD25-489B-A630-A33B7B2AA765}" type="datetimeFigureOut">
              <a:rPr lang="tr-TR" smtClean="0"/>
              <a:t>2.5.2020</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9F02C4FA-871E-4925-9FB6-C417014AAFBF}" type="slidenum">
              <a:rPr lang="tr-TR" smtClean="0"/>
              <a:t>‹#›</a:t>
            </a:fld>
            <a:endParaRPr lang="tr-TR"/>
          </a:p>
        </p:txBody>
      </p:sp>
    </p:spTree>
    <p:extLst>
      <p:ext uri="{BB962C8B-B14F-4D97-AF65-F5344CB8AC3E}">
        <p14:creationId xmlns:p14="http://schemas.microsoft.com/office/powerpoint/2010/main" val="3222769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381AE0DA-FD25-489B-A630-A33B7B2AA765}" type="datetimeFigureOut">
              <a:rPr lang="tr-TR" smtClean="0"/>
              <a:t>2.5.2020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02C4FA-871E-4925-9FB6-C417014AAFBF}" type="slidenum">
              <a:rPr lang="tr-TR" smtClean="0"/>
              <a:t>‹#›</a:t>
            </a:fld>
            <a:endParaRPr lang="tr-TR"/>
          </a:p>
        </p:txBody>
      </p:sp>
    </p:spTree>
    <p:extLst>
      <p:ext uri="{BB962C8B-B14F-4D97-AF65-F5344CB8AC3E}">
        <p14:creationId xmlns:p14="http://schemas.microsoft.com/office/powerpoint/2010/main" val="3113660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81AE0DA-FD25-489B-A630-A33B7B2AA765}" type="datetimeFigureOut">
              <a:rPr lang="tr-TR" smtClean="0"/>
              <a:t>2.5.2020</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F02C4FA-871E-4925-9FB6-C417014AAFBF}" type="slidenum">
              <a:rPr lang="tr-TR" smtClean="0"/>
              <a:t>‹#›</a:t>
            </a:fld>
            <a:endParaRPr lang="tr-TR"/>
          </a:p>
        </p:txBody>
      </p:sp>
    </p:spTree>
    <p:extLst>
      <p:ext uri="{BB962C8B-B14F-4D97-AF65-F5344CB8AC3E}">
        <p14:creationId xmlns:p14="http://schemas.microsoft.com/office/powerpoint/2010/main" val="3978648668"/>
      </p:ext>
    </p:extLst>
  </p:cSld>
  <p:clrMap bg1="dk1" tx1="lt1" bg2="dk2" tx2="lt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titck.gov.tr/storage/legislation/sGvnnJYO.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7672" y="2828836"/>
            <a:ext cx="10508776" cy="923330"/>
          </a:xfrm>
          <a:prstGeom prst="rect">
            <a:avLst/>
          </a:prstGeom>
        </p:spPr>
        <p:txBody>
          <a:bodyPr wrap="square">
            <a:spAutoFit/>
          </a:bodyPr>
          <a:lstStyle/>
          <a:p>
            <a:r>
              <a:rPr lang="tr-TR" dirty="0"/>
              <a:t>Bu kılavuz 6197 sayılı Eczacılar ve Eczaneler Hakkında Kanun'a uygun olarak; 12.04.2014 tarih ve 28970 sayılı Resmi </a:t>
            </a:r>
            <a:r>
              <a:rPr lang="tr-TR" dirty="0" err="1"/>
              <a:t>Gazete'de</a:t>
            </a:r>
            <a:r>
              <a:rPr lang="tr-TR" dirty="0"/>
              <a:t> yayımlanarak yürürlüğe giren Eczacılar ve Eczaneler Hakkında Yönetmeliğin 50 </a:t>
            </a:r>
            <a:r>
              <a:rPr lang="tr-TR" dirty="0" err="1"/>
              <a:t>nci</a:t>
            </a:r>
            <a:r>
              <a:rPr lang="tr-TR" dirty="0"/>
              <a:t> maddesine göre hazırlanmıştır.</a:t>
            </a:r>
          </a:p>
        </p:txBody>
      </p:sp>
      <p:sp>
        <p:nvSpPr>
          <p:cNvPr id="5" name="Dikdörtgen 4"/>
          <p:cNvSpPr/>
          <p:nvPr/>
        </p:nvSpPr>
        <p:spPr>
          <a:xfrm>
            <a:off x="1241946" y="992454"/>
            <a:ext cx="9225887" cy="584775"/>
          </a:xfrm>
          <a:prstGeom prst="rect">
            <a:avLst/>
          </a:prstGeom>
        </p:spPr>
        <p:txBody>
          <a:bodyPr wrap="square">
            <a:spAutoFit/>
          </a:bodyPr>
          <a:lstStyle/>
          <a:p>
            <a:r>
              <a:rPr lang="tr-TR" sz="3200" dirty="0"/>
              <a:t>İYİ ECZACILIK UYGULAMALARI KILAVUZU 27.10.2015 </a:t>
            </a:r>
          </a:p>
        </p:txBody>
      </p:sp>
    </p:spTree>
    <p:extLst>
      <p:ext uri="{BB962C8B-B14F-4D97-AF65-F5344CB8AC3E}">
        <p14:creationId xmlns:p14="http://schemas.microsoft.com/office/powerpoint/2010/main" val="649035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57903" y="1356882"/>
            <a:ext cx="8946541" cy="4195481"/>
          </a:xfrm>
        </p:spPr>
        <p:txBody>
          <a:bodyPr>
            <a:normAutofit/>
          </a:bodyPr>
          <a:lstStyle/>
          <a:p>
            <a:pPr algn="just"/>
            <a:r>
              <a:rPr lang="tr-TR" sz="2800" dirty="0"/>
              <a:t>7. Eczacı tüm hastalarına </a:t>
            </a:r>
            <a:r>
              <a:rPr lang="tr-TR" sz="2800" b="1" dirty="0"/>
              <a:t>eşit</a:t>
            </a:r>
            <a:r>
              <a:rPr lang="tr-TR" sz="2800" dirty="0"/>
              <a:t> davranır. </a:t>
            </a:r>
          </a:p>
          <a:p>
            <a:pPr algn="just"/>
            <a:r>
              <a:rPr lang="tr-TR" sz="2800" dirty="0"/>
              <a:t>8. Eczacılık mesleğinin temel yaklaşımının </a:t>
            </a:r>
            <a:r>
              <a:rPr lang="tr-TR" sz="2800" b="1" dirty="0"/>
              <a:t>mesleki</a:t>
            </a:r>
            <a:r>
              <a:rPr lang="tr-TR" sz="2800" dirty="0"/>
              <a:t> olduğunu bilir ve mesleğini buna göre icra eder. 9.Eczacılık hizmetini hastaya bilfiil ve her zaman </a:t>
            </a:r>
            <a:r>
              <a:rPr lang="tr-TR" sz="2800" b="1" dirty="0"/>
              <a:t>eczacı</a:t>
            </a:r>
            <a:r>
              <a:rPr lang="tr-TR" sz="2800" dirty="0"/>
              <a:t> sunar. </a:t>
            </a:r>
          </a:p>
          <a:p>
            <a:pPr algn="just"/>
            <a:r>
              <a:rPr lang="tr-TR" sz="2800" dirty="0"/>
              <a:t>10.Eczacı, mesleğin şeref ve haysiyetine aykırı olarak, açık veya gizli herhangi bir şekilde hileli veya </a:t>
            </a:r>
            <a:r>
              <a:rPr lang="tr-TR" sz="2800" b="1" dirty="0"/>
              <a:t>muvazaalı</a:t>
            </a:r>
            <a:r>
              <a:rPr lang="tr-TR" sz="2800" dirty="0"/>
              <a:t> anlaşmalar yapmaz.</a:t>
            </a:r>
          </a:p>
        </p:txBody>
      </p:sp>
    </p:spTree>
    <p:extLst>
      <p:ext uri="{BB962C8B-B14F-4D97-AF65-F5344CB8AC3E}">
        <p14:creationId xmlns:p14="http://schemas.microsoft.com/office/powerpoint/2010/main" val="4036097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03312" y="1037230"/>
            <a:ext cx="8946541" cy="5211169"/>
          </a:xfrm>
        </p:spPr>
        <p:txBody>
          <a:bodyPr/>
          <a:lstStyle/>
          <a:p>
            <a:r>
              <a:rPr lang="tr-TR" dirty="0"/>
              <a:t>6. Eczane Olarak Kullanılacak Yerin Özellikleri </a:t>
            </a:r>
          </a:p>
          <a:p>
            <a:pPr algn="just"/>
            <a:r>
              <a:rPr lang="tr-TR" dirty="0"/>
              <a:t>1.Serbest eczane olacak yerlerin, bodrum, asma katları, varsa merdiven boşlukları, merdiven altı kısımları, kolonları, ara duvarları hariç, lavabo ve tuvalet alanı dâhil olmak üzere asgari  35 metrekare olması gerekir.</a:t>
            </a:r>
          </a:p>
          <a:p>
            <a:pPr algn="just"/>
            <a:r>
              <a:rPr lang="tr-TR" dirty="0"/>
              <a:t>2.İçindeki hastalara ilaç vermeye mahsus hastane ve buna benzer müesseselerin eczaneleri ve yalnız fakirlere parasız ilaç verip hiçbir suretle para karşılığı reçete ile ilaç imal etmeyen belediye ve hayır cemiyetleri için açılacak eczanelerin depo hariç asgari 20 metrekare olması gerekir.</a:t>
            </a:r>
          </a:p>
        </p:txBody>
      </p:sp>
    </p:spTree>
    <p:extLst>
      <p:ext uri="{BB962C8B-B14F-4D97-AF65-F5344CB8AC3E}">
        <p14:creationId xmlns:p14="http://schemas.microsoft.com/office/powerpoint/2010/main" val="825739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03312" y="477672"/>
            <a:ext cx="8946541" cy="5770727"/>
          </a:xfrm>
        </p:spPr>
        <p:txBody>
          <a:bodyPr>
            <a:normAutofit fontScale="92500" lnSpcReduction="20000"/>
          </a:bodyPr>
          <a:lstStyle/>
          <a:p>
            <a:r>
              <a:rPr lang="tr-TR" dirty="0"/>
              <a:t>Eczanelerin Laboratuvar Bölümü</a:t>
            </a:r>
          </a:p>
          <a:p>
            <a:r>
              <a:rPr lang="tr-TR" dirty="0"/>
              <a:t>Personel </a:t>
            </a:r>
          </a:p>
          <a:p>
            <a:r>
              <a:rPr lang="tr-TR" dirty="0"/>
              <a:t>Mesleki Performansın Sürdürülmesi ve İyileştirilmesi </a:t>
            </a:r>
          </a:p>
          <a:p>
            <a:r>
              <a:rPr lang="tr-TR" dirty="0" err="1"/>
              <a:t>Majistral</a:t>
            </a:r>
            <a:r>
              <a:rPr lang="tr-TR" dirty="0"/>
              <a:t> İlaç Hazırlanması ile İlaçların Temini, Saklanması, Hastaya Sunumu ve İmhası </a:t>
            </a:r>
          </a:p>
          <a:p>
            <a:r>
              <a:rPr lang="tr-TR" dirty="0" err="1"/>
              <a:t>Majistral</a:t>
            </a:r>
            <a:r>
              <a:rPr lang="tr-TR" dirty="0"/>
              <a:t> İlaç Hazırlanması </a:t>
            </a:r>
          </a:p>
          <a:p>
            <a:r>
              <a:rPr lang="tr-TR" dirty="0" err="1"/>
              <a:t>Majistral</a:t>
            </a:r>
            <a:r>
              <a:rPr lang="tr-TR" dirty="0"/>
              <a:t> İlaç Ambalajı ve Etiketleme</a:t>
            </a:r>
          </a:p>
          <a:p>
            <a:r>
              <a:rPr lang="tr-TR" dirty="0"/>
              <a:t>İlaçların Temini ve Saklanması</a:t>
            </a:r>
          </a:p>
          <a:p>
            <a:r>
              <a:rPr lang="tr-TR" dirty="0"/>
              <a:t>Eczanede Satışı Yapılan Ürünlerin Hastaya Sunulması</a:t>
            </a:r>
          </a:p>
          <a:p>
            <a:r>
              <a:rPr lang="tr-TR" dirty="0"/>
              <a:t>Eczanede Satışı Yapılan İlaçların İmhası </a:t>
            </a:r>
          </a:p>
          <a:p>
            <a:r>
              <a:rPr lang="tr-TR" dirty="0"/>
              <a:t>Nöbetçi Eczaneler</a:t>
            </a:r>
          </a:p>
          <a:p>
            <a:r>
              <a:rPr lang="tr-TR" dirty="0"/>
              <a:t>Başvuru Kaynakları</a:t>
            </a:r>
          </a:p>
          <a:p>
            <a:r>
              <a:rPr lang="tr-TR" dirty="0"/>
              <a:t>Eczane Defter ve Kayıtları </a:t>
            </a:r>
          </a:p>
          <a:p>
            <a:r>
              <a:rPr lang="tr-TR" dirty="0"/>
              <a:t>Eczanelerde Bulundurulması Mecburi Ürünler </a:t>
            </a:r>
          </a:p>
          <a:p>
            <a:r>
              <a:rPr lang="tr-TR" dirty="0"/>
              <a:t>İlaç Takip Sistemi</a:t>
            </a:r>
          </a:p>
          <a:p>
            <a:r>
              <a:rPr lang="tr-TR" dirty="0"/>
              <a:t>Zorunluluklar</a:t>
            </a:r>
          </a:p>
        </p:txBody>
      </p:sp>
    </p:spTree>
    <p:extLst>
      <p:ext uri="{BB962C8B-B14F-4D97-AF65-F5344CB8AC3E}">
        <p14:creationId xmlns:p14="http://schemas.microsoft.com/office/powerpoint/2010/main" val="809450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r>
              <a:rPr lang="tr-TR" dirty="0"/>
              <a:t>KAYNAK</a:t>
            </a:r>
          </a:p>
          <a:p>
            <a:r>
              <a:rPr lang="tr-TR">
                <a:hlinkClick r:id="rId2"/>
              </a:rPr>
              <a:t>https://titck.gov.tr/storage/legislation/sGvnnJYO.pdf</a:t>
            </a:r>
            <a:endParaRPr lang="tr-TR" dirty="0"/>
          </a:p>
        </p:txBody>
      </p:sp>
    </p:spTree>
    <p:extLst>
      <p:ext uri="{BB962C8B-B14F-4D97-AF65-F5344CB8AC3E}">
        <p14:creationId xmlns:p14="http://schemas.microsoft.com/office/powerpoint/2010/main" val="2191829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3600" b="1" dirty="0">
                <a:solidFill>
                  <a:srgbClr val="FF0000"/>
                </a:solidFill>
              </a:rPr>
              <a:t>Amaç </a:t>
            </a:r>
          </a:p>
          <a:p>
            <a:pPr algn="just"/>
            <a:r>
              <a:rPr lang="tr-TR" dirty="0"/>
              <a:t>Eczanelerde verilen hizmetlerin kalitesinin artırılmasını, sürekliliğini, güvenli, etkili ve kaliteli tıbbi ürünlere ve kaliteli sağlık hizmetlerine erişimi, hastaların tedaviye </a:t>
            </a:r>
            <a:r>
              <a:rPr lang="tr-TR" dirty="0" err="1"/>
              <a:t>uyunç</a:t>
            </a:r>
            <a:r>
              <a:rPr lang="tr-TR" dirty="0"/>
              <a:t> göstermelerini, yanlış ilaç ve doz seçimi sonucu yaşanan sıkıntılar ile ilaç-ilaç, ilaç-besin etkileşimlerinin, ilaç </a:t>
            </a:r>
            <a:r>
              <a:rPr lang="tr-TR" dirty="0" err="1"/>
              <a:t>advers</a:t>
            </a:r>
            <a:r>
              <a:rPr lang="tr-TR" dirty="0"/>
              <a:t> etkilerinin, akılcı olmayan ilaç kullanımlarının önüne geçilmesi amacı ile hastaların bilinçlendirilmesinde etkin olmayı, doğru, uygun dozda ve yeterli süre ile ilaç kullanımı konusunda hekimler ile işbirliği içinde bulunulmasını ve İyi Eczacılık Uygulamalarının geliştirilmesini sağlamaktır. </a:t>
            </a:r>
          </a:p>
        </p:txBody>
      </p:sp>
    </p:spTree>
    <p:extLst>
      <p:ext uri="{BB962C8B-B14F-4D97-AF65-F5344CB8AC3E}">
        <p14:creationId xmlns:p14="http://schemas.microsoft.com/office/powerpoint/2010/main" val="2369829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3200" b="1" dirty="0">
                <a:solidFill>
                  <a:srgbClr val="FF0000"/>
                </a:solidFill>
              </a:rPr>
              <a:t>Temel Felsefe </a:t>
            </a:r>
          </a:p>
          <a:p>
            <a:endParaRPr lang="tr-TR" dirty="0"/>
          </a:p>
          <a:p>
            <a:pPr algn="just"/>
            <a:r>
              <a:rPr lang="tr-TR" dirty="0"/>
              <a:t>İyi Eczacılık Uygulamaları, hastanın yaşam kalitesinin arttırılması, sürdürülmesi ve tedavi sürecinde etkin olan faktörler ile işbirliğine dayalı, devamlılık niteliği de olan </a:t>
            </a:r>
            <a:r>
              <a:rPr lang="tr-TR" dirty="0" err="1"/>
              <a:t>farmasötik</a:t>
            </a:r>
            <a:r>
              <a:rPr lang="tr-TR" dirty="0"/>
              <a:t> bakımın uygulama biçimidir. İyi Eczacılık Uygulamalarının felsefesi; eczanede bulundurulan ürünler ile ilgili hizmetleri sunmak, toplumun bu hizmetlerden en iyi şekilde yararlanmasına yardımcı olmak, ilaçlardan öngörülen yarar ile elde edilen yararı değerlendirerek verimi arttırmaya yönelik faaliyetlerde bulunmaktır. </a:t>
            </a:r>
          </a:p>
        </p:txBody>
      </p:sp>
    </p:spTree>
    <p:extLst>
      <p:ext uri="{BB962C8B-B14F-4D97-AF65-F5344CB8AC3E}">
        <p14:creationId xmlns:p14="http://schemas.microsoft.com/office/powerpoint/2010/main" val="3440897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18615"/>
            <a:ext cx="10515600" cy="5658348"/>
          </a:xfrm>
        </p:spPr>
        <p:txBody>
          <a:bodyPr>
            <a:normAutofit/>
          </a:bodyPr>
          <a:lstStyle/>
          <a:p>
            <a:r>
              <a:rPr lang="tr-TR" sz="3200" b="1" dirty="0">
                <a:solidFill>
                  <a:srgbClr val="FF0000"/>
                </a:solidFill>
              </a:rPr>
              <a:t>İyi Eczacılık Uygulamaları </a:t>
            </a:r>
          </a:p>
          <a:p>
            <a:r>
              <a:rPr lang="tr-TR" dirty="0"/>
              <a:t>1.Eczacılık hizmetleri sunulan her ortamda eczacının </a:t>
            </a:r>
            <a:r>
              <a:rPr lang="tr-TR" b="1" dirty="0"/>
              <a:t>öncelikli</a:t>
            </a:r>
            <a:r>
              <a:rPr lang="tr-TR" dirty="0"/>
              <a:t> olarak </a:t>
            </a:r>
            <a:r>
              <a:rPr lang="tr-TR" b="1" dirty="0"/>
              <a:t>hasta </a:t>
            </a:r>
            <a:r>
              <a:rPr lang="tr-TR" dirty="0"/>
              <a:t>sağlığını gözetmesi, </a:t>
            </a:r>
          </a:p>
          <a:p>
            <a:r>
              <a:rPr lang="tr-TR" dirty="0"/>
              <a:t>2.Eczacılık hizmetlerinin açıkça tanımlanması, amacının </a:t>
            </a:r>
            <a:r>
              <a:rPr lang="tr-TR" b="1" dirty="0"/>
              <a:t>bireye dönük olması </a:t>
            </a:r>
            <a:r>
              <a:rPr lang="tr-TR" dirty="0"/>
              <a:t>ve ilgili tüm kesimlere etkin biçimde iletilmesi, </a:t>
            </a:r>
          </a:p>
          <a:p>
            <a:r>
              <a:rPr lang="tr-TR" b="1" dirty="0"/>
              <a:t>3.Akılcı ilaç kullanımı </a:t>
            </a:r>
            <a:r>
              <a:rPr lang="tr-TR" dirty="0"/>
              <a:t>konusunda toplumsal farkındalığın oluşturulması, bilgi ve bilinç düzeyinin artırılması, </a:t>
            </a:r>
          </a:p>
          <a:p>
            <a:r>
              <a:rPr lang="tr-TR" dirty="0"/>
              <a:t>4.Eczacılar tarafından eczacılık meslek uygulaması ve eczacılık bilimlerindeki </a:t>
            </a:r>
            <a:r>
              <a:rPr lang="tr-TR" b="1" dirty="0"/>
              <a:t>güncel gelişmelerin</a:t>
            </a:r>
            <a:r>
              <a:rPr lang="tr-TR" dirty="0"/>
              <a:t>, eczacılık meslek standartları ve gerekliliklerinin, ilaç ve eczacılıkla ilgili yasaların ve ilaçların kullanımına ilişkin bilgi ve teknolojinin sürekli takibinin sağlanması, </a:t>
            </a:r>
          </a:p>
          <a:p>
            <a:r>
              <a:rPr lang="tr-TR" b="1" dirty="0"/>
              <a:t>5.İlaçların kullanımı, saklanması ve imhası</a:t>
            </a:r>
            <a:r>
              <a:rPr lang="tr-TR" dirty="0"/>
              <a:t> ile ilgili olası risklere karşı hasta, toplum ve çevre bilincinin oluşturulması, sorunların çözümünde aktif görev almasının sağlanması,</a:t>
            </a:r>
          </a:p>
        </p:txBody>
      </p:sp>
    </p:spTree>
    <p:extLst>
      <p:ext uri="{BB962C8B-B14F-4D97-AF65-F5344CB8AC3E}">
        <p14:creationId xmlns:p14="http://schemas.microsoft.com/office/powerpoint/2010/main" val="597730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6.İlaç ve diğer sağlık ürünlerinin hasta mağduriyetine yol açmayacak şekilde temin edilmesi, hastaya sunulan ilaç veya ilaçların kullanımının önce ayrıntılı olarak anlatılması, anlatılanların hasta tarafından anlaşıldığının teyit edilmesi ve sonrasında </a:t>
            </a:r>
            <a:r>
              <a:rPr lang="tr-TR" b="1" dirty="0"/>
              <a:t>ilaç tedavisinin izlenmesi,</a:t>
            </a:r>
            <a:r>
              <a:rPr lang="tr-TR" dirty="0"/>
              <a:t> hastanın ilaçlardan en iyi şekilde faydalanması için bilgi ve danışmanlık hizmetinin verilmesi, </a:t>
            </a:r>
          </a:p>
          <a:p>
            <a:pPr algn="just"/>
            <a:endParaRPr lang="tr-TR" dirty="0"/>
          </a:p>
          <a:p>
            <a:pPr algn="just"/>
            <a:r>
              <a:rPr lang="tr-TR" b="1" dirty="0"/>
              <a:t>7.Akılcı İlaç Uygulaması </a:t>
            </a:r>
            <a:r>
              <a:rPr lang="tr-TR" dirty="0"/>
              <a:t>ve ilaçların doğru kullanılmasının sağlanması hususlarında katkısını gerektirir.</a:t>
            </a:r>
          </a:p>
        </p:txBody>
      </p:sp>
    </p:spTree>
    <p:extLst>
      <p:ext uri="{BB962C8B-B14F-4D97-AF65-F5344CB8AC3E}">
        <p14:creationId xmlns:p14="http://schemas.microsoft.com/office/powerpoint/2010/main" val="311451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64275"/>
            <a:ext cx="10515600" cy="5412688"/>
          </a:xfrm>
        </p:spPr>
        <p:txBody>
          <a:bodyPr/>
          <a:lstStyle/>
          <a:p>
            <a:r>
              <a:rPr lang="tr-TR" b="1" dirty="0">
                <a:solidFill>
                  <a:srgbClr val="FF0000"/>
                </a:solidFill>
              </a:rPr>
              <a:t>İyi Eczacılık Uygulamalarının Esasları,</a:t>
            </a:r>
          </a:p>
          <a:p>
            <a:pPr marL="0" indent="0">
              <a:buNone/>
            </a:pPr>
            <a:r>
              <a:rPr lang="tr-TR" dirty="0"/>
              <a:t> </a:t>
            </a:r>
          </a:p>
          <a:p>
            <a:pPr algn="just"/>
            <a:r>
              <a:rPr lang="tr-TR" dirty="0"/>
              <a:t>1.Birey ve toplum sağlığının hizmetinde olan eczacı bu görevini yürütürken </a:t>
            </a:r>
            <a:r>
              <a:rPr lang="tr-TR" b="1" dirty="0"/>
              <a:t>yaşama ve insana karşı saygıyı </a:t>
            </a:r>
            <a:r>
              <a:rPr lang="tr-TR" dirty="0"/>
              <a:t>ön planda tutar. </a:t>
            </a:r>
          </a:p>
          <a:p>
            <a:pPr algn="just"/>
            <a:endParaRPr lang="tr-TR" dirty="0"/>
          </a:p>
          <a:p>
            <a:pPr algn="just"/>
            <a:r>
              <a:rPr lang="tr-TR" dirty="0"/>
              <a:t>2.Eczacı, yürürlükteki mevzuat çerçevesinde </a:t>
            </a:r>
            <a:r>
              <a:rPr lang="tr-TR" b="1" dirty="0"/>
              <a:t>mesleki ve etik davranışlar </a:t>
            </a:r>
            <a:r>
              <a:rPr lang="tr-TR" dirty="0"/>
              <a:t>sergiler, hastanın özel yaşam ve mahremiyetini korur. </a:t>
            </a:r>
          </a:p>
          <a:p>
            <a:pPr algn="just"/>
            <a:endParaRPr lang="tr-TR" dirty="0"/>
          </a:p>
          <a:p>
            <a:pPr algn="just"/>
            <a:r>
              <a:rPr lang="tr-TR" dirty="0"/>
              <a:t>3.</a:t>
            </a:r>
            <a:r>
              <a:rPr lang="tr-TR" b="1" dirty="0"/>
              <a:t>Sağlıklı olma hali ve yaşam kalitesinin arttırılması</a:t>
            </a:r>
            <a:r>
              <a:rPr lang="tr-TR" dirty="0"/>
              <a:t>, toplum sağlığının korunması, hijyen, hastalıkların önlenmesi konularında toplumu bilinçlendirir ve ilgili kurumlarla ve diğer sağlık profesyonelleri ile işbirliği yapar.</a:t>
            </a:r>
          </a:p>
        </p:txBody>
      </p:sp>
    </p:spTree>
    <p:extLst>
      <p:ext uri="{BB962C8B-B14F-4D97-AF65-F5344CB8AC3E}">
        <p14:creationId xmlns:p14="http://schemas.microsoft.com/office/powerpoint/2010/main" val="1539655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641445" y="1443841"/>
            <a:ext cx="11081982" cy="6740307"/>
          </a:xfrm>
          <a:prstGeom prst="rect">
            <a:avLst/>
          </a:prstGeom>
        </p:spPr>
        <p:txBody>
          <a:bodyPr wrap="square">
            <a:spAutoFit/>
          </a:bodyPr>
          <a:lstStyle/>
          <a:p>
            <a:endParaRPr lang="tr-TR" dirty="0"/>
          </a:p>
          <a:p>
            <a:r>
              <a:rPr lang="tr-TR" dirty="0"/>
              <a:t>4.Eczacı, gözlemlediği ya da hastalar ile diğer sağlık profesyonelleri tarafından iletilen; </a:t>
            </a:r>
          </a:p>
          <a:p>
            <a:endParaRPr lang="tr-TR" dirty="0"/>
          </a:p>
          <a:p>
            <a:r>
              <a:rPr lang="tr-TR" dirty="0"/>
              <a:t>- İlaçların doktorun önerdiği </a:t>
            </a:r>
            <a:r>
              <a:rPr lang="tr-TR" dirty="0" err="1"/>
              <a:t>endikasyon</a:t>
            </a:r>
            <a:r>
              <a:rPr lang="tr-TR" dirty="0"/>
              <a:t> ve </a:t>
            </a:r>
            <a:r>
              <a:rPr lang="tr-TR" dirty="0" err="1"/>
              <a:t>pozoloji</a:t>
            </a:r>
            <a:r>
              <a:rPr lang="tr-TR" dirty="0"/>
              <a:t> dışında kullanımını veya suiistimalini, </a:t>
            </a:r>
          </a:p>
          <a:p>
            <a:r>
              <a:rPr lang="tr-TR" dirty="0"/>
              <a:t>- Gebelik ve emzirme dönemi de dahil ilaç kullanımına bağlı olarak gelişen </a:t>
            </a:r>
            <a:r>
              <a:rPr lang="tr-TR" dirty="0" err="1"/>
              <a:t>advers</a:t>
            </a:r>
            <a:r>
              <a:rPr lang="tr-TR" dirty="0"/>
              <a:t> ilaç etkilerini, </a:t>
            </a:r>
          </a:p>
          <a:p>
            <a:r>
              <a:rPr lang="tr-TR" dirty="0"/>
              <a:t>- Doz aşımını, </a:t>
            </a:r>
          </a:p>
          <a:p>
            <a:r>
              <a:rPr lang="tr-TR" dirty="0"/>
              <a:t>- İlaç kullanım hatalarını, </a:t>
            </a:r>
          </a:p>
          <a:p>
            <a:r>
              <a:rPr lang="tr-TR" dirty="0"/>
              <a:t>- Ürün kalite problemleri ile ilişkili olarak meydana gelen </a:t>
            </a:r>
            <a:r>
              <a:rPr lang="tr-TR" dirty="0" err="1"/>
              <a:t>advers</a:t>
            </a:r>
            <a:r>
              <a:rPr lang="tr-TR" dirty="0"/>
              <a:t> ilaç etkilerini,</a:t>
            </a:r>
          </a:p>
          <a:p>
            <a:r>
              <a:rPr lang="tr-TR" dirty="0"/>
              <a:t>- İlaç etkisizliklerini, </a:t>
            </a:r>
          </a:p>
          <a:p>
            <a:r>
              <a:rPr lang="tr-TR" dirty="0"/>
              <a:t>- Sahte ürün şüphelerini doğrudan ya da il sağlık müdürlükleri aracılığı ile Kuruma bildirir. </a:t>
            </a:r>
          </a:p>
          <a:p>
            <a:endParaRPr lang="tr-TR" dirty="0"/>
          </a:p>
          <a:p>
            <a:endParaRPr lang="tr-TR" dirty="0"/>
          </a:p>
          <a:p>
            <a:r>
              <a:rPr lang="tr-TR" dirty="0"/>
              <a:t>Kurum tarafından yukarıda belirtilen konularda yapılan değerlendirmeler sonucunda eczacıya geri bildirim yapılmak suretiyle eczacının da aktif olarak içinde yer aldığı bir bilgi döngüsü oluşturulur.</a:t>
            </a:r>
          </a:p>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dirty="0"/>
          </a:p>
        </p:txBody>
      </p:sp>
    </p:spTree>
    <p:extLst>
      <p:ext uri="{BB962C8B-B14F-4D97-AF65-F5344CB8AC3E}">
        <p14:creationId xmlns:p14="http://schemas.microsoft.com/office/powerpoint/2010/main" val="836904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5.İlaçların doğru kullanımının anlaşılmasına yönelik olarak ilacın adı, </a:t>
            </a:r>
            <a:r>
              <a:rPr lang="tr-TR" dirty="0" err="1"/>
              <a:t>endikasyonları</a:t>
            </a:r>
            <a:r>
              <a:rPr lang="tr-TR" dirty="0"/>
              <a:t>, dozu, doz uygulama zamanları, kullanım şekli, saklama koşulları, ilaç kullanımında dikkat edilmesi gereken hususlar, ilaç uygulamasında kullanılan araçların güvenli ve etkin kullanımı, doz uygulaması sırasında kaçınılması gereken gıda ve diğer ilaçlar, ilaç alımı sonrasında karşılaşılacak sonuçlar, </a:t>
            </a:r>
            <a:r>
              <a:rPr lang="tr-TR" dirty="0" err="1"/>
              <a:t>advers</a:t>
            </a:r>
            <a:r>
              <a:rPr lang="tr-TR" dirty="0"/>
              <a:t> ilaç reaksiyonları ve </a:t>
            </a:r>
            <a:r>
              <a:rPr lang="tr-TR" dirty="0" err="1"/>
              <a:t>advers</a:t>
            </a:r>
            <a:r>
              <a:rPr lang="tr-TR" dirty="0"/>
              <a:t> ilaç etkilerinin </a:t>
            </a:r>
            <a:r>
              <a:rPr lang="tr-TR" dirty="0" err="1"/>
              <a:t>TÜFAM’a</a:t>
            </a:r>
            <a:r>
              <a:rPr lang="tr-TR" dirty="0"/>
              <a:t> bildirim gerekliliği gibi konularda hastalar ve/veya ilaç tedavisini uygulayanlar eczacı tarafından bilgilendirilir, hastanın ilaç kullanımından en iyi yararı elde etmesi amaçlanır.</a:t>
            </a:r>
          </a:p>
        </p:txBody>
      </p:sp>
    </p:spTree>
    <p:extLst>
      <p:ext uri="{BB962C8B-B14F-4D97-AF65-F5344CB8AC3E}">
        <p14:creationId xmlns:p14="http://schemas.microsoft.com/office/powerpoint/2010/main" val="1836615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2800" dirty="0"/>
              <a:t>6. İlaç ve sağlık danışmanı olan eczacı, toplumu hastalık riskleri konusunda bilgilendirme, risklerden korunma yollarını açıklama, riskli bireyleri belirleyip erken tanı ve tedavi için doktora yönlendirme gibi önemli görevler üstlenerek koruyucu sağlık hizmetine katkıda bulunur. </a:t>
            </a:r>
          </a:p>
        </p:txBody>
      </p:sp>
    </p:spTree>
    <p:extLst>
      <p:ext uri="{BB962C8B-B14F-4D97-AF65-F5344CB8AC3E}">
        <p14:creationId xmlns:p14="http://schemas.microsoft.com/office/powerpoint/2010/main" val="35794404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986</TotalTime>
  <Words>910</Words>
  <Application>Microsoft Office PowerPoint</Application>
  <PresentationFormat>Geniş ekran</PresentationFormat>
  <Paragraphs>70</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Century Gothic</vt:lpstr>
      <vt:lpstr>Wingdings 3</vt:lpstr>
      <vt:lpstr>İyon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gulbin</dc:creator>
  <cp:lastModifiedBy>muammer  çalıkuşu</cp:lastModifiedBy>
  <cp:revision>30</cp:revision>
  <dcterms:created xsi:type="dcterms:W3CDTF">2016-03-17T15:21:02Z</dcterms:created>
  <dcterms:modified xsi:type="dcterms:W3CDTF">2020-05-02T18:51:49Z</dcterms:modified>
</cp:coreProperties>
</file>