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24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69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56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4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74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2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72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27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63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3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A6ED-EF22-4235-96EC-AB9889B68CEC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E3E3-02AA-4E74-82F2-DF423EA3B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36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Medya Emek Piyasası: 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İstihdam</a:t>
            </a:r>
            <a:r>
              <a:rPr lang="tr-TR" dirty="0">
                <a:solidFill>
                  <a:srgbClr val="FF0000"/>
                </a:solidFill>
              </a:rPr>
              <a:t>, Ücretler, Çalışma Süreleri ve Sosyal Güvenlik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10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Piyasası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Emeğini</a:t>
            </a:r>
            <a:r>
              <a:rPr lang="en-US" dirty="0" smtClean="0"/>
              <a:t> </a:t>
            </a:r>
            <a:r>
              <a:rPr lang="en-US" dirty="0" err="1" smtClean="0"/>
              <a:t>arz</a:t>
            </a:r>
            <a:r>
              <a:rPr lang="en-US" dirty="0" smtClean="0"/>
              <a:t> </a:t>
            </a:r>
            <a:r>
              <a:rPr lang="en-US" dirty="0" err="1" smtClean="0"/>
              <a:t>edenler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i</a:t>
            </a:r>
            <a:r>
              <a:rPr lang="en-US" dirty="0" err="1" smtClean="0"/>
              <a:t>le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Emeği</a:t>
            </a:r>
            <a:r>
              <a:rPr lang="en-US" dirty="0" smtClean="0"/>
              <a:t> </a:t>
            </a:r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 smtClean="0"/>
              <a:t>edenlerin</a:t>
            </a:r>
            <a:r>
              <a:rPr lang="en-US" dirty="0" smtClean="0"/>
              <a:t> </a:t>
            </a:r>
            <a:r>
              <a:rPr lang="en-US" dirty="0" err="1" smtClean="0"/>
              <a:t>buluştuğu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5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Piyasası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NACE </a:t>
            </a:r>
            <a:r>
              <a:rPr lang="en-US" dirty="0" err="1" smtClean="0"/>
              <a:t>Sınıflandırması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Yayıncılığı</a:t>
            </a:r>
            <a:endParaRPr lang="en-US" dirty="0" smtClean="0"/>
          </a:p>
          <a:p>
            <a:r>
              <a:rPr lang="en-US" dirty="0" err="1" smtClean="0"/>
              <a:t>Dergi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yayıncılığı</a:t>
            </a:r>
            <a:endParaRPr lang="en-US" dirty="0" smtClean="0"/>
          </a:p>
          <a:p>
            <a:r>
              <a:rPr lang="en-US" dirty="0" err="1" smtClean="0"/>
              <a:t>Sinema</a:t>
            </a:r>
            <a:r>
              <a:rPr lang="en-US" dirty="0" smtClean="0"/>
              <a:t> </a:t>
            </a:r>
            <a:r>
              <a:rPr lang="en-US" dirty="0" err="1" smtClean="0"/>
              <a:t>filmi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kaydı</a:t>
            </a:r>
            <a:endParaRPr lang="en-US" dirty="0"/>
          </a:p>
          <a:p>
            <a:r>
              <a:rPr lang="en-US" dirty="0" err="1" smtClean="0"/>
              <a:t>Radyo</a:t>
            </a:r>
            <a:r>
              <a:rPr lang="en-US" dirty="0" smtClean="0"/>
              <a:t> </a:t>
            </a:r>
            <a:r>
              <a:rPr lang="en-US" dirty="0" err="1" smtClean="0"/>
              <a:t>yayıncılığı</a:t>
            </a:r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err="1" smtClean="0"/>
              <a:t>portalları</a:t>
            </a:r>
            <a:endParaRPr lang="en-US" dirty="0" smtClean="0"/>
          </a:p>
          <a:p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Yayıncılığı</a:t>
            </a:r>
            <a:r>
              <a:rPr lang="en-US" dirty="0" smtClean="0"/>
              <a:t> </a:t>
            </a:r>
            <a:r>
              <a:rPr lang="en-US" dirty="0" err="1" smtClean="0"/>
              <a:t>programcılığı</a:t>
            </a:r>
            <a:endParaRPr lang="en-US" dirty="0" smtClean="0"/>
          </a:p>
          <a:p>
            <a:r>
              <a:rPr lang="en-US" dirty="0" smtClean="0"/>
              <a:t>Haber </a:t>
            </a:r>
            <a:r>
              <a:rPr lang="en-US" dirty="0" err="1" smtClean="0"/>
              <a:t>ajansları</a:t>
            </a:r>
            <a:endParaRPr lang="en-US" dirty="0" smtClean="0"/>
          </a:p>
          <a:p>
            <a:r>
              <a:rPr lang="en-US" dirty="0" err="1" smtClean="0"/>
              <a:t>Reklamcılık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istihdam</a:t>
            </a:r>
            <a:r>
              <a:rPr lang="en-US" dirty="0" smtClean="0"/>
              <a:t>: 20 </a:t>
            </a:r>
            <a:r>
              <a:rPr lang="en-US" dirty="0" err="1" smtClean="0"/>
              <a:t>milyon</a:t>
            </a:r>
            <a:endParaRPr lang="en-US" dirty="0" smtClean="0"/>
          </a:p>
          <a:p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SGK’lı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….22 bin </a:t>
            </a:r>
            <a:r>
              <a:rPr lang="en-US" dirty="0" err="1" smtClean="0"/>
              <a:t>kişi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Kayıtdışı</a:t>
            </a:r>
            <a:r>
              <a:rPr lang="en-US" dirty="0" smtClean="0"/>
              <a:t>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 err="1" smtClean="0"/>
              <a:t>verileri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 ( </a:t>
            </a:r>
            <a:r>
              <a:rPr lang="en-US" dirty="0" err="1" smtClean="0"/>
              <a:t>yüzde</a:t>
            </a:r>
            <a:r>
              <a:rPr lang="en-US" dirty="0" smtClean="0"/>
              <a:t> 98)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2)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Kadın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45), </a:t>
            </a:r>
            <a:r>
              <a:rPr lang="en-US" dirty="0" err="1" smtClean="0"/>
              <a:t>erkek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55)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45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66) 45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üstü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44)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Çalışanların</a:t>
            </a:r>
            <a:r>
              <a:rPr lang="en-US" dirty="0" smtClean="0"/>
              <a:t> </a:t>
            </a:r>
            <a:r>
              <a:rPr lang="en-US" dirty="0" err="1" smtClean="0"/>
              <a:t>illere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İstanbul (</a:t>
            </a:r>
            <a:r>
              <a:rPr lang="en-US" dirty="0" err="1" smtClean="0"/>
              <a:t>yüzde</a:t>
            </a:r>
            <a:r>
              <a:rPr lang="en-US" dirty="0" smtClean="0"/>
              <a:t> 65)</a:t>
            </a:r>
          </a:p>
          <a:p>
            <a:pPr marL="0" indent="0">
              <a:buNone/>
            </a:pPr>
            <a:r>
              <a:rPr lang="en-US" dirty="0" smtClean="0"/>
              <a:t>	Ankara ( </a:t>
            </a:r>
            <a:r>
              <a:rPr lang="en-US" dirty="0" err="1" smtClean="0"/>
              <a:t>yüzde</a:t>
            </a:r>
            <a:r>
              <a:rPr lang="en-US" dirty="0" smtClean="0"/>
              <a:t> 11)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İzmir (</a:t>
            </a:r>
            <a:r>
              <a:rPr lang="en-US" dirty="0" err="1" smtClean="0"/>
              <a:t>yüzde</a:t>
            </a:r>
            <a:r>
              <a:rPr lang="en-US" dirty="0" smtClean="0"/>
              <a:t>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Diğer</a:t>
            </a:r>
            <a:r>
              <a:rPr lang="en-US" dirty="0" smtClean="0"/>
              <a:t> (</a:t>
            </a:r>
            <a:r>
              <a:rPr lang="en-US" dirty="0" err="1" smtClean="0"/>
              <a:t>yüzde</a:t>
            </a:r>
            <a:r>
              <a:rPr lang="en-US" dirty="0" smtClean="0"/>
              <a:t> 21)</a:t>
            </a:r>
          </a:p>
          <a:p>
            <a:endParaRPr lang="en-US" dirty="0" smtClean="0"/>
          </a:p>
          <a:p>
            <a:r>
              <a:rPr lang="en-US" dirty="0" err="1" smtClean="0"/>
              <a:t>Çalışanların</a:t>
            </a:r>
            <a:r>
              <a:rPr lang="en-US" dirty="0" smtClean="0"/>
              <a:t> </a:t>
            </a:r>
            <a:r>
              <a:rPr lang="en-US" dirty="0" err="1" smtClean="0"/>
              <a:t>çoğunluğu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ölçekli</a:t>
            </a:r>
            <a:r>
              <a:rPr lang="en-US" dirty="0" smtClean="0"/>
              <a:t> </a:t>
            </a:r>
            <a:r>
              <a:rPr lang="en-US" dirty="0" err="1" smtClean="0"/>
              <a:t>işletmelerde</a:t>
            </a:r>
            <a:r>
              <a:rPr lang="en-US" dirty="0" smtClean="0"/>
              <a:t> </a:t>
            </a:r>
            <a:r>
              <a:rPr lang="en-US" dirty="0" err="1" smtClean="0"/>
              <a:t>çalışıyor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Reklamcılıkta</a:t>
            </a:r>
            <a:r>
              <a:rPr lang="en-US" dirty="0"/>
              <a:t> </a:t>
            </a:r>
            <a:r>
              <a:rPr lang="en-US" dirty="0" err="1" smtClean="0"/>
              <a:t>işverenlerin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sermaye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024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Koşullarının</a:t>
            </a:r>
            <a:r>
              <a:rPr lang="en-US" dirty="0" smtClean="0"/>
              <a:t> En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Altsektörler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İnternet </a:t>
            </a:r>
            <a:r>
              <a:rPr lang="en-US" dirty="0" err="1" smtClean="0"/>
              <a:t>yayıncılığı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Basın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r>
              <a:rPr lang="en-US" dirty="0" smtClean="0"/>
              <a:t> </a:t>
            </a:r>
            <a:r>
              <a:rPr lang="en-US" dirty="0" err="1" smtClean="0"/>
              <a:t>kapsamına</a:t>
            </a:r>
            <a:r>
              <a:rPr lang="en-US" dirty="0" smtClean="0"/>
              <a:t> </a:t>
            </a:r>
            <a:r>
              <a:rPr lang="en-US" dirty="0" err="1" smtClean="0"/>
              <a:t>girmiyor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alamıyorlar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 smtClean="0"/>
              <a:t>yapım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Ücretler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uçurum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Cast (</a:t>
            </a:r>
            <a:r>
              <a:rPr lang="en-US" dirty="0" err="1" smtClean="0"/>
              <a:t>oyuncu</a:t>
            </a:r>
            <a:r>
              <a:rPr lang="en-US" dirty="0" smtClean="0"/>
              <a:t>) </a:t>
            </a:r>
            <a:r>
              <a:rPr lang="en-US" dirty="0" err="1" smtClean="0"/>
              <a:t>ajanslarında</a:t>
            </a:r>
            <a:r>
              <a:rPr lang="en-US" dirty="0" smtClean="0"/>
              <a:t> </a:t>
            </a:r>
            <a:r>
              <a:rPr lang="en-US" dirty="0" err="1" smtClean="0"/>
              <a:t>çalışanlar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0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Piyasasında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Basın </a:t>
            </a:r>
            <a:r>
              <a:rPr lang="en-US" dirty="0" err="1" smtClean="0"/>
              <a:t>kartı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endParaRPr lang="en-US" dirty="0" smtClean="0"/>
          </a:p>
          <a:p>
            <a:r>
              <a:rPr lang="en-US" dirty="0" err="1" smtClean="0"/>
              <a:t>Gazetecilik</a:t>
            </a:r>
            <a:r>
              <a:rPr lang="en-US" dirty="0" smtClean="0"/>
              <a:t> </a:t>
            </a:r>
            <a:r>
              <a:rPr lang="en-US" dirty="0" err="1" smtClean="0"/>
              <a:t>alandında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yönetmenliği</a:t>
            </a:r>
            <a:r>
              <a:rPr lang="en-US" dirty="0" smtClean="0"/>
              <a:t>,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kadrolarda</a:t>
            </a:r>
            <a:r>
              <a:rPr lang="en-US" dirty="0" smtClean="0"/>
              <a:t> </a:t>
            </a:r>
            <a:r>
              <a:rPr lang="en-US" dirty="0" err="1" smtClean="0"/>
              <a:t>erkekler</a:t>
            </a:r>
            <a:r>
              <a:rPr lang="en-US" dirty="0" smtClean="0"/>
              <a:t>, </a:t>
            </a:r>
            <a:r>
              <a:rPr lang="en-US" dirty="0" err="1" smtClean="0"/>
              <a:t>grafiker</a:t>
            </a:r>
            <a:r>
              <a:rPr lang="en-US" dirty="0" smtClean="0"/>
              <a:t>, </a:t>
            </a:r>
            <a:r>
              <a:rPr lang="en-US" dirty="0" err="1" smtClean="0"/>
              <a:t>düzeltmen</a:t>
            </a:r>
            <a:r>
              <a:rPr lang="en-US" dirty="0" smtClean="0"/>
              <a:t>, </a:t>
            </a:r>
            <a:r>
              <a:rPr lang="en-US" dirty="0" err="1" smtClean="0"/>
              <a:t>redaktör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kadrolarda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endParaRPr lang="en-US" dirty="0" smtClean="0"/>
          </a:p>
          <a:p>
            <a:r>
              <a:rPr lang="en-US" dirty="0" smtClean="0"/>
              <a:t>Cam </a:t>
            </a:r>
            <a:r>
              <a:rPr lang="en-US" dirty="0" err="1" smtClean="0"/>
              <a:t>Tavan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Piyasasında</a:t>
            </a:r>
            <a:r>
              <a:rPr lang="en-US" dirty="0"/>
              <a:t> </a:t>
            </a:r>
            <a:r>
              <a:rPr lang="en-US" dirty="0" err="1" smtClean="0"/>
              <a:t>Gençler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İnternet </a:t>
            </a:r>
            <a:r>
              <a:rPr lang="en-US" dirty="0" err="1" smtClean="0"/>
              <a:t>yayıncılığı</a:t>
            </a:r>
            <a:r>
              <a:rPr lang="en-US" dirty="0" smtClean="0"/>
              <a:t> </a:t>
            </a:r>
            <a:r>
              <a:rPr lang="en-US" dirty="0" err="1" smtClean="0"/>
              <a:t>sektöründe</a:t>
            </a:r>
            <a:r>
              <a:rPr lang="en-US" dirty="0" smtClean="0"/>
              <a:t> </a:t>
            </a:r>
            <a:r>
              <a:rPr lang="en-US" dirty="0" err="1" smtClean="0"/>
              <a:t>gençler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Geniş ekran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Medya Emek Piyasası</vt:lpstr>
      <vt:lpstr>Medya Emek Piyasası</vt:lpstr>
      <vt:lpstr>2010</vt:lpstr>
      <vt:lpstr>2010 verileri</vt:lpstr>
      <vt:lpstr>Çalışma Koşullarının En Zor Olduğu Altsektörler</vt:lpstr>
      <vt:lpstr>Medya Emek Piyasasında Kadınlar</vt:lpstr>
      <vt:lpstr>Medya Emek Piyasasında Gençler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</cp:revision>
  <dcterms:created xsi:type="dcterms:W3CDTF">2020-02-12T14:12:47Z</dcterms:created>
  <dcterms:modified xsi:type="dcterms:W3CDTF">2020-02-12T14:13:16Z</dcterms:modified>
</cp:coreProperties>
</file>