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463" r:id="rId2"/>
    <p:sldId id="467" r:id="rId3"/>
    <p:sldId id="466" r:id="rId4"/>
    <p:sldId id="506" r:id="rId5"/>
    <p:sldId id="507" r:id="rId6"/>
    <p:sldId id="505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IAEA Training Material on Radiation Protection in Nuclear Medicine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Radiation protection in nuclear medicine</a:t>
            </a:r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Arial" pitchFamily="34" charset="0"/>
              </a:rPr>
              <a:t>IAEA Training Material on Radiation Protection in Nuclear Medicine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Arial" pitchFamily="34" charset="0"/>
              </a:rPr>
              <a:t>Radiation protection in nuclear medicine</a:t>
            </a:r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r>
              <a:rPr lang="sv-SE" dirty="0" smtClean="0">
                <a:solidFill>
                  <a:srgbClr val="FFD326"/>
                </a:solidFill>
              </a:rPr>
              <a:t>    </a:t>
            </a:r>
            <a:r>
              <a:rPr lang="sv-SE" b="1" dirty="0" smtClean="0">
                <a:solidFill>
                  <a:srgbClr val="FFD326"/>
                </a:solidFill>
              </a:rPr>
              <a:t> N</a:t>
            </a:r>
            <a:r>
              <a:rPr lang="tr-TR" b="1" dirty="0" smtClean="0">
                <a:solidFill>
                  <a:srgbClr val="FFD326"/>
                </a:solidFill>
              </a:rPr>
              <a:t>ÜKLEER TIP</a:t>
            </a:r>
            <a:endParaRPr lang="en-US" b="1" dirty="0">
              <a:solidFill>
                <a:srgbClr val="FFD326"/>
              </a:solidFill>
            </a:endParaRPr>
          </a:p>
        </p:txBody>
      </p:sp>
      <p:sp>
        <p:nvSpPr>
          <p:cNvPr id="9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1E74A7-8070-4D07-A214-7E7542B142CD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2844800" y="2730500"/>
            <a:ext cx="2844800" cy="2082800"/>
          </a:xfrm>
          <a:prstGeom prst="triangle">
            <a:avLst>
              <a:gd name="adj" fmla="val 49995"/>
            </a:avLst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340100" y="2309813"/>
            <a:ext cx="1788951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tr-TR" sz="1800" b="1" dirty="0" smtClean="0">
                <a:solidFill>
                  <a:schemeClr val="tx2"/>
                </a:solidFill>
              </a:rPr>
              <a:t>K</a:t>
            </a:r>
            <a:r>
              <a:rPr lang="sv-SE" sz="1800" b="1" dirty="0" smtClean="0">
                <a:solidFill>
                  <a:schemeClr val="tx2"/>
                </a:solidFill>
              </a:rPr>
              <a:t>lini</a:t>
            </a:r>
            <a:r>
              <a:rPr lang="tr-TR" sz="1800" b="1" dirty="0" smtClean="0">
                <a:solidFill>
                  <a:schemeClr val="tx2"/>
                </a:solidFill>
              </a:rPr>
              <a:t>k</a:t>
            </a:r>
            <a:r>
              <a:rPr lang="sv-SE" sz="1800" b="1" dirty="0" smtClean="0">
                <a:solidFill>
                  <a:schemeClr val="tx2"/>
                </a:solidFill>
              </a:rPr>
              <a:t> </a:t>
            </a:r>
            <a:r>
              <a:rPr lang="sv-SE" sz="1800" b="1" dirty="0">
                <a:solidFill>
                  <a:schemeClr val="tx2"/>
                </a:solidFill>
              </a:rPr>
              <a:t>problem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025525" y="4883150"/>
            <a:ext cx="578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lvl="2" algn="l" eaLnBrk="0" hangingPunct="0"/>
            <a:r>
              <a:rPr lang="tr-TR" sz="1800" b="1" dirty="0" err="1" smtClean="0">
                <a:solidFill>
                  <a:schemeClr val="tx2"/>
                </a:solidFill>
              </a:rPr>
              <a:t>Radyofarmasötik</a:t>
            </a:r>
            <a:r>
              <a:rPr lang="sv-SE" sz="1800" b="1" dirty="0" smtClean="0">
                <a:solidFill>
                  <a:schemeClr val="tx2"/>
                </a:solidFill>
              </a:rPr>
              <a:t>         </a:t>
            </a:r>
            <a:r>
              <a:rPr lang="tr-TR" sz="1800" b="1" dirty="0" smtClean="0">
                <a:solidFill>
                  <a:schemeClr val="tx2"/>
                </a:solidFill>
              </a:rPr>
              <a:t> </a:t>
            </a:r>
            <a:r>
              <a:rPr lang="tr-TR" sz="1800" b="1" dirty="0" err="1" smtClean="0">
                <a:solidFill>
                  <a:schemeClr val="tx2"/>
                </a:solidFill>
              </a:rPr>
              <a:t>Enstrümentasyon</a:t>
            </a:r>
            <a:endParaRPr lang="sv-SE" sz="1800" b="1" dirty="0">
              <a:solidFill>
                <a:schemeClr val="tx2"/>
              </a:solidFill>
            </a:endParaRPr>
          </a:p>
        </p:txBody>
      </p:sp>
      <p:pic>
        <p:nvPicPr>
          <p:cNvPr id="32776" name="Picture 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7288" y="3705225"/>
            <a:ext cx="1166812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104"/>
          <p:cNvSpPr>
            <a:spLocks noGrp="1" noChangeArrowheads="1"/>
          </p:cNvSpPr>
          <p:nvPr>
            <p:ph type="title"/>
          </p:nvPr>
        </p:nvSpPr>
        <p:spPr>
          <a:xfrm>
            <a:off x="1403350" y="601613"/>
            <a:ext cx="6192838" cy="1819275"/>
          </a:xfrm>
        </p:spPr>
        <p:txBody>
          <a:bodyPr/>
          <a:lstStyle/>
          <a:p>
            <a:pPr algn="ctr" eaLnBrk="1" hangingPunct="1"/>
            <a:r>
              <a:rPr lang="sv-SE" dirty="0" smtClean="0">
                <a:solidFill>
                  <a:srgbClr val="FFD326"/>
                </a:solidFill>
              </a:rPr>
              <a:t>N</a:t>
            </a:r>
            <a:r>
              <a:rPr lang="tr-TR" dirty="0" smtClean="0">
                <a:solidFill>
                  <a:srgbClr val="FFD326"/>
                </a:solidFill>
              </a:rPr>
              <a:t>ÜK</a:t>
            </a:r>
            <a:r>
              <a:rPr lang="sv-SE" dirty="0" smtClean="0">
                <a:solidFill>
                  <a:srgbClr val="FFD326"/>
                </a:solidFill>
              </a:rPr>
              <a:t>LE</a:t>
            </a:r>
            <a:r>
              <a:rPr lang="tr-TR" dirty="0" smtClean="0">
                <a:solidFill>
                  <a:srgbClr val="FFD326"/>
                </a:solidFill>
              </a:rPr>
              <a:t>E</a:t>
            </a:r>
            <a:r>
              <a:rPr lang="sv-SE" dirty="0" smtClean="0">
                <a:solidFill>
                  <a:srgbClr val="FFD326"/>
                </a:solidFill>
              </a:rPr>
              <a:t>R </a:t>
            </a:r>
            <a:r>
              <a:rPr lang="tr-TR" dirty="0" smtClean="0">
                <a:solidFill>
                  <a:srgbClr val="FFD326"/>
                </a:solidFill>
              </a:rPr>
              <a:t>TIP</a:t>
            </a:r>
            <a:r>
              <a:rPr lang="sv-SE" dirty="0" smtClean="0">
                <a:solidFill>
                  <a:srgbClr val="FFD326"/>
                </a:solidFill>
              </a:rPr>
              <a:t> </a:t>
            </a:r>
            <a:r>
              <a:rPr lang="tr-TR" dirty="0" smtClean="0">
                <a:solidFill>
                  <a:srgbClr val="FFD326"/>
                </a:solidFill>
              </a:rPr>
              <a:t>GÖRÜNTÜLERİ</a:t>
            </a:r>
            <a:br>
              <a:rPr lang="tr-TR" dirty="0" smtClean="0">
                <a:solidFill>
                  <a:srgbClr val="FFD326"/>
                </a:solidFill>
              </a:rPr>
            </a:br>
            <a:r>
              <a:rPr lang="tr-TR" dirty="0" smtClean="0">
                <a:solidFill>
                  <a:srgbClr val="FFD326"/>
                </a:solidFill>
              </a:rPr>
              <a:t>(Sintigrafi)</a:t>
            </a:r>
            <a:endParaRPr lang="en-US" dirty="0" smtClean="0">
              <a:solidFill>
                <a:srgbClr val="FFD326"/>
              </a:solidFill>
            </a:endParaRPr>
          </a:p>
        </p:txBody>
      </p:sp>
      <p:sp>
        <p:nvSpPr>
          <p:cNvPr id="6150" name="4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1400FA1-F3F0-4457-9BF0-BB04B24E3537}" type="slidenum">
              <a:rPr lang="en-GB">
                <a:latin typeface="Arial" pitchFamily="34" charset="0"/>
              </a:rPr>
              <a:pPr/>
              <a:t>2</a:t>
            </a:fld>
            <a:endParaRPr lang="en-GB">
              <a:latin typeface="Arial" pitchFamily="34" charset="0"/>
            </a:endParaRPr>
          </a:p>
        </p:txBody>
      </p:sp>
      <p:sp>
        <p:nvSpPr>
          <p:cNvPr id="6151" name="Rectangle 3"/>
          <p:cNvSpPr>
            <a:spLocks noChangeArrowheads="1"/>
          </p:cNvSpPr>
          <p:nvPr/>
        </p:nvSpPr>
        <p:spPr bwMode="auto">
          <a:xfrm>
            <a:off x="395536" y="3140968"/>
            <a:ext cx="5616302" cy="31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438" tIns="34925" rIns="71438" bIns="34925"/>
          <a:lstStyle/>
          <a:p>
            <a:pPr marL="263525" indent="-263525" defTabSz="541338" eaLnBrk="0" hangingPunct="0">
              <a:spcBef>
                <a:spcPct val="20000"/>
              </a:spcBef>
              <a:buClr>
                <a:schemeClr val="hlink"/>
              </a:buClr>
              <a:buSzPct val="80000"/>
            </a:pPr>
            <a:endParaRPr lang="en-US" b="1" dirty="0"/>
          </a:p>
          <a:p>
            <a:pPr marL="263525" indent="-263525" defTabSz="541338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Monotype Sorts"/>
              <a:buChar char="n"/>
            </a:pPr>
            <a:r>
              <a:rPr lang="en-US" sz="2200" b="1" dirty="0" smtClean="0"/>
              <a:t>D</a:t>
            </a:r>
            <a:r>
              <a:rPr lang="tr-TR" sz="2200" b="1" dirty="0" err="1" smtClean="0"/>
              <a:t>okuların</a:t>
            </a:r>
            <a:r>
              <a:rPr lang="tr-TR" sz="2200" b="1" dirty="0" smtClean="0"/>
              <a:t> </a:t>
            </a:r>
            <a:r>
              <a:rPr lang="tr-TR" sz="2200" b="1" dirty="0"/>
              <a:t>fonksiyonel özelliklerini gösterir</a:t>
            </a:r>
            <a:r>
              <a:rPr lang="en-US" sz="2200" b="1" dirty="0"/>
              <a:t>. </a:t>
            </a:r>
            <a:endParaRPr lang="tr-TR" sz="2200" b="1" dirty="0"/>
          </a:p>
          <a:p>
            <a:pPr marL="263525" indent="-263525" defTabSz="541338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Monotype Sorts"/>
              <a:buChar char="n"/>
            </a:pPr>
            <a:endParaRPr lang="tr-TR" sz="2200" b="1" dirty="0"/>
          </a:p>
          <a:p>
            <a:pPr marL="263525" indent="-263525" defTabSz="541338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Monotype Sorts"/>
              <a:buChar char="n"/>
            </a:pPr>
            <a:r>
              <a:rPr lang="tr-TR" sz="2200" b="1" dirty="0" smtClean="0"/>
              <a:t>Emisyon / transmisyon ?</a:t>
            </a:r>
            <a:endParaRPr lang="tr-TR" sz="2200" b="1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84168" y="2852936"/>
            <a:ext cx="2758654" cy="2448272"/>
            <a:chOff x="3172" y="1538"/>
            <a:chExt cx="1533" cy="1287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172" y="1538"/>
              <a:ext cx="1533" cy="1287"/>
              <a:chOff x="3172" y="1538"/>
              <a:chExt cx="1533" cy="1287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3700" y="1538"/>
                <a:ext cx="1005" cy="1287"/>
                <a:chOff x="3700" y="1538"/>
                <a:chExt cx="1005" cy="1287"/>
              </a:xfrm>
            </p:grpSpPr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4024" y="1652"/>
                  <a:ext cx="681" cy="1173"/>
                  <a:chOff x="4024" y="1652"/>
                  <a:chExt cx="681" cy="1173"/>
                </a:xfrm>
              </p:grpSpPr>
              <p:graphicFrame>
                <p:nvGraphicFramePr>
                  <p:cNvPr id="6148" name="Object 4"/>
                  <p:cNvGraphicFramePr>
                    <a:graphicFrameLocks/>
                  </p:cNvGraphicFramePr>
                  <p:nvPr/>
                </p:nvGraphicFramePr>
                <p:xfrm>
                  <a:off x="4024" y="1652"/>
                  <a:ext cx="417" cy="1173"/>
                </p:xfrm>
                <a:graphic>
                  <a:graphicData uri="http://schemas.openxmlformats.org/presentationml/2006/ole">
                    <p:oleObj spid="_x0000_s103476" name="ClipArt" r:id="rId3" imgW="1927952" imgH="4787931" progId="">
                      <p:embed/>
                    </p:oleObj>
                  </a:graphicData>
                </a:graphic>
              </p:graphicFrame>
              <p:grpSp>
                <p:nvGrpSpPr>
                  <p:cNvPr id="6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4448" y="2323"/>
                    <a:ext cx="257" cy="450"/>
                    <a:chOff x="4448" y="2323"/>
                    <a:chExt cx="257" cy="450"/>
                  </a:xfrm>
                </p:grpSpPr>
                <p:grpSp>
                  <p:nvGrpSpPr>
                    <p:cNvPr id="7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48" y="2323"/>
                      <a:ext cx="257" cy="450"/>
                      <a:chOff x="4448" y="2323"/>
                      <a:chExt cx="257" cy="450"/>
                    </a:xfrm>
                  </p:grpSpPr>
                  <p:sp>
                    <p:nvSpPr>
                      <p:cNvPr id="6241" name="Freeform 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88" y="2601"/>
                        <a:ext cx="117" cy="172"/>
                      </a:xfrm>
                      <a:custGeom>
                        <a:avLst/>
                        <a:gdLst>
                          <a:gd name="T0" fmla="*/ 59 w 117"/>
                          <a:gd name="T1" fmla="*/ 101 h 172"/>
                          <a:gd name="T2" fmla="*/ 62 w 117"/>
                          <a:gd name="T3" fmla="*/ 100 h 172"/>
                          <a:gd name="T4" fmla="*/ 64 w 117"/>
                          <a:gd name="T5" fmla="*/ 102 h 172"/>
                          <a:gd name="T6" fmla="*/ 67 w 117"/>
                          <a:gd name="T7" fmla="*/ 105 h 172"/>
                          <a:gd name="T8" fmla="*/ 69 w 117"/>
                          <a:gd name="T9" fmla="*/ 107 h 172"/>
                          <a:gd name="T10" fmla="*/ 73 w 117"/>
                          <a:gd name="T11" fmla="*/ 108 h 172"/>
                          <a:gd name="T12" fmla="*/ 78 w 117"/>
                          <a:gd name="T13" fmla="*/ 107 h 172"/>
                          <a:gd name="T14" fmla="*/ 87 w 117"/>
                          <a:gd name="T15" fmla="*/ 103 h 172"/>
                          <a:gd name="T16" fmla="*/ 99 w 117"/>
                          <a:gd name="T17" fmla="*/ 96 h 172"/>
                          <a:gd name="T18" fmla="*/ 106 w 117"/>
                          <a:gd name="T19" fmla="*/ 89 h 172"/>
                          <a:gd name="T20" fmla="*/ 110 w 117"/>
                          <a:gd name="T21" fmla="*/ 86 h 172"/>
                          <a:gd name="T22" fmla="*/ 113 w 117"/>
                          <a:gd name="T23" fmla="*/ 85 h 172"/>
                          <a:gd name="T24" fmla="*/ 115 w 117"/>
                          <a:gd name="T25" fmla="*/ 86 h 172"/>
                          <a:gd name="T26" fmla="*/ 116 w 117"/>
                          <a:gd name="T27" fmla="*/ 89 h 172"/>
                          <a:gd name="T28" fmla="*/ 114 w 117"/>
                          <a:gd name="T29" fmla="*/ 94 h 172"/>
                          <a:gd name="T30" fmla="*/ 110 w 117"/>
                          <a:gd name="T31" fmla="*/ 97 h 172"/>
                          <a:gd name="T32" fmla="*/ 104 w 117"/>
                          <a:gd name="T33" fmla="*/ 103 h 172"/>
                          <a:gd name="T34" fmla="*/ 58 w 117"/>
                          <a:gd name="T35" fmla="*/ 135 h 172"/>
                          <a:gd name="T36" fmla="*/ 52 w 117"/>
                          <a:gd name="T37" fmla="*/ 141 h 172"/>
                          <a:gd name="T38" fmla="*/ 48 w 117"/>
                          <a:gd name="T39" fmla="*/ 147 h 172"/>
                          <a:gd name="T40" fmla="*/ 47 w 117"/>
                          <a:gd name="T41" fmla="*/ 153 h 172"/>
                          <a:gd name="T42" fmla="*/ 47 w 117"/>
                          <a:gd name="T43" fmla="*/ 159 h 172"/>
                          <a:gd name="T44" fmla="*/ 49 w 117"/>
                          <a:gd name="T45" fmla="*/ 166 h 172"/>
                          <a:gd name="T46" fmla="*/ 48 w 117"/>
                          <a:gd name="T47" fmla="*/ 169 h 172"/>
                          <a:gd name="T48" fmla="*/ 46 w 117"/>
                          <a:gd name="T49" fmla="*/ 171 h 172"/>
                          <a:gd name="T50" fmla="*/ 42 w 117"/>
                          <a:gd name="T51" fmla="*/ 171 h 172"/>
                          <a:gd name="T52" fmla="*/ 39 w 117"/>
                          <a:gd name="T53" fmla="*/ 168 h 172"/>
                          <a:gd name="T54" fmla="*/ 36 w 117"/>
                          <a:gd name="T55" fmla="*/ 165 h 172"/>
                          <a:gd name="T56" fmla="*/ 33 w 117"/>
                          <a:gd name="T57" fmla="*/ 157 h 172"/>
                          <a:gd name="T58" fmla="*/ 32 w 117"/>
                          <a:gd name="T59" fmla="*/ 148 h 172"/>
                          <a:gd name="T60" fmla="*/ 35 w 117"/>
                          <a:gd name="T61" fmla="*/ 141 h 172"/>
                          <a:gd name="T62" fmla="*/ 38 w 117"/>
                          <a:gd name="T63" fmla="*/ 136 h 172"/>
                          <a:gd name="T64" fmla="*/ 44 w 117"/>
                          <a:gd name="T65" fmla="*/ 131 h 172"/>
                          <a:gd name="T66" fmla="*/ 50 w 117"/>
                          <a:gd name="T67" fmla="*/ 125 h 172"/>
                          <a:gd name="T68" fmla="*/ 54 w 117"/>
                          <a:gd name="T69" fmla="*/ 120 h 172"/>
                          <a:gd name="T70" fmla="*/ 54 w 117"/>
                          <a:gd name="T71" fmla="*/ 117 h 172"/>
                          <a:gd name="T72" fmla="*/ 52 w 117"/>
                          <a:gd name="T73" fmla="*/ 112 h 172"/>
                          <a:gd name="T74" fmla="*/ 51 w 117"/>
                          <a:gd name="T75" fmla="*/ 108 h 172"/>
                          <a:gd name="T76" fmla="*/ 53 w 117"/>
                          <a:gd name="T77" fmla="*/ 106 h 172"/>
                          <a:gd name="T78" fmla="*/ 6 w 117"/>
                          <a:gd name="T79" fmla="*/ 0 h 172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w 117"/>
                          <a:gd name="T121" fmla="*/ 0 h 172"/>
                          <a:gd name="T122" fmla="*/ 117 w 117"/>
                          <a:gd name="T123" fmla="*/ 172 h 172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T120" t="T121" r="T122" b="T123"/>
                        <a:pathLst>
                          <a:path w="117" h="172">
                            <a:moveTo>
                              <a:pt x="6" y="0"/>
                            </a:moveTo>
                            <a:lnTo>
                              <a:pt x="59" y="101"/>
                            </a:lnTo>
                            <a:lnTo>
                              <a:pt x="61" y="100"/>
                            </a:lnTo>
                            <a:lnTo>
                              <a:pt x="62" y="100"/>
                            </a:lnTo>
                            <a:lnTo>
                              <a:pt x="63" y="101"/>
                            </a:lnTo>
                            <a:lnTo>
                              <a:pt x="64" y="102"/>
                            </a:lnTo>
                            <a:lnTo>
                              <a:pt x="66" y="103"/>
                            </a:lnTo>
                            <a:lnTo>
                              <a:pt x="67" y="105"/>
                            </a:lnTo>
                            <a:lnTo>
                              <a:pt x="68" y="107"/>
                            </a:lnTo>
                            <a:lnTo>
                              <a:pt x="69" y="107"/>
                            </a:lnTo>
                            <a:lnTo>
                              <a:pt x="71" y="108"/>
                            </a:lnTo>
                            <a:lnTo>
                              <a:pt x="73" y="108"/>
                            </a:lnTo>
                            <a:lnTo>
                              <a:pt x="75" y="108"/>
                            </a:lnTo>
                            <a:lnTo>
                              <a:pt x="78" y="107"/>
                            </a:lnTo>
                            <a:lnTo>
                              <a:pt x="82" y="105"/>
                            </a:lnTo>
                            <a:lnTo>
                              <a:pt x="87" y="103"/>
                            </a:lnTo>
                            <a:lnTo>
                              <a:pt x="95" y="100"/>
                            </a:lnTo>
                            <a:lnTo>
                              <a:pt x="99" y="96"/>
                            </a:lnTo>
                            <a:lnTo>
                              <a:pt x="104" y="92"/>
                            </a:lnTo>
                            <a:lnTo>
                              <a:pt x="106" y="89"/>
                            </a:lnTo>
                            <a:lnTo>
                              <a:pt x="109" y="88"/>
                            </a:lnTo>
                            <a:lnTo>
                              <a:pt x="110" y="86"/>
                            </a:lnTo>
                            <a:lnTo>
                              <a:pt x="112" y="85"/>
                            </a:lnTo>
                            <a:lnTo>
                              <a:pt x="113" y="85"/>
                            </a:lnTo>
                            <a:lnTo>
                              <a:pt x="114" y="85"/>
                            </a:lnTo>
                            <a:lnTo>
                              <a:pt x="115" y="86"/>
                            </a:lnTo>
                            <a:lnTo>
                              <a:pt x="116" y="89"/>
                            </a:lnTo>
                            <a:lnTo>
                              <a:pt x="114" y="92"/>
                            </a:lnTo>
                            <a:lnTo>
                              <a:pt x="114" y="94"/>
                            </a:lnTo>
                            <a:lnTo>
                              <a:pt x="112" y="95"/>
                            </a:lnTo>
                            <a:lnTo>
                              <a:pt x="110" y="97"/>
                            </a:lnTo>
                            <a:lnTo>
                              <a:pt x="107" y="100"/>
                            </a:lnTo>
                            <a:lnTo>
                              <a:pt x="104" y="103"/>
                            </a:lnTo>
                            <a:lnTo>
                              <a:pt x="75" y="122"/>
                            </a:lnTo>
                            <a:lnTo>
                              <a:pt x="58" y="135"/>
                            </a:lnTo>
                            <a:lnTo>
                              <a:pt x="53" y="138"/>
                            </a:lnTo>
                            <a:lnTo>
                              <a:pt x="52" y="141"/>
                            </a:lnTo>
                            <a:lnTo>
                              <a:pt x="49" y="144"/>
                            </a:lnTo>
                            <a:lnTo>
                              <a:pt x="48" y="147"/>
                            </a:lnTo>
                            <a:lnTo>
                              <a:pt x="47" y="151"/>
                            </a:lnTo>
                            <a:lnTo>
                              <a:pt x="47" y="153"/>
                            </a:lnTo>
                            <a:lnTo>
                              <a:pt x="47" y="156"/>
                            </a:lnTo>
                            <a:lnTo>
                              <a:pt x="47" y="159"/>
                            </a:lnTo>
                            <a:lnTo>
                              <a:pt x="48" y="162"/>
                            </a:lnTo>
                            <a:lnTo>
                              <a:pt x="49" y="166"/>
                            </a:lnTo>
                            <a:lnTo>
                              <a:pt x="49" y="168"/>
                            </a:lnTo>
                            <a:lnTo>
                              <a:pt x="48" y="169"/>
                            </a:lnTo>
                            <a:lnTo>
                              <a:pt x="47" y="170"/>
                            </a:lnTo>
                            <a:lnTo>
                              <a:pt x="46" y="171"/>
                            </a:lnTo>
                            <a:lnTo>
                              <a:pt x="44" y="171"/>
                            </a:lnTo>
                            <a:lnTo>
                              <a:pt x="42" y="171"/>
                            </a:lnTo>
                            <a:lnTo>
                              <a:pt x="40" y="170"/>
                            </a:lnTo>
                            <a:lnTo>
                              <a:pt x="39" y="168"/>
                            </a:lnTo>
                            <a:lnTo>
                              <a:pt x="38" y="168"/>
                            </a:lnTo>
                            <a:lnTo>
                              <a:pt x="36" y="165"/>
                            </a:lnTo>
                            <a:lnTo>
                              <a:pt x="34" y="161"/>
                            </a:lnTo>
                            <a:lnTo>
                              <a:pt x="33" y="157"/>
                            </a:lnTo>
                            <a:lnTo>
                              <a:pt x="32" y="152"/>
                            </a:lnTo>
                            <a:lnTo>
                              <a:pt x="32" y="148"/>
                            </a:lnTo>
                            <a:lnTo>
                              <a:pt x="33" y="144"/>
                            </a:lnTo>
                            <a:lnTo>
                              <a:pt x="35" y="141"/>
                            </a:lnTo>
                            <a:lnTo>
                              <a:pt x="37" y="139"/>
                            </a:lnTo>
                            <a:lnTo>
                              <a:pt x="38" y="136"/>
                            </a:lnTo>
                            <a:lnTo>
                              <a:pt x="41" y="134"/>
                            </a:lnTo>
                            <a:lnTo>
                              <a:pt x="44" y="131"/>
                            </a:lnTo>
                            <a:lnTo>
                              <a:pt x="47" y="128"/>
                            </a:lnTo>
                            <a:lnTo>
                              <a:pt x="50" y="125"/>
                            </a:lnTo>
                            <a:lnTo>
                              <a:pt x="52" y="123"/>
                            </a:lnTo>
                            <a:lnTo>
                              <a:pt x="54" y="120"/>
                            </a:lnTo>
                            <a:lnTo>
                              <a:pt x="54" y="119"/>
                            </a:lnTo>
                            <a:lnTo>
                              <a:pt x="54" y="117"/>
                            </a:lnTo>
                            <a:lnTo>
                              <a:pt x="54" y="115"/>
                            </a:lnTo>
                            <a:lnTo>
                              <a:pt x="52" y="112"/>
                            </a:lnTo>
                            <a:lnTo>
                              <a:pt x="51" y="110"/>
                            </a:lnTo>
                            <a:lnTo>
                              <a:pt x="51" y="108"/>
                            </a:lnTo>
                            <a:lnTo>
                              <a:pt x="52" y="107"/>
                            </a:lnTo>
                            <a:lnTo>
                              <a:pt x="53" y="106"/>
                            </a:lnTo>
                            <a:lnTo>
                              <a:pt x="0" y="4"/>
                            </a:lnTo>
                            <a:lnTo>
                              <a:pt x="6" y="0"/>
                            </a:lnTo>
                          </a:path>
                        </a:pathLst>
                      </a:custGeom>
                      <a:solidFill>
                        <a:srgbClr val="606060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8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448" y="2323"/>
                        <a:ext cx="157" cy="286"/>
                        <a:chOff x="4448" y="2323"/>
                        <a:chExt cx="157" cy="286"/>
                      </a:xfrm>
                    </p:grpSpPr>
                    <p:sp>
                      <p:nvSpPr>
                        <p:cNvPr id="6243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448" y="2323"/>
                          <a:ext cx="34" cy="6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202020"/>
                          </a:solidFill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 wrap="none" anchor="ctr"/>
                        <a:lstStyle/>
                        <a:p>
                          <a:endParaRPr lang="tr-TR"/>
                        </a:p>
                      </p:txBody>
                    </p:sp>
                    <p:grpSp>
                      <p:nvGrpSpPr>
                        <p:cNvPr id="9" name="Group 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478" y="2378"/>
                          <a:ext cx="127" cy="231"/>
                          <a:chOff x="4478" y="2378"/>
                          <a:chExt cx="127" cy="231"/>
                        </a:xfrm>
                      </p:grpSpPr>
                      <p:sp>
                        <p:nvSpPr>
                          <p:cNvPr id="6245" name="Freeform 1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478" y="2378"/>
                            <a:ext cx="33" cy="45"/>
                          </a:xfrm>
                          <a:custGeom>
                            <a:avLst/>
                            <a:gdLst>
                              <a:gd name="T0" fmla="*/ 32 w 33"/>
                              <a:gd name="T1" fmla="*/ 27 h 45"/>
                              <a:gd name="T2" fmla="*/ 24 w 33"/>
                              <a:gd name="T3" fmla="*/ 24 h 45"/>
                              <a:gd name="T4" fmla="*/ 18 w 33"/>
                              <a:gd name="T5" fmla="*/ 13 h 45"/>
                              <a:gd name="T6" fmla="*/ 10 w 33"/>
                              <a:gd name="T7" fmla="*/ 11 h 45"/>
                              <a:gd name="T8" fmla="*/ 4 w 33"/>
                              <a:gd name="T9" fmla="*/ 0 h 45"/>
                              <a:gd name="T10" fmla="*/ 0 w 33"/>
                              <a:gd name="T11" fmla="*/ 3 h 45"/>
                              <a:gd name="T12" fmla="*/ 5 w 33"/>
                              <a:gd name="T13" fmla="*/ 14 h 45"/>
                              <a:gd name="T14" fmla="*/ 3 w 33"/>
                              <a:gd name="T15" fmla="*/ 23 h 45"/>
                              <a:gd name="T16" fmla="*/ 9 w 33"/>
                              <a:gd name="T17" fmla="*/ 34 h 45"/>
                              <a:gd name="T18" fmla="*/ 6 w 33"/>
                              <a:gd name="T19" fmla="*/ 44 h 45"/>
                              <a:gd name="T20" fmla="*/ 32 w 33"/>
                              <a:gd name="T21" fmla="*/ 27 h 45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60000 65536"/>
                              <a:gd name="T28" fmla="*/ 0 60000 65536"/>
                              <a:gd name="T29" fmla="*/ 0 60000 65536"/>
                              <a:gd name="T30" fmla="*/ 0 60000 65536"/>
                              <a:gd name="T31" fmla="*/ 0 60000 65536"/>
                              <a:gd name="T32" fmla="*/ 0 60000 65536"/>
                              <a:gd name="T33" fmla="*/ 0 w 33"/>
                              <a:gd name="T34" fmla="*/ 0 h 45"/>
                              <a:gd name="T35" fmla="*/ 33 w 33"/>
                              <a:gd name="T36" fmla="*/ 45 h 45"/>
                            </a:gdLst>
                            <a:ahLst/>
                            <a:cxnLst>
                              <a:cxn ang="T22">
                                <a:pos x="T0" y="T1"/>
                              </a:cxn>
                              <a:cxn ang="T23">
                                <a:pos x="T2" y="T3"/>
                              </a:cxn>
                              <a:cxn ang="T24">
                                <a:pos x="T4" y="T5"/>
                              </a:cxn>
                              <a:cxn ang="T25">
                                <a:pos x="T6" y="T7"/>
                              </a:cxn>
                              <a:cxn ang="T26">
                                <a:pos x="T8" y="T9"/>
                              </a:cxn>
                              <a:cxn ang="T27">
                                <a:pos x="T10" y="T11"/>
                              </a:cxn>
                              <a:cxn ang="T28">
                                <a:pos x="T12" y="T13"/>
                              </a:cxn>
                              <a:cxn ang="T29">
                                <a:pos x="T14" y="T15"/>
                              </a:cxn>
                              <a:cxn ang="T30">
                                <a:pos x="T16" y="T17"/>
                              </a:cxn>
                              <a:cxn ang="T31">
                                <a:pos x="T18" y="T19"/>
                              </a:cxn>
                              <a:cxn ang="T32">
                                <a:pos x="T20" y="T21"/>
                              </a:cxn>
                            </a:cxnLst>
                            <a:rect l="T33" t="T34" r="T35" b="T36"/>
                            <a:pathLst>
                              <a:path w="33" h="45">
                                <a:moveTo>
                                  <a:pt x="32" y="27"/>
                                </a:moveTo>
                                <a:lnTo>
                                  <a:pt x="24" y="24"/>
                                </a:lnTo>
                                <a:lnTo>
                                  <a:pt x="18" y="13"/>
                                </a:lnTo>
                                <a:lnTo>
                                  <a:pt x="10" y="11"/>
                                </a:lnTo>
                                <a:lnTo>
                                  <a:pt x="4" y="0"/>
                                </a:lnTo>
                                <a:lnTo>
                                  <a:pt x="0" y="3"/>
                                </a:lnTo>
                                <a:lnTo>
                                  <a:pt x="5" y="14"/>
                                </a:lnTo>
                                <a:lnTo>
                                  <a:pt x="3" y="23"/>
                                </a:lnTo>
                                <a:lnTo>
                                  <a:pt x="9" y="34"/>
                                </a:lnTo>
                                <a:lnTo>
                                  <a:pt x="6" y="44"/>
                                </a:lnTo>
                                <a:lnTo>
                                  <a:pt x="32" y="27"/>
                                </a:lnTo>
                              </a:path>
                            </a:pathLst>
                          </a:custGeom>
                          <a:solidFill>
                            <a:srgbClr val="60606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grpSp>
                        <p:nvGrpSpPr>
                          <p:cNvPr id="10" name="Group 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487" y="2411"/>
                            <a:ext cx="118" cy="198"/>
                            <a:chOff x="4487" y="2411"/>
                            <a:chExt cx="118" cy="198"/>
                          </a:xfrm>
                        </p:grpSpPr>
                        <p:sp>
                          <p:nvSpPr>
                            <p:cNvPr id="6247" name="Freeform 18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487" y="2411"/>
                              <a:ext cx="101" cy="162"/>
                            </a:xfrm>
                            <a:custGeom>
                              <a:avLst/>
                              <a:gdLst>
                                <a:gd name="T0" fmla="*/ 100 w 101"/>
                                <a:gd name="T1" fmla="*/ 144 h 162"/>
                                <a:gd name="T2" fmla="*/ 25 w 101"/>
                                <a:gd name="T3" fmla="*/ 0 h 162"/>
                                <a:gd name="T4" fmla="*/ 0 w 101"/>
                                <a:gd name="T5" fmla="*/ 16 h 162"/>
                                <a:gd name="T6" fmla="*/ 74 w 101"/>
                                <a:gd name="T7" fmla="*/ 161 h 162"/>
                                <a:gd name="T8" fmla="*/ 100 w 101"/>
                                <a:gd name="T9" fmla="*/ 144 h 162"/>
                                <a:gd name="T10" fmla="*/ 0 60000 65536"/>
                                <a:gd name="T11" fmla="*/ 0 60000 65536"/>
                                <a:gd name="T12" fmla="*/ 0 60000 65536"/>
                                <a:gd name="T13" fmla="*/ 0 60000 65536"/>
                                <a:gd name="T14" fmla="*/ 0 60000 65536"/>
                                <a:gd name="T15" fmla="*/ 0 w 101"/>
                                <a:gd name="T16" fmla="*/ 0 h 162"/>
                                <a:gd name="T17" fmla="*/ 101 w 101"/>
                                <a:gd name="T18" fmla="*/ 162 h 162"/>
                              </a:gdLst>
                              <a:ahLst/>
                              <a:cxnLst>
                                <a:cxn ang="T10">
                                  <a:pos x="T0" y="T1"/>
                                </a:cxn>
                                <a:cxn ang="T11">
                                  <a:pos x="T2" y="T3"/>
                                </a:cxn>
                                <a:cxn ang="T12">
                                  <a:pos x="T4" y="T5"/>
                                </a:cxn>
                                <a:cxn ang="T13">
                                  <a:pos x="T6" y="T7"/>
                                </a:cxn>
                                <a:cxn ang="T14">
                                  <a:pos x="T8" y="T9"/>
                                </a:cxn>
                              </a:cxnLst>
                              <a:rect l="T15" t="T16" r="T17" b="T18"/>
                              <a:pathLst>
                                <a:path w="101" h="162">
                                  <a:moveTo>
                                    <a:pt x="100" y="144"/>
                                  </a:moveTo>
                                  <a:lnTo>
                                    <a:pt x="25" y="0"/>
                                  </a:lnTo>
                                  <a:lnTo>
                                    <a:pt x="0" y="16"/>
                                  </a:lnTo>
                                  <a:lnTo>
                                    <a:pt x="74" y="161"/>
                                  </a:lnTo>
                                  <a:lnTo>
                                    <a:pt x="100" y="144"/>
                                  </a:lnTo>
                                </a:path>
                              </a:pathLst>
                            </a:custGeom>
                            <a:solidFill>
                              <a:srgbClr val="A0A0A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248" name="Freeform 1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559" y="2551"/>
                              <a:ext cx="46" cy="58"/>
                            </a:xfrm>
                            <a:custGeom>
                              <a:avLst/>
                              <a:gdLst>
                                <a:gd name="T0" fmla="*/ 25 w 46"/>
                                <a:gd name="T1" fmla="*/ 0 h 58"/>
                                <a:gd name="T2" fmla="*/ 44 w 46"/>
                                <a:gd name="T3" fmla="*/ 39 h 58"/>
                                <a:gd name="T4" fmla="*/ 45 w 46"/>
                                <a:gd name="T5" fmla="*/ 39 h 58"/>
                                <a:gd name="T6" fmla="*/ 44 w 46"/>
                                <a:gd name="T7" fmla="*/ 41 h 58"/>
                                <a:gd name="T8" fmla="*/ 44 w 46"/>
                                <a:gd name="T9" fmla="*/ 42 h 58"/>
                                <a:gd name="T10" fmla="*/ 43 w 46"/>
                                <a:gd name="T11" fmla="*/ 44 h 58"/>
                                <a:gd name="T12" fmla="*/ 42 w 46"/>
                                <a:gd name="T13" fmla="*/ 44 h 58"/>
                                <a:gd name="T14" fmla="*/ 41 w 46"/>
                                <a:gd name="T15" fmla="*/ 46 h 58"/>
                                <a:gd name="T16" fmla="*/ 40 w 46"/>
                                <a:gd name="T17" fmla="*/ 48 h 58"/>
                                <a:gd name="T18" fmla="*/ 39 w 46"/>
                                <a:gd name="T19" fmla="*/ 49 h 58"/>
                                <a:gd name="T20" fmla="*/ 37 w 46"/>
                                <a:gd name="T21" fmla="*/ 50 h 58"/>
                                <a:gd name="T22" fmla="*/ 35 w 46"/>
                                <a:gd name="T23" fmla="*/ 51 h 58"/>
                                <a:gd name="T24" fmla="*/ 33 w 46"/>
                                <a:gd name="T25" fmla="*/ 53 h 58"/>
                                <a:gd name="T26" fmla="*/ 31 w 46"/>
                                <a:gd name="T27" fmla="*/ 54 h 58"/>
                                <a:gd name="T28" fmla="*/ 30 w 46"/>
                                <a:gd name="T29" fmla="*/ 55 h 58"/>
                                <a:gd name="T30" fmla="*/ 27 w 46"/>
                                <a:gd name="T31" fmla="*/ 57 h 58"/>
                                <a:gd name="T32" fmla="*/ 26 w 46"/>
                                <a:gd name="T33" fmla="*/ 56 h 58"/>
                                <a:gd name="T34" fmla="*/ 24 w 46"/>
                                <a:gd name="T35" fmla="*/ 57 h 58"/>
                                <a:gd name="T36" fmla="*/ 22 w 46"/>
                                <a:gd name="T37" fmla="*/ 57 h 58"/>
                                <a:gd name="T38" fmla="*/ 21 w 46"/>
                                <a:gd name="T39" fmla="*/ 56 h 58"/>
                                <a:gd name="T40" fmla="*/ 20 w 46"/>
                                <a:gd name="T41" fmla="*/ 56 h 58"/>
                                <a:gd name="T42" fmla="*/ 19 w 46"/>
                                <a:gd name="T43" fmla="*/ 55 h 58"/>
                                <a:gd name="T44" fmla="*/ 18 w 46"/>
                                <a:gd name="T45" fmla="*/ 53 h 58"/>
                                <a:gd name="T46" fmla="*/ 0 w 46"/>
                                <a:gd name="T47" fmla="*/ 16 h 58"/>
                                <a:gd name="T48" fmla="*/ 0 w 46"/>
                                <a:gd name="T49" fmla="*/ 17 h 58"/>
                                <a:gd name="T50" fmla="*/ 2 w 46"/>
                                <a:gd name="T51" fmla="*/ 18 h 58"/>
                                <a:gd name="T52" fmla="*/ 2 w 46"/>
                                <a:gd name="T53" fmla="*/ 19 h 58"/>
                                <a:gd name="T54" fmla="*/ 4 w 46"/>
                                <a:gd name="T55" fmla="*/ 19 h 58"/>
                                <a:gd name="T56" fmla="*/ 5 w 46"/>
                                <a:gd name="T57" fmla="*/ 19 h 58"/>
                                <a:gd name="T58" fmla="*/ 7 w 46"/>
                                <a:gd name="T59" fmla="*/ 19 h 58"/>
                                <a:gd name="T60" fmla="*/ 9 w 46"/>
                                <a:gd name="T61" fmla="*/ 19 h 58"/>
                                <a:gd name="T62" fmla="*/ 11 w 46"/>
                                <a:gd name="T63" fmla="*/ 18 h 58"/>
                                <a:gd name="T64" fmla="*/ 12 w 46"/>
                                <a:gd name="T65" fmla="*/ 17 h 58"/>
                                <a:gd name="T66" fmla="*/ 15 w 46"/>
                                <a:gd name="T67" fmla="*/ 16 h 58"/>
                                <a:gd name="T68" fmla="*/ 17 w 46"/>
                                <a:gd name="T69" fmla="*/ 14 h 58"/>
                                <a:gd name="T70" fmla="*/ 19 w 46"/>
                                <a:gd name="T71" fmla="*/ 13 h 58"/>
                                <a:gd name="T72" fmla="*/ 21 w 46"/>
                                <a:gd name="T73" fmla="*/ 10 h 58"/>
                                <a:gd name="T74" fmla="*/ 23 w 46"/>
                                <a:gd name="T75" fmla="*/ 7 h 58"/>
                                <a:gd name="T76" fmla="*/ 24 w 46"/>
                                <a:gd name="T77" fmla="*/ 6 h 58"/>
                                <a:gd name="T78" fmla="*/ 25 w 46"/>
                                <a:gd name="T79" fmla="*/ 4 h 58"/>
                                <a:gd name="T80" fmla="*/ 25 w 46"/>
                                <a:gd name="T81" fmla="*/ 3 h 58"/>
                                <a:gd name="T82" fmla="*/ 25 w 46"/>
                                <a:gd name="T83" fmla="*/ 1 h 58"/>
                                <a:gd name="T84" fmla="*/ 25 w 46"/>
                                <a:gd name="T85" fmla="*/ 0 h 58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60000 65536"/>
                                <a:gd name="T91" fmla="*/ 0 60000 65536"/>
                                <a:gd name="T92" fmla="*/ 0 60000 65536"/>
                                <a:gd name="T93" fmla="*/ 0 60000 65536"/>
                                <a:gd name="T94" fmla="*/ 0 60000 65536"/>
                                <a:gd name="T95" fmla="*/ 0 60000 65536"/>
                                <a:gd name="T96" fmla="*/ 0 60000 65536"/>
                                <a:gd name="T97" fmla="*/ 0 60000 65536"/>
                                <a:gd name="T98" fmla="*/ 0 60000 65536"/>
                                <a:gd name="T99" fmla="*/ 0 60000 65536"/>
                                <a:gd name="T100" fmla="*/ 0 60000 65536"/>
                                <a:gd name="T101" fmla="*/ 0 60000 65536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w 46"/>
                                <a:gd name="T130" fmla="*/ 0 h 58"/>
                                <a:gd name="T131" fmla="*/ 46 w 46"/>
                                <a:gd name="T132" fmla="*/ 58 h 58"/>
                              </a:gdLst>
                              <a:ahLst/>
                              <a:cxnLst>
                                <a:cxn ang="T86">
                                  <a:pos x="T0" y="T1"/>
                                </a:cxn>
                                <a:cxn ang="T87">
                                  <a:pos x="T2" y="T3"/>
                                </a:cxn>
                                <a:cxn ang="T88">
                                  <a:pos x="T4" y="T5"/>
                                </a:cxn>
                                <a:cxn ang="T89">
                                  <a:pos x="T6" y="T7"/>
                                </a:cxn>
                                <a:cxn ang="T90">
                                  <a:pos x="T8" y="T9"/>
                                </a:cxn>
                                <a:cxn ang="T91">
                                  <a:pos x="T10" y="T11"/>
                                </a:cxn>
                                <a:cxn ang="T92">
                                  <a:pos x="T12" y="T13"/>
                                </a:cxn>
                                <a:cxn ang="T93">
                                  <a:pos x="T14" y="T15"/>
                                </a:cxn>
                                <a:cxn ang="T94">
                                  <a:pos x="T16" y="T17"/>
                                </a:cxn>
                                <a:cxn ang="T95">
                                  <a:pos x="T18" y="T19"/>
                                </a:cxn>
                                <a:cxn ang="T96">
                                  <a:pos x="T20" y="T21"/>
                                </a:cxn>
                                <a:cxn ang="T97">
                                  <a:pos x="T22" y="T23"/>
                                </a:cxn>
                                <a:cxn ang="T98">
                                  <a:pos x="T24" y="T25"/>
                                </a:cxn>
                                <a:cxn ang="T99">
                                  <a:pos x="T26" y="T27"/>
                                </a:cxn>
                                <a:cxn ang="T100">
                                  <a:pos x="T28" y="T29"/>
                                </a:cxn>
                                <a:cxn ang="T101">
                                  <a:pos x="T30" y="T31"/>
                                </a:cxn>
                                <a:cxn ang="T102">
                                  <a:pos x="T32" y="T33"/>
                                </a:cxn>
                                <a:cxn ang="T103">
                                  <a:pos x="T34" y="T35"/>
                                </a:cxn>
                                <a:cxn ang="T104">
                                  <a:pos x="T36" y="T37"/>
                                </a:cxn>
                                <a:cxn ang="T105">
                                  <a:pos x="T38" y="T39"/>
                                </a:cxn>
                                <a:cxn ang="T106">
                                  <a:pos x="T40" y="T41"/>
                                </a:cxn>
                                <a:cxn ang="T107">
                                  <a:pos x="T42" y="T43"/>
                                </a:cxn>
                                <a:cxn ang="T108">
                                  <a:pos x="T44" y="T45"/>
                                </a:cxn>
                                <a:cxn ang="T109">
                                  <a:pos x="T46" y="T47"/>
                                </a:cxn>
                                <a:cxn ang="T110">
                                  <a:pos x="T48" y="T49"/>
                                </a:cxn>
                                <a:cxn ang="T111">
                                  <a:pos x="T50" y="T51"/>
                                </a:cxn>
                                <a:cxn ang="T112">
                                  <a:pos x="T52" y="T53"/>
                                </a:cxn>
                                <a:cxn ang="T113">
                                  <a:pos x="T54" y="T55"/>
                                </a:cxn>
                                <a:cxn ang="T114">
                                  <a:pos x="T56" y="T57"/>
                                </a:cxn>
                                <a:cxn ang="T115">
                                  <a:pos x="T58" y="T59"/>
                                </a:cxn>
                                <a:cxn ang="T116">
                                  <a:pos x="T60" y="T61"/>
                                </a:cxn>
                                <a:cxn ang="T117">
                                  <a:pos x="T62" y="T63"/>
                                </a:cxn>
                                <a:cxn ang="T118">
                                  <a:pos x="T64" y="T65"/>
                                </a:cxn>
                                <a:cxn ang="T119">
                                  <a:pos x="T66" y="T67"/>
                                </a:cxn>
                                <a:cxn ang="T120">
                                  <a:pos x="T68" y="T69"/>
                                </a:cxn>
                                <a:cxn ang="T121">
                                  <a:pos x="T70" y="T71"/>
                                </a:cxn>
                                <a:cxn ang="T122">
                                  <a:pos x="T72" y="T73"/>
                                </a:cxn>
                                <a:cxn ang="T123">
                                  <a:pos x="T74" y="T75"/>
                                </a:cxn>
                                <a:cxn ang="T124">
                                  <a:pos x="T76" y="T77"/>
                                </a:cxn>
                                <a:cxn ang="T125">
                                  <a:pos x="T78" y="T79"/>
                                </a:cxn>
                                <a:cxn ang="T126">
                                  <a:pos x="T80" y="T81"/>
                                </a:cxn>
                                <a:cxn ang="T127">
                                  <a:pos x="T82" y="T83"/>
                                </a:cxn>
                                <a:cxn ang="T128">
                                  <a:pos x="T84" y="T85"/>
                                </a:cxn>
                              </a:cxnLst>
                              <a:rect l="T129" t="T130" r="T131" b="T132"/>
                              <a:pathLst>
                                <a:path w="46" h="58">
                                  <a:moveTo>
                                    <a:pt x="25" y="0"/>
                                  </a:moveTo>
                                  <a:lnTo>
                                    <a:pt x="44" y="39"/>
                                  </a:lnTo>
                                  <a:lnTo>
                                    <a:pt x="45" y="39"/>
                                  </a:lnTo>
                                  <a:lnTo>
                                    <a:pt x="44" y="41"/>
                                  </a:lnTo>
                                  <a:lnTo>
                                    <a:pt x="44" y="42"/>
                                  </a:lnTo>
                                  <a:lnTo>
                                    <a:pt x="43" y="44"/>
                                  </a:lnTo>
                                  <a:lnTo>
                                    <a:pt x="42" y="44"/>
                                  </a:lnTo>
                                  <a:lnTo>
                                    <a:pt x="41" y="46"/>
                                  </a:lnTo>
                                  <a:lnTo>
                                    <a:pt x="40" y="48"/>
                                  </a:lnTo>
                                  <a:lnTo>
                                    <a:pt x="39" y="49"/>
                                  </a:lnTo>
                                  <a:lnTo>
                                    <a:pt x="37" y="50"/>
                                  </a:lnTo>
                                  <a:lnTo>
                                    <a:pt x="35" y="51"/>
                                  </a:lnTo>
                                  <a:lnTo>
                                    <a:pt x="33" y="53"/>
                                  </a:lnTo>
                                  <a:lnTo>
                                    <a:pt x="31" y="54"/>
                                  </a:lnTo>
                                  <a:lnTo>
                                    <a:pt x="30" y="55"/>
                                  </a:lnTo>
                                  <a:lnTo>
                                    <a:pt x="27" y="57"/>
                                  </a:lnTo>
                                  <a:lnTo>
                                    <a:pt x="26" y="56"/>
                                  </a:lnTo>
                                  <a:lnTo>
                                    <a:pt x="24" y="57"/>
                                  </a:lnTo>
                                  <a:lnTo>
                                    <a:pt x="22" y="57"/>
                                  </a:lnTo>
                                  <a:lnTo>
                                    <a:pt x="21" y="56"/>
                                  </a:lnTo>
                                  <a:lnTo>
                                    <a:pt x="20" y="56"/>
                                  </a:lnTo>
                                  <a:lnTo>
                                    <a:pt x="19" y="55"/>
                                  </a:lnTo>
                                  <a:lnTo>
                                    <a:pt x="18" y="53"/>
                                  </a:lnTo>
                                  <a:lnTo>
                                    <a:pt x="0" y="16"/>
                                  </a:lnTo>
                                  <a:lnTo>
                                    <a:pt x="0" y="17"/>
                                  </a:lnTo>
                                  <a:lnTo>
                                    <a:pt x="2" y="18"/>
                                  </a:lnTo>
                                  <a:lnTo>
                                    <a:pt x="2" y="19"/>
                                  </a:lnTo>
                                  <a:lnTo>
                                    <a:pt x="4" y="19"/>
                                  </a:lnTo>
                                  <a:lnTo>
                                    <a:pt x="5" y="19"/>
                                  </a:lnTo>
                                  <a:lnTo>
                                    <a:pt x="7" y="19"/>
                                  </a:lnTo>
                                  <a:lnTo>
                                    <a:pt x="9" y="19"/>
                                  </a:lnTo>
                                  <a:lnTo>
                                    <a:pt x="11" y="18"/>
                                  </a:lnTo>
                                  <a:lnTo>
                                    <a:pt x="12" y="17"/>
                                  </a:lnTo>
                                  <a:lnTo>
                                    <a:pt x="15" y="16"/>
                                  </a:lnTo>
                                  <a:lnTo>
                                    <a:pt x="17" y="14"/>
                                  </a:lnTo>
                                  <a:lnTo>
                                    <a:pt x="19" y="13"/>
                                  </a:lnTo>
                                  <a:lnTo>
                                    <a:pt x="21" y="10"/>
                                  </a:lnTo>
                                  <a:lnTo>
                                    <a:pt x="23" y="7"/>
                                  </a:lnTo>
                                  <a:lnTo>
                                    <a:pt x="24" y="6"/>
                                  </a:lnTo>
                                  <a:lnTo>
                                    <a:pt x="25" y="4"/>
                                  </a:lnTo>
                                  <a:lnTo>
                                    <a:pt x="25" y="3"/>
                                  </a:lnTo>
                                  <a:lnTo>
                                    <a:pt x="25" y="1"/>
                                  </a:lnTo>
                                  <a:lnTo>
                                    <a:pt x="25" y="0"/>
                                  </a:lnTo>
                                </a:path>
                              </a:pathLst>
                            </a:custGeom>
                            <a:solidFill>
                              <a:srgbClr val="40404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11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27" y="2555"/>
                      <a:ext cx="114" cy="54"/>
                      <a:chOff x="4527" y="2555"/>
                      <a:chExt cx="114" cy="54"/>
                    </a:xfrm>
                  </p:grpSpPr>
                  <p:sp>
                    <p:nvSpPr>
                      <p:cNvPr id="6238" name="Arc 21"/>
                      <p:cNvSpPr>
                        <a:spLocks/>
                      </p:cNvSpPr>
                      <p:nvPr/>
                    </p:nvSpPr>
                    <p:spPr bwMode="auto">
                      <a:xfrm rot="3600000">
                        <a:off x="4577" y="2563"/>
                        <a:ext cx="12" cy="39"/>
                      </a:xfrm>
                      <a:custGeom>
                        <a:avLst/>
                        <a:gdLst>
                          <a:gd name="T0" fmla="*/ 0 w 21600"/>
                          <a:gd name="T1" fmla="*/ 0 h 43113"/>
                          <a:gd name="T2" fmla="*/ 1 w 21600"/>
                          <a:gd name="T3" fmla="*/ 39 h 43113"/>
                          <a:gd name="T4" fmla="*/ 0 w 21600"/>
                          <a:gd name="T5" fmla="*/ 20 h 43113"/>
                          <a:gd name="T6" fmla="*/ 0 60000 65536"/>
                          <a:gd name="T7" fmla="*/ 0 60000 65536"/>
                          <a:gd name="T8" fmla="*/ 0 60000 65536"/>
                          <a:gd name="T9" fmla="*/ 0 w 21600"/>
                          <a:gd name="T10" fmla="*/ 0 h 43113"/>
                          <a:gd name="T11" fmla="*/ 21600 w 21600"/>
                          <a:gd name="T12" fmla="*/ 43113 h 43113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1600" h="43113" fill="none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776"/>
                              <a:pt x="13073" y="42107"/>
                              <a:pt x="1941" y="43112"/>
                            </a:cubicBezTo>
                          </a:path>
                          <a:path w="21600" h="43113" stroke="0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776"/>
                              <a:pt x="13073" y="42107"/>
                              <a:pt x="1941" y="43112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2700" cap="rnd">
                        <a:solidFill>
                          <a:srgbClr val="A0A0A0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39" name="Arc 22"/>
                      <p:cNvSpPr>
                        <a:spLocks/>
                      </p:cNvSpPr>
                      <p:nvPr/>
                    </p:nvSpPr>
                    <p:spPr bwMode="auto">
                      <a:xfrm rot="3600000">
                        <a:off x="4544" y="2579"/>
                        <a:ext cx="13" cy="48"/>
                      </a:xfrm>
                      <a:custGeom>
                        <a:avLst/>
                        <a:gdLst>
                          <a:gd name="T0" fmla="*/ 0 w 21600"/>
                          <a:gd name="T1" fmla="*/ 0 h 43131"/>
                          <a:gd name="T2" fmla="*/ 1 w 21600"/>
                          <a:gd name="T3" fmla="*/ 48 h 43131"/>
                          <a:gd name="T4" fmla="*/ 0 w 21600"/>
                          <a:gd name="T5" fmla="*/ 24 h 43131"/>
                          <a:gd name="T6" fmla="*/ 0 60000 65536"/>
                          <a:gd name="T7" fmla="*/ 0 60000 65536"/>
                          <a:gd name="T8" fmla="*/ 0 60000 65536"/>
                          <a:gd name="T9" fmla="*/ 0 w 21600"/>
                          <a:gd name="T10" fmla="*/ 0 h 43131"/>
                          <a:gd name="T11" fmla="*/ 21600 w 21600"/>
                          <a:gd name="T12" fmla="*/ 43131 h 43131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1600" h="43131" fill="none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859"/>
                              <a:pt x="12951" y="42230"/>
                              <a:pt x="1727" y="43130"/>
                            </a:cubicBezTo>
                          </a:path>
                          <a:path w="21600" h="43131" stroke="0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859"/>
                              <a:pt x="12951" y="42230"/>
                              <a:pt x="1727" y="43130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2700" cap="rnd">
                        <a:solidFill>
                          <a:srgbClr val="A0A0A0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40" name="Arc 23"/>
                      <p:cNvSpPr>
                        <a:spLocks/>
                      </p:cNvSpPr>
                      <p:nvPr/>
                    </p:nvSpPr>
                    <p:spPr bwMode="auto">
                      <a:xfrm rot="3600000">
                        <a:off x="4610" y="2537"/>
                        <a:ext cx="13" cy="49"/>
                      </a:xfrm>
                      <a:custGeom>
                        <a:avLst/>
                        <a:gdLst>
                          <a:gd name="T0" fmla="*/ 0 w 21600"/>
                          <a:gd name="T1" fmla="*/ 0 h 43128"/>
                          <a:gd name="T2" fmla="*/ 1 w 21600"/>
                          <a:gd name="T3" fmla="*/ 49 h 43128"/>
                          <a:gd name="T4" fmla="*/ 0 w 21600"/>
                          <a:gd name="T5" fmla="*/ 25 h 43128"/>
                          <a:gd name="T6" fmla="*/ 0 60000 65536"/>
                          <a:gd name="T7" fmla="*/ 0 60000 65536"/>
                          <a:gd name="T8" fmla="*/ 0 60000 65536"/>
                          <a:gd name="T9" fmla="*/ 0 w 21600"/>
                          <a:gd name="T10" fmla="*/ 0 h 43128"/>
                          <a:gd name="T11" fmla="*/ 21600 w 21600"/>
                          <a:gd name="T12" fmla="*/ 43128 h 43128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1600" h="43128" fill="none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845"/>
                              <a:pt x="12971" y="42209"/>
                              <a:pt x="1763" y="43127"/>
                            </a:cubicBezTo>
                          </a:path>
                          <a:path w="21600" h="43128" stroke="0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cubicBezTo>
                              <a:pt x="21600" y="32845"/>
                              <a:pt x="12971" y="42209"/>
                              <a:pt x="1763" y="43127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2700" cap="rnd">
                        <a:solidFill>
                          <a:srgbClr val="A0A0A0"/>
                        </a:solidFill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wrap="none" anchor="ctr"/>
                      <a:lstStyle/>
                      <a:p>
                        <a:endParaRPr lang="tr-TR"/>
                      </a:p>
                    </p:txBody>
                  </p:sp>
                </p:grpSp>
              </p:grpSp>
            </p:grpSp>
            <p:grpSp>
              <p:nvGrpSpPr>
                <p:cNvPr id="12" name="Group 24"/>
                <p:cNvGrpSpPr>
                  <a:grpSpLocks/>
                </p:cNvGrpSpPr>
                <p:nvPr/>
              </p:nvGrpSpPr>
              <p:grpSpPr bwMode="auto">
                <a:xfrm>
                  <a:off x="3793" y="1590"/>
                  <a:ext cx="441" cy="413"/>
                  <a:chOff x="3793" y="1590"/>
                  <a:chExt cx="441" cy="413"/>
                </a:xfrm>
              </p:grpSpPr>
              <p:grpSp>
                <p:nvGrpSpPr>
                  <p:cNvPr id="13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3793" y="1700"/>
                    <a:ext cx="376" cy="303"/>
                    <a:chOff x="3793" y="1700"/>
                    <a:chExt cx="376" cy="303"/>
                  </a:xfrm>
                </p:grpSpPr>
                <p:grpSp>
                  <p:nvGrpSpPr>
                    <p:cNvPr id="14" name="Group 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72" y="1774"/>
                      <a:ext cx="297" cy="229"/>
                      <a:chOff x="3872" y="1774"/>
                      <a:chExt cx="297" cy="229"/>
                    </a:xfrm>
                  </p:grpSpPr>
                  <p:sp>
                    <p:nvSpPr>
                      <p:cNvPr id="6232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74" y="1778"/>
                        <a:ext cx="291" cy="225"/>
                      </a:xfrm>
                      <a:custGeom>
                        <a:avLst/>
                        <a:gdLst>
                          <a:gd name="T0" fmla="*/ 0 w 291"/>
                          <a:gd name="T1" fmla="*/ 11 h 225"/>
                          <a:gd name="T2" fmla="*/ 23 w 291"/>
                          <a:gd name="T3" fmla="*/ 2 h 225"/>
                          <a:gd name="T4" fmla="*/ 45 w 291"/>
                          <a:gd name="T5" fmla="*/ 0 h 225"/>
                          <a:gd name="T6" fmla="*/ 66 w 291"/>
                          <a:gd name="T7" fmla="*/ 4 h 225"/>
                          <a:gd name="T8" fmla="*/ 95 w 291"/>
                          <a:gd name="T9" fmla="*/ 14 h 225"/>
                          <a:gd name="T10" fmla="*/ 127 w 291"/>
                          <a:gd name="T11" fmla="*/ 34 h 225"/>
                          <a:gd name="T12" fmla="*/ 160 w 291"/>
                          <a:gd name="T13" fmla="*/ 57 h 225"/>
                          <a:gd name="T14" fmla="*/ 185 w 291"/>
                          <a:gd name="T15" fmla="*/ 83 h 225"/>
                          <a:gd name="T16" fmla="*/ 213 w 291"/>
                          <a:gd name="T17" fmla="*/ 113 h 225"/>
                          <a:gd name="T18" fmla="*/ 231 w 291"/>
                          <a:gd name="T19" fmla="*/ 134 h 225"/>
                          <a:gd name="T20" fmla="*/ 249 w 291"/>
                          <a:gd name="T21" fmla="*/ 159 h 225"/>
                          <a:gd name="T22" fmla="*/ 272 w 291"/>
                          <a:gd name="T23" fmla="*/ 194 h 225"/>
                          <a:gd name="T24" fmla="*/ 289 w 291"/>
                          <a:gd name="T25" fmla="*/ 222 h 225"/>
                          <a:gd name="T26" fmla="*/ 290 w 291"/>
                          <a:gd name="T27" fmla="*/ 224 h 225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291"/>
                          <a:gd name="T43" fmla="*/ 0 h 225"/>
                          <a:gd name="T44" fmla="*/ 291 w 291"/>
                          <a:gd name="T45" fmla="*/ 225 h 225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291" h="225">
                            <a:moveTo>
                              <a:pt x="0" y="11"/>
                            </a:moveTo>
                            <a:lnTo>
                              <a:pt x="23" y="2"/>
                            </a:lnTo>
                            <a:lnTo>
                              <a:pt x="45" y="0"/>
                            </a:lnTo>
                            <a:lnTo>
                              <a:pt x="66" y="4"/>
                            </a:lnTo>
                            <a:lnTo>
                              <a:pt x="95" y="14"/>
                            </a:lnTo>
                            <a:lnTo>
                              <a:pt x="127" y="34"/>
                            </a:lnTo>
                            <a:lnTo>
                              <a:pt x="160" y="57"/>
                            </a:lnTo>
                            <a:lnTo>
                              <a:pt x="185" y="83"/>
                            </a:lnTo>
                            <a:lnTo>
                              <a:pt x="213" y="113"/>
                            </a:lnTo>
                            <a:lnTo>
                              <a:pt x="231" y="134"/>
                            </a:lnTo>
                            <a:lnTo>
                              <a:pt x="249" y="159"/>
                            </a:lnTo>
                            <a:lnTo>
                              <a:pt x="272" y="194"/>
                            </a:lnTo>
                            <a:lnTo>
                              <a:pt x="289" y="222"/>
                            </a:lnTo>
                            <a:lnTo>
                              <a:pt x="290" y="224"/>
                            </a:lnTo>
                          </a:path>
                        </a:pathLst>
                      </a:custGeom>
                      <a:noFill/>
                      <a:ln w="12700" cap="rnd" cmpd="sng">
                        <a:solidFill>
                          <a:srgbClr val="8080FF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33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72" y="1777"/>
                        <a:ext cx="295" cy="223"/>
                      </a:xfrm>
                      <a:custGeom>
                        <a:avLst/>
                        <a:gdLst>
                          <a:gd name="T0" fmla="*/ 0 w 295"/>
                          <a:gd name="T1" fmla="*/ 12 h 223"/>
                          <a:gd name="T2" fmla="*/ 23 w 295"/>
                          <a:gd name="T3" fmla="*/ 2 h 223"/>
                          <a:gd name="T4" fmla="*/ 45 w 295"/>
                          <a:gd name="T5" fmla="*/ 0 h 223"/>
                          <a:gd name="T6" fmla="*/ 68 w 295"/>
                          <a:gd name="T7" fmla="*/ 3 h 223"/>
                          <a:gd name="T8" fmla="*/ 96 w 295"/>
                          <a:gd name="T9" fmla="*/ 14 h 223"/>
                          <a:gd name="T10" fmla="*/ 129 w 295"/>
                          <a:gd name="T11" fmla="*/ 31 h 223"/>
                          <a:gd name="T12" fmla="*/ 162 w 295"/>
                          <a:gd name="T13" fmla="*/ 56 h 223"/>
                          <a:gd name="T14" fmla="*/ 189 w 295"/>
                          <a:gd name="T15" fmla="*/ 80 h 223"/>
                          <a:gd name="T16" fmla="*/ 216 w 295"/>
                          <a:gd name="T17" fmla="*/ 111 h 223"/>
                          <a:gd name="T18" fmla="*/ 234 w 295"/>
                          <a:gd name="T19" fmla="*/ 132 h 223"/>
                          <a:gd name="T20" fmla="*/ 252 w 295"/>
                          <a:gd name="T21" fmla="*/ 156 h 223"/>
                          <a:gd name="T22" fmla="*/ 276 w 295"/>
                          <a:gd name="T23" fmla="*/ 192 h 223"/>
                          <a:gd name="T24" fmla="*/ 293 w 295"/>
                          <a:gd name="T25" fmla="*/ 220 h 223"/>
                          <a:gd name="T26" fmla="*/ 294 w 295"/>
                          <a:gd name="T27" fmla="*/ 222 h 223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295"/>
                          <a:gd name="T43" fmla="*/ 0 h 223"/>
                          <a:gd name="T44" fmla="*/ 295 w 295"/>
                          <a:gd name="T45" fmla="*/ 223 h 223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295" h="223">
                            <a:moveTo>
                              <a:pt x="0" y="12"/>
                            </a:moveTo>
                            <a:lnTo>
                              <a:pt x="23" y="2"/>
                            </a:lnTo>
                            <a:lnTo>
                              <a:pt x="45" y="0"/>
                            </a:lnTo>
                            <a:lnTo>
                              <a:pt x="68" y="3"/>
                            </a:lnTo>
                            <a:lnTo>
                              <a:pt x="96" y="14"/>
                            </a:lnTo>
                            <a:lnTo>
                              <a:pt x="129" y="31"/>
                            </a:lnTo>
                            <a:lnTo>
                              <a:pt x="162" y="56"/>
                            </a:lnTo>
                            <a:lnTo>
                              <a:pt x="189" y="80"/>
                            </a:lnTo>
                            <a:lnTo>
                              <a:pt x="216" y="111"/>
                            </a:lnTo>
                            <a:lnTo>
                              <a:pt x="234" y="132"/>
                            </a:lnTo>
                            <a:lnTo>
                              <a:pt x="252" y="156"/>
                            </a:lnTo>
                            <a:lnTo>
                              <a:pt x="276" y="192"/>
                            </a:lnTo>
                            <a:lnTo>
                              <a:pt x="293" y="220"/>
                            </a:lnTo>
                            <a:lnTo>
                              <a:pt x="294" y="222"/>
                            </a:lnTo>
                          </a:path>
                        </a:pathLst>
                      </a:custGeom>
                      <a:noFill/>
                      <a:ln w="12700" cap="rnd" cmpd="sng">
                        <a:solidFill>
                          <a:srgbClr val="0000FF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34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74" y="1774"/>
                        <a:ext cx="295" cy="223"/>
                      </a:xfrm>
                      <a:custGeom>
                        <a:avLst/>
                        <a:gdLst>
                          <a:gd name="T0" fmla="*/ 0 w 295"/>
                          <a:gd name="T1" fmla="*/ 13 h 223"/>
                          <a:gd name="T2" fmla="*/ 23 w 295"/>
                          <a:gd name="T3" fmla="*/ 2 h 223"/>
                          <a:gd name="T4" fmla="*/ 46 w 295"/>
                          <a:gd name="T5" fmla="*/ 0 h 223"/>
                          <a:gd name="T6" fmla="*/ 68 w 295"/>
                          <a:gd name="T7" fmla="*/ 4 h 223"/>
                          <a:gd name="T8" fmla="*/ 97 w 295"/>
                          <a:gd name="T9" fmla="*/ 14 h 223"/>
                          <a:gd name="T10" fmla="*/ 130 w 295"/>
                          <a:gd name="T11" fmla="*/ 33 h 223"/>
                          <a:gd name="T12" fmla="*/ 162 w 295"/>
                          <a:gd name="T13" fmla="*/ 57 h 223"/>
                          <a:gd name="T14" fmla="*/ 189 w 295"/>
                          <a:gd name="T15" fmla="*/ 81 h 223"/>
                          <a:gd name="T16" fmla="*/ 216 w 295"/>
                          <a:gd name="T17" fmla="*/ 111 h 223"/>
                          <a:gd name="T18" fmla="*/ 234 w 295"/>
                          <a:gd name="T19" fmla="*/ 132 h 223"/>
                          <a:gd name="T20" fmla="*/ 252 w 295"/>
                          <a:gd name="T21" fmla="*/ 158 h 223"/>
                          <a:gd name="T22" fmla="*/ 276 w 295"/>
                          <a:gd name="T23" fmla="*/ 192 h 223"/>
                          <a:gd name="T24" fmla="*/ 293 w 295"/>
                          <a:gd name="T25" fmla="*/ 220 h 223"/>
                          <a:gd name="T26" fmla="*/ 294 w 295"/>
                          <a:gd name="T27" fmla="*/ 222 h 223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295"/>
                          <a:gd name="T43" fmla="*/ 0 h 223"/>
                          <a:gd name="T44" fmla="*/ 295 w 295"/>
                          <a:gd name="T45" fmla="*/ 223 h 223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295" h="223">
                            <a:moveTo>
                              <a:pt x="0" y="13"/>
                            </a:moveTo>
                            <a:lnTo>
                              <a:pt x="23" y="2"/>
                            </a:lnTo>
                            <a:lnTo>
                              <a:pt x="46" y="0"/>
                            </a:lnTo>
                            <a:lnTo>
                              <a:pt x="68" y="4"/>
                            </a:lnTo>
                            <a:lnTo>
                              <a:pt x="97" y="14"/>
                            </a:lnTo>
                            <a:lnTo>
                              <a:pt x="130" y="33"/>
                            </a:lnTo>
                            <a:lnTo>
                              <a:pt x="162" y="57"/>
                            </a:lnTo>
                            <a:lnTo>
                              <a:pt x="189" y="81"/>
                            </a:lnTo>
                            <a:lnTo>
                              <a:pt x="216" y="111"/>
                            </a:lnTo>
                            <a:lnTo>
                              <a:pt x="234" y="132"/>
                            </a:lnTo>
                            <a:lnTo>
                              <a:pt x="252" y="158"/>
                            </a:lnTo>
                            <a:lnTo>
                              <a:pt x="276" y="192"/>
                            </a:lnTo>
                            <a:lnTo>
                              <a:pt x="293" y="220"/>
                            </a:lnTo>
                            <a:lnTo>
                              <a:pt x="294" y="222"/>
                            </a:lnTo>
                          </a:path>
                        </a:pathLst>
                      </a:custGeom>
                      <a:noFill/>
                      <a:ln w="12700" cap="rnd" cmpd="sng">
                        <a:solidFill>
                          <a:srgbClr val="8080FF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  <p:grpSp>
                  <p:nvGrpSpPr>
                    <p:cNvPr id="15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3" y="1700"/>
                      <a:ext cx="154" cy="180"/>
                      <a:chOff x="3793" y="1700"/>
                      <a:chExt cx="154" cy="180"/>
                    </a:xfrm>
                  </p:grpSpPr>
                  <p:sp>
                    <p:nvSpPr>
                      <p:cNvPr id="6208" name="Freeform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12" y="1722"/>
                        <a:ext cx="119" cy="134"/>
                      </a:xfrm>
                      <a:custGeom>
                        <a:avLst/>
                        <a:gdLst>
                          <a:gd name="T0" fmla="*/ 21 w 119"/>
                          <a:gd name="T1" fmla="*/ 24 h 134"/>
                          <a:gd name="T2" fmla="*/ 18 w 119"/>
                          <a:gd name="T3" fmla="*/ 27 h 134"/>
                          <a:gd name="T4" fmla="*/ 12 w 119"/>
                          <a:gd name="T5" fmla="*/ 36 h 134"/>
                          <a:gd name="T6" fmla="*/ 9 w 119"/>
                          <a:gd name="T7" fmla="*/ 41 h 134"/>
                          <a:gd name="T8" fmla="*/ 5 w 119"/>
                          <a:gd name="T9" fmla="*/ 46 h 134"/>
                          <a:gd name="T10" fmla="*/ 0 w 119"/>
                          <a:gd name="T11" fmla="*/ 56 h 134"/>
                          <a:gd name="T12" fmla="*/ 4 w 119"/>
                          <a:gd name="T13" fmla="*/ 68 h 134"/>
                          <a:gd name="T14" fmla="*/ 4 w 119"/>
                          <a:gd name="T15" fmla="*/ 77 h 134"/>
                          <a:gd name="T16" fmla="*/ 9 w 119"/>
                          <a:gd name="T17" fmla="*/ 87 h 134"/>
                          <a:gd name="T18" fmla="*/ 42 w 119"/>
                          <a:gd name="T19" fmla="*/ 77 h 134"/>
                          <a:gd name="T20" fmla="*/ 40 w 119"/>
                          <a:gd name="T21" fmla="*/ 85 h 134"/>
                          <a:gd name="T22" fmla="*/ 44 w 119"/>
                          <a:gd name="T23" fmla="*/ 86 h 134"/>
                          <a:gd name="T24" fmla="*/ 48 w 119"/>
                          <a:gd name="T25" fmla="*/ 86 h 134"/>
                          <a:gd name="T26" fmla="*/ 53 w 119"/>
                          <a:gd name="T27" fmla="*/ 86 h 134"/>
                          <a:gd name="T28" fmla="*/ 53 w 119"/>
                          <a:gd name="T29" fmla="*/ 91 h 134"/>
                          <a:gd name="T30" fmla="*/ 54 w 119"/>
                          <a:gd name="T31" fmla="*/ 90 h 134"/>
                          <a:gd name="T32" fmla="*/ 59 w 119"/>
                          <a:gd name="T33" fmla="*/ 88 h 134"/>
                          <a:gd name="T34" fmla="*/ 64 w 119"/>
                          <a:gd name="T35" fmla="*/ 92 h 134"/>
                          <a:gd name="T36" fmla="*/ 90 w 119"/>
                          <a:gd name="T37" fmla="*/ 122 h 134"/>
                          <a:gd name="T38" fmla="*/ 91 w 119"/>
                          <a:gd name="T39" fmla="*/ 112 h 134"/>
                          <a:gd name="T40" fmla="*/ 95 w 119"/>
                          <a:gd name="T41" fmla="*/ 109 h 134"/>
                          <a:gd name="T42" fmla="*/ 102 w 119"/>
                          <a:gd name="T43" fmla="*/ 101 h 134"/>
                          <a:gd name="T44" fmla="*/ 104 w 119"/>
                          <a:gd name="T45" fmla="*/ 95 h 134"/>
                          <a:gd name="T46" fmla="*/ 113 w 119"/>
                          <a:gd name="T47" fmla="*/ 92 h 134"/>
                          <a:gd name="T48" fmla="*/ 118 w 119"/>
                          <a:gd name="T49" fmla="*/ 80 h 134"/>
                          <a:gd name="T50" fmla="*/ 106 w 119"/>
                          <a:gd name="T51" fmla="*/ 68 h 134"/>
                          <a:gd name="T52" fmla="*/ 105 w 119"/>
                          <a:gd name="T53" fmla="*/ 60 h 134"/>
                          <a:gd name="T54" fmla="*/ 103 w 119"/>
                          <a:gd name="T55" fmla="*/ 49 h 134"/>
                          <a:gd name="T56" fmla="*/ 108 w 119"/>
                          <a:gd name="T57" fmla="*/ 26 h 134"/>
                          <a:gd name="T58" fmla="*/ 96 w 119"/>
                          <a:gd name="T59" fmla="*/ 27 h 134"/>
                          <a:gd name="T60" fmla="*/ 83 w 119"/>
                          <a:gd name="T61" fmla="*/ 20 h 134"/>
                          <a:gd name="T62" fmla="*/ 74 w 119"/>
                          <a:gd name="T63" fmla="*/ 0 h 134"/>
                          <a:gd name="T64" fmla="*/ 62 w 119"/>
                          <a:gd name="T65" fmla="*/ 0 h 134"/>
                          <a:gd name="T66" fmla="*/ 54 w 119"/>
                          <a:gd name="T67" fmla="*/ 10 h 134"/>
                          <a:gd name="T68" fmla="*/ 46 w 119"/>
                          <a:gd name="T69" fmla="*/ 3 h 134"/>
                          <a:gd name="T70" fmla="*/ 36 w 119"/>
                          <a:gd name="T71" fmla="*/ 7 h 134"/>
                          <a:gd name="T72" fmla="*/ 27 w 119"/>
                          <a:gd name="T73" fmla="*/ 10 h 134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w 119"/>
                          <a:gd name="T112" fmla="*/ 0 h 134"/>
                          <a:gd name="T113" fmla="*/ 119 w 119"/>
                          <a:gd name="T114" fmla="*/ 134 h 134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T111" t="T112" r="T113" b="T114"/>
                        <a:pathLst>
                          <a:path w="119" h="134">
                            <a:moveTo>
                              <a:pt x="37" y="39"/>
                            </a:moveTo>
                            <a:lnTo>
                              <a:pt x="21" y="24"/>
                            </a:lnTo>
                            <a:lnTo>
                              <a:pt x="41" y="51"/>
                            </a:lnTo>
                            <a:lnTo>
                              <a:pt x="18" y="27"/>
                            </a:lnTo>
                            <a:lnTo>
                              <a:pt x="33" y="48"/>
                            </a:lnTo>
                            <a:lnTo>
                              <a:pt x="12" y="36"/>
                            </a:lnTo>
                            <a:lnTo>
                              <a:pt x="35" y="57"/>
                            </a:lnTo>
                            <a:lnTo>
                              <a:pt x="9" y="41"/>
                            </a:lnTo>
                            <a:lnTo>
                              <a:pt x="34" y="61"/>
                            </a:lnTo>
                            <a:lnTo>
                              <a:pt x="5" y="46"/>
                            </a:lnTo>
                            <a:lnTo>
                              <a:pt x="35" y="64"/>
                            </a:lnTo>
                            <a:lnTo>
                              <a:pt x="0" y="56"/>
                            </a:lnTo>
                            <a:lnTo>
                              <a:pt x="34" y="65"/>
                            </a:lnTo>
                            <a:lnTo>
                              <a:pt x="4" y="68"/>
                            </a:lnTo>
                            <a:lnTo>
                              <a:pt x="34" y="69"/>
                            </a:lnTo>
                            <a:lnTo>
                              <a:pt x="4" y="77"/>
                            </a:lnTo>
                            <a:lnTo>
                              <a:pt x="33" y="74"/>
                            </a:lnTo>
                            <a:lnTo>
                              <a:pt x="9" y="87"/>
                            </a:lnTo>
                            <a:lnTo>
                              <a:pt x="38" y="75"/>
                            </a:lnTo>
                            <a:lnTo>
                              <a:pt x="42" y="77"/>
                            </a:lnTo>
                            <a:lnTo>
                              <a:pt x="19" y="103"/>
                            </a:lnTo>
                            <a:lnTo>
                              <a:pt x="40" y="85"/>
                            </a:lnTo>
                            <a:lnTo>
                              <a:pt x="24" y="106"/>
                            </a:lnTo>
                            <a:lnTo>
                              <a:pt x="44" y="86"/>
                            </a:lnTo>
                            <a:lnTo>
                              <a:pt x="30" y="115"/>
                            </a:lnTo>
                            <a:lnTo>
                              <a:pt x="48" y="86"/>
                            </a:lnTo>
                            <a:lnTo>
                              <a:pt x="37" y="116"/>
                            </a:lnTo>
                            <a:lnTo>
                              <a:pt x="53" y="86"/>
                            </a:lnTo>
                            <a:lnTo>
                              <a:pt x="41" y="128"/>
                            </a:lnTo>
                            <a:lnTo>
                              <a:pt x="53" y="91"/>
                            </a:lnTo>
                            <a:lnTo>
                              <a:pt x="51" y="133"/>
                            </a:lnTo>
                            <a:lnTo>
                              <a:pt x="54" y="90"/>
                            </a:lnTo>
                            <a:lnTo>
                              <a:pt x="59" y="121"/>
                            </a:lnTo>
                            <a:lnTo>
                              <a:pt x="59" y="88"/>
                            </a:lnTo>
                            <a:lnTo>
                              <a:pt x="73" y="120"/>
                            </a:lnTo>
                            <a:lnTo>
                              <a:pt x="64" y="92"/>
                            </a:lnTo>
                            <a:lnTo>
                              <a:pt x="76" y="102"/>
                            </a:lnTo>
                            <a:lnTo>
                              <a:pt x="90" y="122"/>
                            </a:lnTo>
                            <a:lnTo>
                              <a:pt x="72" y="90"/>
                            </a:lnTo>
                            <a:lnTo>
                              <a:pt x="91" y="112"/>
                            </a:lnTo>
                            <a:lnTo>
                              <a:pt x="73" y="86"/>
                            </a:lnTo>
                            <a:lnTo>
                              <a:pt x="95" y="109"/>
                            </a:lnTo>
                            <a:lnTo>
                              <a:pt x="76" y="84"/>
                            </a:lnTo>
                            <a:lnTo>
                              <a:pt x="102" y="101"/>
                            </a:lnTo>
                            <a:lnTo>
                              <a:pt x="80" y="81"/>
                            </a:lnTo>
                            <a:lnTo>
                              <a:pt x="104" y="95"/>
                            </a:lnTo>
                            <a:lnTo>
                              <a:pt x="82" y="78"/>
                            </a:lnTo>
                            <a:lnTo>
                              <a:pt x="113" y="92"/>
                            </a:lnTo>
                            <a:lnTo>
                              <a:pt x="85" y="75"/>
                            </a:lnTo>
                            <a:lnTo>
                              <a:pt x="118" y="80"/>
                            </a:lnTo>
                            <a:lnTo>
                              <a:pt x="80" y="71"/>
                            </a:lnTo>
                            <a:lnTo>
                              <a:pt x="106" y="68"/>
                            </a:lnTo>
                            <a:lnTo>
                              <a:pt x="75" y="66"/>
                            </a:lnTo>
                            <a:lnTo>
                              <a:pt x="105" y="60"/>
                            </a:lnTo>
                            <a:lnTo>
                              <a:pt x="76" y="61"/>
                            </a:lnTo>
                            <a:lnTo>
                              <a:pt x="103" y="49"/>
                            </a:lnTo>
                            <a:lnTo>
                              <a:pt x="72" y="59"/>
                            </a:lnTo>
                            <a:lnTo>
                              <a:pt x="108" y="26"/>
                            </a:lnTo>
                            <a:lnTo>
                              <a:pt x="74" y="52"/>
                            </a:lnTo>
                            <a:lnTo>
                              <a:pt x="96" y="27"/>
                            </a:lnTo>
                            <a:lnTo>
                              <a:pt x="65" y="56"/>
                            </a:lnTo>
                            <a:lnTo>
                              <a:pt x="83" y="20"/>
                            </a:lnTo>
                            <a:lnTo>
                              <a:pt x="63" y="55"/>
                            </a:lnTo>
                            <a:lnTo>
                              <a:pt x="74" y="0"/>
                            </a:lnTo>
                            <a:lnTo>
                              <a:pt x="61" y="49"/>
                            </a:lnTo>
                            <a:lnTo>
                              <a:pt x="62" y="0"/>
                            </a:lnTo>
                            <a:lnTo>
                              <a:pt x="60" y="43"/>
                            </a:lnTo>
                            <a:lnTo>
                              <a:pt x="54" y="10"/>
                            </a:lnTo>
                            <a:lnTo>
                              <a:pt x="57" y="45"/>
                            </a:lnTo>
                            <a:lnTo>
                              <a:pt x="46" y="3"/>
                            </a:lnTo>
                            <a:lnTo>
                              <a:pt x="52" y="46"/>
                            </a:lnTo>
                            <a:lnTo>
                              <a:pt x="36" y="7"/>
                            </a:lnTo>
                            <a:lnTo>
                              <a:pt x="49" y="48"/>
                            </a:lnTo>
                            <a:lnTo>
                              <a:pt x="27" y="10"/>
                            </a:lnTo>
                            <a:lnTo>
                              <a:pt x="37" y="39"/>
                            </a:lnTo>
                          </a:path>
                        </a:pathLst>
                      </a:custGeom>
                      <a:solidFill>
                        <a:srgbClr val="4040FF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16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842" y="1705"/>
                        <a:ext cx="99" cy="147"/>
                        <a:chOff x="3842" y="1705"/>
                        <a:chExt cx="99" cy="147"/>
                      </a:xfrm>
                    </p:grpSpPr>
                    <p:sp>
                      <p:nvSpPr>
                        <p:cNvPr id="6228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71" y="1722"/>
                          <a:ext cx="49" cy="62"/>
                        </a:xfrm>
                        <a:custGeom>
                          <a:avLst/>
                          <a:gdLst>
                            <a:gd name="T0" fmla="*/ 0 w 49"/>
                            <a:gd name="T1" fmla="*/ 61 h 62"/>
                            <a:gd name="T2" fmla="*/ 39 w 49"/>
                            <a:gd name="T3" fmla="*/ 0 h 62"/>
                            <a:gd name="T4" fmla="*/ 23 w 49"/>
                            <a:gd name="T5" fmla="*/ 29 h 62"/>
                            <a:gd name="T6" fmla="*/ 48 w 49"/>
                            <a:gd name="T7" fmla="*/ 3 h 62"/>
                            <a:gd name="T8" fmla="*/ 0 w 49"/>
                            <a:gd name="T9" fmla="*/ 61 h 62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49"/>
                            <a:gd name="T16" fmla="*/ 0 h 62"/>
                            <a:gd name="T17" fmla="*/ 49 w 49"/>
                            <a:gd name="T18" fmla="*/ 62 h 62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49" h="62">
                              <a:moveTo>
                                <a:pt x="0" y="61"/>
                              </a:moveTo>
                              <a:lnTo>
                                <a:pt x="39" y="0"/>
                              </a:lnTo>
                              <a:lnTo>
                                <a:pt x="23" y="29"/>
                              </a:lnTo>
                              <a:lnTo>
                                <a:pt x="48" y="3"/>
                              </a:lnTo>
                              <a:lnTo>
                                <a:pt x="0" y="61"/>
                              </a:lnTo>
                            </a:path>
                          </a:pathLst>
                        </a:custGeom>
                        <a:solidFill>
                          <a:srgbClr val="0000C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229" name="Freeform 3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75" y="1762"/>
                          <a:ext cx="66" cy="29"/>
                        </a:xfrm>
                        <a:custGeom>
                          <a:avLst/>
                          <a:gdLst>
                            <a:gd name="T0" fmla="*/ 0 w 66"/>
                            <a:gd name="T1" fmla="*/ 28 h 29"/>
                            <a:gd name="T2" fmla="*/ 64 w 66"/>
                            <a:gd name="T3" fmla="*/ 9 h 29"/>
                            <a:gd name="T4" fmla="*/ 34 w 66"/>
                            <a:gd name="T5" fmla="*/ 15 h 29"/>
                            <a:gd name="T6" fmla="*/ 65 w 66"/>
                            <a:gd name="T7" fmla="*/ 0 h 29"/>
                            <a:gd name="T8" fmla="*/ 0 w 66"/>
                            <a:gd name="T9" fmla="*/ 28 h 29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66"/>
                            <a:gd name="T16" fmla="*/ 0 h 29"/>
                            <a:gd name="T17" fmla="*/ 66 w 66"/>
                            <a:gd name="T18" fmla="*/ 29 h 29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66" h="29">
                              <a:moveTo>
                                <a:pt x="0" y="28"/>
                              </a:moveTo>
                              <a:lnTo>
                                <a:pt x="64" y="9"/>
                              </a:lnTo>
                              <a:lnTo>
                                <a:pt x="34" y="15"/>
                              </a:lnTo>
                              <a:lnTo>
                                <a:pt x="65" y="0"/>
                              </a:lnTo>
                              <a:lnTo>
                                <a:pt x="0" y="28"/>
                              </a:lnTo>
                            </a:path>
                          </a:pathLst>
                        </a:custGeom>
                        <a:solidFill>
                          <a:srgbClr val="0000C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230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74" y="1791"/>
                          <a:ext cx="55" cy="61"/>
                        </a:xfrm>
                        <a:custGeom>
                          <a:avLst/>
                          <a:gdLst>
                            <a:gd name="T0" fmla="*/ 0 w 55"/>
                            <a:gd name="T1" fmla="*/ 0 h 61"/>
                            <a:gd name="T2" fmla="*/ 54 w 55"/>
                            <a:gd name="T3" fmla="*/ 50 h 61"/>
                            <a:gd name="T4" fmla="*/ 28 w 55"/>
                            <a:gd name="T5" fmla="*/ 29 h 61"/>
                            <a:gd name="T6" fmla="*/ 50 w 55"/>
                            <a:gd name="T7" fmla="*/ 60 h 61"/>
                            <a:gd name="T8" fmla="*/ 0 w 55"/>
                            <a:gd name="T9" fmla="*/ 0 h 61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5"/>
                            <a:gd name="T16" fmla="*/ 0 h 61"/>
                            <a:gd name="T17" fmla="*/ 55 w 55"/>
                            <a:gd name="T18" fmla="*/ 61 h 61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5" h="61">
                              <a:moveTo>
                                <a:pt x="0" y="0"/>
                              </a:moveTo>
                              <a:lnTo>
                                <a:pt x="54" y="50"/>
                              </a:lnTo>
                              <a:lnTo>
                                <a:pt x="28" y="29"/>
                              </a:lnTo>
                              <a:lnTo>
                                <a:pt x="50" y="6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solidFill>
                          <a:srgbClr val="0000C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231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842" y="1705"/>
                          <a:ext cx="28" cy="78"/>
                        </a:xfrm>
                        <a:custGeom>
                          <a:avLst/>
                          <a:gdLst>
                            <a:gd name="T0" fmla="*/ 27 w 28"/>
                            <a:gd name="T1" fmla="*/ 77 h 78"/>
                            <a:gd name="T2" fmla="*/ 9 w 28"/>
                            <a:gd name="T3" fmla="*/ 0 h 78"/>
                            <a:gd name="T4" fmla="*/ 15 w 28"/>
                            <a:gd name="T5" fmla="*/ 36 h 78"/>
                            <a:gd name="T6" fmla="*/ 0 w 28"/>
                            <a:gd name="T7" fmla="*/ 0 h 78"/>
                            <a:gd name="T8" fmla="*/ 27 w 28"/>
                            <a:gd name="T9" fmla="*/ 77 h 7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28"/>
                            <a:gd name="T16" fmla="*/ 0 h 78"/>
                            <a:gd name="T17" fmla="*/ 28 w 28"/>
                            <a:gd name="T18" fmla="*/ 78 h 78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28" h="78">
                              <a:moveTo>
                                <a:pt x="27" y="77"/>
                              </a:moveTo>
                              <a:lnTo>
                                <a:pt x="9" y="0"/>
                              </a:lnTo>
                              <a:lnTo>
                                <a:pt x="15" y="36"/>
                              </a:lnTo>
                              <a:lnTo>
                                <a:pt x="0" y="0"/>
                              </a:lnTo>
                              <a:lnTo>
                                <a:pt x="27" y="77"/>
                              </a:lnTo>
                            </a:path>
                          </a:pathLst>
                        </a:custGeom>
                        <a:solidFill>
                          <a:srgbClr val="0000C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  <p:grpSp>
                    <p:nvGrpSpPr>
                      <p:cNvPr id="17" name="Group 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793" y="1700"/>
                        <a:ext cx="154" cy="180"/>
                        <a:chOff x="3793" y="1700"/>
                        <a:chExt cx="154" cy="180"/>
                      </a:xfrm>
                    </p:grpSpPr>
                    <p:grpSp>
                      <p:nvGrpSpPr>
                        <p:cNvPr id="18" name="Group 3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845" y="1791"/>
                          <a:ext cx="102" cy="89"/>
                          <a:chOff x="3845" y="1791"/>
                          <a:chExt cx="102" cy="89"/>
                        </a:xfrm>
                      </p:grpSpPr>
                      <p:sp>
                        <p:nvSpPr>
                          <p:cNvPr id="6226" name="Freeform 3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45" y="1799"/>
                            <a:ext cx="25" cy="81"/>
                          </a:xfrm>
                          <a:custGeom>
                            <a:avLst/>
                            <a:gdLst>
                              <a:gd name="T0" fmla="*/ 20 w 25"/>
                              <a:gd name="T1" fmla="*/ 0 h 81"/>
                              <a:gd name="T2" fmla="*/ 24 w 25"/>
                              <a:gd name="T3" fmla="*/ 71 h 81"/>
                              <a:gd name="T4" fmla="*/ 19 w 25"/>
                              <a:gd name="T5" fmla="*/ 32 h 81"/>
                              <a:gd name="T6" fmla="*/ 12 w 25"/>
                              <a:gd name="T7" fmla="*/ 80 h 81"/>
                              <a:gd name="T8" fmla="*/ 14 w 25"/>
                              <a:gd name="T9" fmla="*/ 32 h 81"/>
                              <a:gd name="T10" fmla="*/ 0 w 25"/>
                              <a:gd name="T11" fmla="*/ 63 h 81"/>
                              <a:gd name="T12" fmla="*/ 20 w 25"/>
                              <a:gd name="T13" fmla="*/ 0 h 81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5"/>
                              <a:gd name="T22" fmla="*/ 0 h 81"/>
                              <a:gd name="T23" fmla="*/ 25 w 25"/>
                              <a:gd name="T24" fmla="*/ 81 h 81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5" h="81">
                                <a:moveTo>
                                  <a:pt x="20" y="0"/>
                                </a:moveTo>
                                <a:lnTo>
                                  <a:pt x="24" y="71"/>
                                </a:lnTo>
                                <a:lnTo>
                                  <a:pt x="19" y="32"/>
                                </a:lnTo>
                                <a:lnTo>
                                  <a:pt x="12" y="80"/>
                                </a:lnTo>
                                <a:lnTo>
                                  <a:pt x="14" y="32"/>
                                </a:lnTo>
                                <a:lnTo>
                                  <a:pt x="0" y="63"/>
                                </a:lnTo>
                                <a:lnTo>
                                  <a:pt x="20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7" name="Freeform 4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77" y="1791"/>
                            <a:ext cx="70" cy="34"/>
                          </a:xfrm>
                          <a:custGeom>
                            <a:avLst/>
                            <a:gdLst>
                              <a:gd name="T0" fmla="*/ 0 w 70"/>
                              <a:gd name="T1" fmla="*/ 0 h 34"/>
                              <a:gd name="T2" fmla="*/ 56 w 70"/>
                              <a:gd name="T3" fmla="*/ 33 h 34"/>
                              <a:gd name="T4" fmla="*/ 26 w 70"/>
                              <a:gd name="T5" fmla="*/ 12 h 34"/>
                              <a:gd name="T6" fmla="*/ 69 w 70"/>
                              <a:gd name="T7" fmla="*/ 24 h 34"/>
                              <a:gd name="T8" fmla="*/ 29 w 70"/>
                              <a:gd name="T9" fmla="*/ 6 h 34"/>
                              <a:gd name="T10" fmla="*/ 61 w 70"/>
                              <a:gd name="T11" fmla="*/ 4 h 34"/>
                              <a:gd name="T12" fmla="*/ 0 w 70"/>
                              <a:gd name="T13" fmla="*/ 0 h 34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70"/>
                              <a:gd name="T22" fmla="*/ 0 h 34"/>
                              <a:gd name="T23" fmla="*/ 70 w 70"/>
                              <a:gd name="T24" fmla="*/ 34 h 34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70" h="34">
                                <a:moveTo>
                                  <a:pt x="0" y="0"/>
                                </a:moveTo>
                                <a:lnTo>
                                  <a:pt x="56" y="33"/>
                                </a:lnTo>
                                <a:lnTo>
                                  <a:pt x="26" y="12"/>
                                </a:lnTo>
                                <a:lnTo>
                                  <a:pt x="69" y="24"/>
                                </a:lnTo>
                                <a:lnTo>
                                  <a:pt x="29" y="6"/>
                                </a:lnTo>
                                <a:lnTo>
                                  <a:pt x="61" y="4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</p:grpSp>
                    <p:grpSp>
                      <p:nvGrpSpPr>
                        <p:cNvPr id="19" name="Group 4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793" y="1700"/>
                          <a:ext cx="143" cy="176"/>
                          <a:chOff x="3793" y="1700"/>
                          <a:chExt cx="143" cy="176"/>
                        </a:xfrm>
                      </p:grpSpPr>
                      <p:sp>
                        <p:nvSpPr>
                          <p:cNvPr id="6216" name="Freeform 4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797" y="1791"/>
                            <a:ext cx="67" cy="29"/>
                          </a:xfrm>
                          <a:custGeom>
                            <a:avLst/>
                            <a:gdLst>
                              <a:gd name="T0" fmla="*/ 66 w 67"/>
                              <a:gd name="T1" fmla="*/ 0 h 29"/>
                              <a:gd name="T2" fmla="*/ 0 w 67"/>
                              <a:gd name="T3" fmla="*/ 18 h 29"/>
                              <a:gd name="T4" fmla="*/ 30 w 67"/>
                              <a:gd name="T5" fmla="*/ 11 h 29"/>
                              <a:gd name="T6" fmla="*/ 0 w 67"/>
                              <a:gd name="T7" fmla="*/ 28 h 29"/>
                              <a:gd name="T8" fmla="*/ 66 w 67"/>
                              <a:gd name="T9" fmla="*/ 0 h 29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67"/>
                              <a:gd name="T16" fmla="*/ 0 h 29"/>
                              <a:gd name="T17" fmla="*/ 67 w 67"/>
                              <a:gd name="T18" fmla="*/ 29 h 29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67" h="29">
                                <a:moveTo>
                                  <a:pt x="66" y="0"/>
                                </a:moveTo>
                                <a:lnTo>
                                  <a:pt x="0" y="18"/>
                                </a:lnTo>
                                <a:lnTo>
                                  <a:pt x="30" y="11"/>
                                </a:lnTo>
                                <a:lnTo>
                                  <a:pt x="0" y="28"/>
                                </a:lnTo>
                                <a:lnTo>
                                  <a:pt x="66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17" name="Freeform 4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17" y="1797"/>
                            <a:ext cx="49" cy="62"/>
                          </a:xfrm>
                          <a:custGeom>
                            <a:avLst/>
                            <a:gdLst>
                              <a:gd name="T0" fmla="*/ 48 w 49"/>
                              <a:gd name="T1" fmla="*/ 0 h 62"/>
                              <a:gd name="T2" fmla="*/ 7 w 49"/>
                              <a:gd name="T3" fmla="*/ 61 h 62"/>
                              <a:gd name="T4" fmla="*/ 24 w 49"/>
                              <a:gd name="T5" fmla="*/ 31 h 62"/>
                              <a:gd name="T6" fmla="*/ 0 w 49"/>
                              <a:gd name="T7" fmla="*/ 57 h 62"/>
                              <a:gd name="T8" fmla="*/ 48 w 49"/>
                              <a:gd name="T9" fmla="*/ 0 h 62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49"/>
                              <a:gd name="T16" fmla="*/ 0 h 62"/>
                              <a:gd name="T17" fmla="*/ 49 w 49"/>
                              <a:gd name="T18" fmla="*/ 62 h 62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49" h="62">
                                <a:moveTo>
                                  <a:pt x="48" y="0"/>
                                </a:moveTo>
                                <a:lnTo>
                                  <a:pt x="7" y="61"/>
                                </a:lnTo>
                                <a:lnTo>
                                  <a:pt x="24" y="31"/>
                                </a:lnTo>
                                <a:lnTo>
                                  <a:pt x="0" y="57"/>
                                </a:lnTo>
                                <a:lnTo>
                                  <a:pt x="48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18" name="Freeform 4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67" y="1798"/>
                            <a:ext cx="27" cy="78"/>
                          </a:xfrm>
                          <a:custGeom>
                            <a:avLst/>
                            <a:gdLst>
                              <a:gd name="T0" fmla="*/ 0 w 27"/>
                              <a:gd name="T1" fmla="*/ 0 h 78"/>
                              <a:gd name="T2" fmla="*/ 18 w 27"/>
                              <a:gd name="T3" fmla="*/ 75 h 78"/>
                              <a:gd name="T4" fmla="*/ 11 w 27"/>
                              <a:gd name="T5" fmla="*/ 40 h 78"/>
                              <a:gd name="T6" fmla="*/ 26 w 27"/>
                              <a:gd name="T7" fmla="*/ 77 h 78"/>
                              <a:gd name="T8" fmla="*/ 0 w 27"/>
                              <a:gd name="T9" fmla="*/ 0 h 78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27"/>
                              <a:gd name="T16" fmla="*/ 0 h 78"/>
                              <a:gd name="T17" fmla="*/ 27 w 27"/>
                              <a:gd name="T18" fmla="*/ 78 h 78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27" h="78">
                                <a:moveTo>
                                  <a:pt x="0" y="0"/>
                                </a:moveTo>
                                <a:lnTo>
                                  <a:pt x="18" y="75"/>
                                </a:lnTo>
                                <a:lnTo>
                                  <a:pt x="11" y="40"/>
                                </a:lnTo>
                                <a:lnTo>
                                  <a:pt x="26" y="77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19" name="Freeform 4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08" y="1731"/>
                            <a:ext cx="55" cy="60"/>
                          </a:xfrm>
                          <a:custGeom>
                            <a:avLst/>
                            <a:gdLst>
                              <a:gd name="T0" fmla="*/ 54 w 55"/>
                              <a:gd name="T1" fmla="*/ 59 h 60"/>
                              <a:gd name="T2" fmla="*/ 0 w 55"/>
                              <a:gd name="T3" fmla="*/ 8 h 60"/>
                              <a:gd name="T4" fmla="*/ 25 w 55"/>
                              <a:gd name="T5" fmla="*/ 30 h 60"/>
                              <a:gd name="T6" fmla="*/ 2 w 55"/>
                              <a:gd name="T7" fmla="*/ 0 h 60"/>
                              <a:gd name="T8" fmla="*/ 54 w 55"/>
                              <a:gd name="T9" fmla="*/ 59 h 60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55"/>
                              <a:gd name="T16" fmla="*/ 0 h 60"/>
                              <a:gd name="T17" fmla="*/ 55 w 55"/>
                              <a:gd name="T18" fmla="*/ 60 h 60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55" h="60">
                                <a:moveTo>
                                  <a:pt x="54" y="59"/>
                                </a:moveTo>
                                <a:lnTo>
                                  <a:pt x="0" y="8"/>
                                </a:lnTo>
                                <a:lnTo>
                                  <a:pt x="25" y="30"/>
                                </a:lnTo>
                                <a:lnTo>
                                  <a:pt x="2" y="0"/>
                                </a:lnTo>
                                <a:lnTo>
                                  <a:pt x="54" y="59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0" name="Freeform 4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793" y="1758"/>
                            <a:ext cx="69" cy="34"/>
                          </a:xfrm>
                          <a:custGeom>
                            <a:avLst/>
                            <a:gdLst>
                              <a:gd name="T0" fmla="*/ 68 w 69"/>
                              <a:gd name="T1" fmla="*/ 33 h 34"/>
                              <a:gd name="T2" fmla="*/ 11 w 69"/>
                              <a:gd name="T3" fmla="*/ 0 h 34"/>
                              <a:gd name="T4" fmla="*/ 40 w 69"/>
                              <a:gd name="T5" fmla="*/ 20 h 34"/>
                              <a:gd name="T6" fmla="*/ 0 w 69"/>
                              <a:gd name="T7" fmla="*/ 8 h 34"/>
                              <a:gd name="T8" fmla="*/ 39 w 69"/>
                              <a:gd name="T9" fmla="*/ 26 h 34"/>
                              <a:gd name="T10" fmla="*/ 7 w 69"/>
                              <a:gd name="T11" fmla="*/ 28 h 34"/>
                              <a:gd name="T12" fmla="*/ 68 w 69"/>
                              <a:gd name="T13" fmla="*/ 33 h 34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69"/>
                              <a:gd name="T22" fmla="*/ 0 h 34"/>
                              <a:gd name="T23" fmla="*/ 69 w 69"/>
                              <a:gd name="T24" fmla="*/ 34 h 34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69" h="34">
                                <a:moveTo>
                                  <a:pt x="68" y="33"/>
                                </a:moveTo>
                                <a:lnTo>
                                  <a:pt x="11" y="0"/>
                                </a:lnTo>
                                <a:lnTo>
                                  <a:pt x="40" y="20"/>
                                </a:lnTo>
                                <a:lnTo>
                                  <a:pt x="0" y="8"/>
                                </a:lnTo>
                                <a:lnTo>
                                  <a:pt x="39" y="26"/>
                                </a:lnTo>
                                <a:lnTo>
                                  <a:pt x="7" y="28"/>
                                </a:lnTo>
                                <a:lnTo>
                                  <a:pt x="68" y="33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1" name="Freeform 4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04" y="1794"/>
                            <a:ext cx="60" cy="47"/>
                          </a:xfrm>
                          <a:custGeom>
                            <a:avLst/>
                            <a:gdLst>
                              <a:gd name="T0" fmla="*/ 59 w 60"/>
                              <a:gd name="T1" fmla="*/ 0 h 47"/>
                              <a:gd name="T2" fmla="*/ 5 w 60"/>
                              <a:gd name="T3" fmla="*/ 29 h 47"/>
                              <a:gd name="T4" fmla="*/ 31 w 60"/>
                              <a:gd name="T5" fmla="*/ 17 h 47"/>
                              <a:gd name="T6" fmla="*/ 0 w 60"/>
                              <a:gd name="T7" fmla="*/ 46 h 47"/>
                              <a:gd name="T8" fmla="*/ 32 w 60"/>
                              <a:gd name="T9" fmla="*/ 22 h 47"/>
                              <a:gd name="T10" fmla="*/ 11 w 60"/>
                              <a:gd name="T11" fmla="*/ 43 h 47"/>
                              <a:gd name="T12" fmla="*/ 59 w 60"/>
                              <a:gd name="T13" fmla="*/ 0 h 47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60"/>
                              <a:gd name="T22" fmla="*/ 0 h 47"/>
                              <a:gd name="T23" fmla="*/ 60 w 60"/>
                              <a:gd name="T24" fmla="*/ 47 h 47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60" h="47">
                                <a:moveTo>
                                  <a:pt x="59" y="0"/>
                                </a:moveTo>
                                <a:lnTo>
                                  <a:pt x="5" y="29"/>
                                </a:lnTo>
                                <a:lnTo>
                                  <a:pt x="31" y="17"/>
                                </a:lnTo>
                                <a:lnTo>
                                  <a:pt x="0" y="46"/>
                                </a:lnTo>
                                <a:lnTo>
                                  <a:pt x="32" y="22"/>
                                </a:lnTo>
                                <a:lnTo>
                                  <a:pt x="11" y="43"/>
                                </a:lnTo>
                                <a:lnTo>
                                  <a:pt x="59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2" name="Freeform 4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69" y="1700"/>
                            <a:ext cx="26" cy="83"/>
                          </a:xfrm>
                          <a:custGeom>
                            <a:avLst/>
                            <a:gdLst>
                              <a:gd name="T0" fmla="*/ 3 w 26"/>
                              <a:gd name="T1" fmla="*/ 82 h 83"/>
                              <a:gd name="T2" fmla="*/ 0 w 26"/>
                              <a:gd name="T3" fmla="*/ 9 h 83"/>
                              <a:gd name="T4" fmla="*/ 4 w 26"/>
                              <a:gd name="T5" fmla="*/ 48 h 83"/>
                              <a:gd name="T6" fmla="*/ 12 w 26"/>
                              <a:gd name="T7" fmla="*/ 0 h 83"/>
                              <a:gd name="T8" fmla="*/ 10 w 26"/>
                              <a:gd name="T9" fmla="*/ 49 h 83"/>
                              <a:gd name="T10" fmla="*/ 25 w 26"/>
                              <a:gd name="T11" fmla="*/ 16 h 83"/>
                              <a:gd name="T12" fmla="*/ 3 w 26"/>
                              <a:gd name="T13" fmla="*/ 82 h 83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6"/>
                              <a:gd name="T22" fmla="*/ 0 h 83"/>
                              <a:gd name="T23" fmla="*/ 26 w 26"/>
                              <a:gd name="T24" fmla="*/ 83 h 83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6" h="83">
                                <a:moveTo>
                                  <a:pt x="3" y="82"/>
                                </a:moveTo>
                                <a:lnTo>
                                  <a:pt x="0" y="9"/>
                                </a:lnTo>
                                <a:lnTo>
                                  <a:pt x="4" y="48"/>
                                </a:lnTo>
                                <a:lnTo>
                                  <a:pt x="12" y="0"/>
                                </a:lnTo>
                                <a:lnTo>
                                  <a:pt x="10" y="49"/>
                                </a:lnTo>
                                <a:lnTo>
                                  <a:pt x="25" y="16"/>
                                </a:lnTo>
                                <a:lnTo>
                                  <a:pt x="3" y="82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3" name="Freeform 4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74" y="1743"/>
                            <a:ext cx="62" cy="44"/>
                          </a:xfrm>
                          <a:custGeom>
                            <a:avLst/>
                            <a:gdLst>
                              <a:gd name="T0" fmla="*/ 0 w 62"/>
                              <a:gd name="T1" fmla="*/ 43 h 44"/>
                              <a:gd name="T2" fmla="*/ 45 w 62"/>
                              <a:gd name="T3" fmla="*/ 0 h 44"/>
                              <a:gd name="T4" fmla="*/ 25 w 62"/>
                              <a:gd name="T5" fmla="*/ 22 h 44"/>
                              <a:gd name="T6" fmla="*/ 61 w 62"/>
                              <a:gd name="T7" fmla="*/ 1 h 44"/>
                              <a:gd name="T8" fmla="*/ 28 w 62"/>
                              <a:gd name="T9" fmla="*/ 24 h 44"/>
                              <a:gd name="T10" fmla="*/ 54 w 62"/>
                              <a:gd name="T11" fmla="*/ 12 h 44"/>
                              <a:gd name="T12" fmla="*/ 0 w 62"/>
                              <a:gd name="T13" fmla="*/ 43 h 44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62"/>
                              <a:gd name="T22" fmla="*/ 0 h 44"/>
                              <a:gd name="T23" fmla="*/ 62 w 62"/>
                              <a:gd name="T24" fmla="*/ 44 h 44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62" h="44">
                                <a:moveTo>
                                  <a:pt x="0" y="43"/>
                                </a:moveTo>
                                <a:lnTo>
                                  <a:pt x="45" y="0"/>
                                </a:lnTo>
                                <a:lnTo>
                                  <a:pt x="25" y="22"/>
                                </a:lnTo>
                                <a:lnTo>
                                  <a:pt x="61" y="1"/>
                                </a:lnTo>
                                <a:lnTo>
                                  <a:pt x="28" y="24"/>
                                </a:lnTo>
                                <a:lnTo>
                                  <a:pt x="54" y="12"/>
                                </a:lnTo>
                                <a:lnTo>
                                  <a:pt x="0" y="43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4" name="Freeform 5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22" y="1716"/>
                            <a:ext cx="43" cy="69"/>
                          </a:xfrm>
                          <a:custGeom>
                            <a:avLst/>
                            <a:gdLst>
                              <a:gd name="T0" fmla="*/ 42 w 43"/>
                              <a:gd name="T1" fmla="*/ 68 h 69"/>
                              <a:gd name="T2" fmla="*/ 14 w 43"/>
                              <a:gd name="T3" fmla="*/ 6 h 69"/>
                              <a:gd name="T4" fmla="*/ 26 w 43"/>
                              <a:gd name="T5" fmla="*/ 35 h 69"/>
                              <a:gd name="T6" fmla="*/ 0 w 43"/>
                              <a:gd name="T7" fmla="*/ 0 h 69"/>
                              <a:gd name="T8" fmla="*/ 22 w 43"/>
                              <a:gd name="T9" fmla="*/ 37 h 69"/>
                              <a:gd name="T10" fmla="*/ 2 w 43"/>
                              <a:gd name="T11" fmla="*/ 13 h 69"/>
                              <a:gd name="T12" fmla="*/ 42 w 43"/>
                              <a:gd name="T13" fmla="*/ 68 h 69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43"/>
                              <a:gd name="T22" fmla="*/ 0 h 69"/>
                              <a:gd name="T23" fmla="*/ 43 w 43"/>
                              <a:gd name="T24" fmla="*/ 69 h 69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43" h="69">
                                <a:moveTo>
                                  <a:pt x="42" y="68"/>
                                </a:moveTo>
                                <a:lnTo>
                                  <a:pt x="14" y="6"/>
                                </a:lnTo>
                                <a:lnTo>
                                  <a:pt x="26" y="35"/>
                                </a:lnTo>
                                <a:lnTo>
                                  <a:pt x="0" y="0"/>
                                </a:lnTo>
                                <a:lnTo>
                                  <a:pt x="22" y="37"/>
                                </a:lnTo>
                                <a:lnTo>
                                  <a:pt x="2" y="13"/>
                                </a:lnTo>
                                <a:lnTo>
                                  <a:pt x="42" y="68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25" name="Freeform 5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872" y="1797"/>
                            <a:ext cx="39" cy="71"/>
                          </a:xfrm>
                          <a:custGeom>
                            <a:avLst/>
                            <a:gdLst>
                              <a:gd name="T0" fmla="*/ 0 w 39"/>
                              <a:gd name="T1" fmla="*/ 0 h 71"/>
                              <a:gd name="T2" fmla="*/ 38 w 39"/>
                              <a:gd name="T3" fmla="*/ 52 h 71"/>
                              <a:gd name="T4" fmla="*/ 19 w 39"/>
                              <a:gd name="T5" fmla="*/ 29 h 71"/>
                              <a:gd name="T6" fmla="*/ 38 w 39"/>
                              <a:gd name="T7" fmla="*/ 70 h 71"/>
                              <a:gd name="T8" fmla="*/ 16 w 39"/>
                              <a:gd name="T9" fmla="*/ 33 h 71"/>
                              <a:gd name="T10" fmla="*/ 27 w 39"/>
                              <a:gd name="T11" fmla="*/ 61 h 71"/>
                              <a:gd name="T12" fmla="*/ 0 w 39"/>
                              <a:gd name="T13" fmla="*/ 0 h 71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39"/>
                              <a:gd name="T22" fmla="*/ 0 h 71"/>
                              <a:gd name="T23" fmla="*/ 39 w 39"/>
                              <a:gd name="T24" fmla="*/ 71 h 71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39" h="71">
                                <a:moveTo>
                                  <a:pt x="0" y="0"/>
                                </a:moveTo>
                                <a:lnTo>
                                  <a:pt x="38" y="52"/>
                                </a:lnTo>
                                <a:lnTo>
                                  <a:pt x="19" y="29"/>
                                </a:lnTo>
                                <a:lnTo>
                                  <a:pt x="38" y="70"/>
                                </a:lnTo>
                                <a:lnTo>
                                  <a:pt x="16" y="33"/>
                                </a:lnTo>
                                <a:lnTo>
                                  <a:pt x="27" y="61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0000C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</p:grpSp>
                  </p:grpSp>
                  <p:sp>
                    <p:nvSpPr>
                      <p:cNvPr id="6211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33" y="1744"/>
                        <a:ext cx="78" cy="97"/>
                      </a:xfrm>
                      <a:custGeom>
                        <a:avLst/>
                        <a:gdLst>
                          <a:gd name="T0" fmla="*/ 14 w 78"/>
                          <a:gd name="T1" fmla="*/ 7 h 97"/>
                          <a:gd name="T2" fmla="*/ 34 w 78"/>
                          <a:gd name="T3" fmla="*/ 41 h 97"/>
                          <a:gd name="T4" fmla="*/ 26 w 78"/>
                          <a:gd name="T5" fmla="*/ 5 h 97"/>
                          <a:gd name="T6" fmla="*/ 37 w 78"/>
                          <a:gd name="T7" fmla="*/ 39 h 97"/>
                          <a:gd name="T8" fmla="*/ 43 w 78"/>
                          <a:gd name="T9" fmla="*/ 0 h 97"/>
                          <a:gd name="T10" fmla="*/ 39 w 78"/>
                          <a:gd name="T11" fmla="*/ 38 h 97"/>
                          <a:gd name="T12" fmla="*/ 58 w 78"/>
                          <a:gd name="T13" fmla="*/ 11 h 97"/>
                          <a:gd name="T14" fmla="*/ 41 w 78"/>
                          <a:gd name="T15" fmla="*/ 40 h 97"/>
                          <a:gd name="T16" fmla="*/ 69 w 78"/>
                          <a:gd name="T17" fmla="*/ 22 h 97"/>
                          <a:gd name="T18" fmla="*/ 41 w 78"/>
                          <a:gd name="T19" fmla="*/ 44 h 97"/>
                          <a:gd name="T20" fmla="*/ 71 w 78"/>
                          <a:gd name="T21" fmla="*/ 35 h 97"/>
                          <a:gd name="T22" fmla="*/ 43 w 78"/>
                          <a:gd name="T23" fmla="*/ 45 h 97"/>
                          <a:gd name="T24" fmla="*/ 77 w 78"/>
                          <a:gd name="T25" fmla="*/ 58 h 97"/>
                          <a:gd name="T26" fmla="*/ 42 w 78"/>
                          <a:gd name="T27" fmla="*/ 48 h 97"/>
                          <a:gd name="T28" fmla="*/ 65 w 78"/>
                          <a:gd name="T29" fmla="*/ 72 h 97"/>
                          <a:gd name="T30" fmla="*/ 40 w 78"/>
                          <a:gd name="T31" fmla="*/ 50 h 97"/>
                          <a:gd name="T32" fmla="*/ 61 w 78"/>
                          <a:gd name="T33" fmla="*/ 92 h 97"/>
                          <a:gd name="T34" fmla="*/ 37 w 78"/>
                          <a:gd name="T35" fmla="*/ 50 h 97"/>
                          <a:gd name="T36" fmla="*/ 44 w 78"/>
                          <a:gd name="T37" fmla="*/ 91 h 97"/>
                          <a:gd name="T38" fmla="*/ 35 w 78"/>
                          <a:gd name="T39" fmla="*/ 51 h 97"/>
                          <a:gd name="T40" fmla="*/ 29 w 78"/>
                          <a:gd name="T41" fmla="*/ 96 h 97"/>
                          <a:gd name="T42" fmla="*/ 32 w 78"/>
                          <a:gd name="T43" fmla="*/ 53 h 97"/>
                          <a:gd name="T44" fmla="*/ 12 w 78"/>
                          <a:gd name="T45" fmla="*/ 80 h 97"/>
                          <a:gd name="T46" fmla="*/ 31 w 78"/>
                          <a:gd name="T47" fmla="*/ 50 h 97"/>
                          <a:gd name="T48" fmla="*/ 0 w 78"/>
                          <a:gd name="T49" fmla="*/ 73 h 97"/>
                          <a:gd name="T50" fmla="*/ 31 w 78"/>
                          <a:gd name="T51" fmla="*/ 48 h 97"/>
                          <a:gd name="T52" fmla="*/ 0 w 78"/>
                          <a:gd name="T53" fmla="*/ 57 h 97"/>
                          <a:gd name="T54" fmla="*/ 29 w 78"/>
                          <a:gd name="T55" fmla="*/ 48 h 97"/>
                          <a:gd name="T56" fmla="*/ 0 w 78"/>
                          <a:gd name="T57" fmla="*/ 36 h 97"/>
                          <a:gd name="T58" fmla="*/ 31 w 78"/>
                          <a:gd name="T59" fmla="*/ 45 h 97"/>
                          <a:gd name="T60" fmla="*/ 4 w 78"/>
                          <a:gd name="T61" fmla="*/ 19 h 97"/>
                          <a:gd name="T62" fmla="*/ 32 w 78"/>
                          <a:gd name="T63" fmla="*/ 42 h 97"/>
                          <a:gd name="T64" fmla="*/ 14 w 78"/>
                          <a:gd name="T65" fmla="*/ 7 h 97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w 78"/>
                          <a:gd name="T100" fmla="*/ 0 h 97"/>
                          <a:gd name="T101" fmla="*/ 78 w 78"/>
                          <a:gd name="T102" fmla="*/ 97 h 97"/>
                        </a:gdLst>
                        <a:ahLst/>
                        <a:cxnLst>
                          <a:cxn ang="T66">
                            <a:pos x="T0" y="T1"/>
                          </a:cxn>
                          <a:cxn ang="T67">
                            <a:pos x="T2" y="T3"/>
                          </a:cxn>
                          <a:cxn ang="T68">
                            <a:pos x="T4" y="T5"/>
                          </a:cxn>
                          <a:cxn ang="T69">
                            <a:pos x="T6" y="T7"/>
                          </a:cxn>
                          <a:cxn ang="T70">
                            <a:pos x="T8" y="T9"/>
                          </a:cxn>
                          <a:cxn ang="T71">
                            <a:pos x="T10" y="T11"/>
                          </a:cxn>
                          <a:cxn ang="T72">
                            <a:pos x="T12" y="T13"/>
                          </a:cxn>
                          <a:cxn ang="T73">
                            <a:pos x="T14" y="T15"/>
                          </a:cxn>
                          <a:cxn ang="T74">
                            <a:pos x="T16" y="T17"/>
                          </a:cxn>
                          <a:cxn ang="T75">
                            <a:pos x="T18" y="T19"/>
                          </a:cxn>
                          <a:cxn ang="T76">
                            <a:pos x="T20" y="T21"/>
                          </a:cxn>
                          <a:cxn ang="T77">
                            <a:pos x="T22" y="T23"/>
                          </a:cxn>
                          <a:cxn ang="T78">
                            <a:pos x="T24" y="T25"/>
                          </a:cxn>
                          <a:cxn ang="T79">
                            <a:pos x="T26" y="T27"/>
                          </a:cxn>
                          <a:cxn ang="T80">
                            <a:pos x="T28" y="T29"/>
                          </a:cxn>
                          <a:cxn ang="T81">
                            <a:pos x="T30" y="T31"/>
                          </a:cxn>
                          <a:cxn ang="T82">
                            <a:pos x="T32" y="T33"/>
                          </a:cxn>
                          <a:cxn ang="T83">
                            <a:pos x="T34" y="T35"/>
                          </a:cxn>
                          <a:cxn ang="T84">
                            <a:pos x="T36" y="T37"/>
                          </a:cxn>
                          <a:cxn ang="T85">
                            <a:pos x="T38" y="T39"/>
                          </a:cxn>
                          <a:cxn ang="T86">
                            <a:pos x="T40" y="T41"/>
                          </a:cxn>
                          <a:cxn ang="T87">
                            <a:pos x="T42" y="T43"/>
                          </a:cxn>
                          <a:cxn ang="T88">
                            <a:pos x="T44" y="T45"/>
                          </a:cxn>
                          <a:cxn ang="T89">
                            <a:pos x="T46" y="T47"/>
                          </a:cxn>
                          <a:cxn ang="T90">
                            <a:pos x="T48" y="T49"/>
                          </a:cxn>
                          <a:cxn ang="T91">
                            <a:pos x="T50" y="T51"/>
                          </a:cxn>
                          <a:cxn ang="T92">
                            <a:pos x="T52" y="T53"/>
                          </a:cxn>
                          <a:cxn ang="T93">
                            <a:pos x="T54" y="T55"/>
                          </a:cxn>
                          <a:cxn ang="T94">
                            <a:pos x="T56" y="T57"/>
                          </a:cxn>
                          <a:cxn ang="T95">
                            <a:pos x="T58" y="T59"/>
                          </a:cxn>
                          <a:cxn ang="T96">
                            <a:pos x="T60" y="T61"/>
                          </a:cxn>
                          <a:cxn ang="T97">
                            <a:pos x="T62" y="T63"/>
                          </a:cxn>
                          <a:cxn ang="T98">
                            <a:pos x="T64" y="T65"/>
                          </a:cxn>
                        </a:cxnLst>
                        <a:rect l="T99" t="T100" r="T101" b="T102"/>
                        <a:pathLst>
                          <a:path w="78" h="97">
                            <a:moveTo>
                              <a:pt x="14" y="7"/>
                            </a:moveTo>
                            <a:lnTo>
                              <a:pt x="34" y="41"/>
                            </a:lnTo>
                            <a:lnTo>
                              <a:pt x="26" y="5"/>
                            </a:lnTo>
                            <a:lnTo>
                              <a:pt x="37" y="39"/>
                            </a:lnTo>
                            <a:lnTo>
                              <a:pt x="43" y="0"/>
                            </a:lnTo>
                            <a:lnTo>
                              <a:pt x="39" y="38"/>
                            </a:lnTo>
                            <a:lnTo>
                              <a:pt x="58" y="11"/>
                            </a:lnTo>
                            <a:lnTo>
                              <a:pt x="41" y="40"/>
                            </a:lnTo>
                            <a:lnTo>
                              <a:pt x="69" y="22"/>
                            </a:lnTo>
                            <a:lnTo>
                              <a:pt x="41" y="44"/>
                            </a:lnTo>
                            <a:lnTo>
                              <a:pt x="71" y="35"/>
                            </a:lnTo>
                            <a:lnTo>
                              <a:pt x="43" y="45"/>
                            </a:lnTo>
                            <a:lnTo>
                              <a:pt x="77" y="58"/>
                            </a:lnTo>
                            <a:lnTo>
                              <a:pt x="42" y="48"/>
                            </a:lnTo>
                            <a:lnTo>
                              <a:pt x="65" y="72"/>
                            </a:lnTo>
                            <a:lnTo>
                              <a:pt x="40" y="50"/>
                            </a:lnTo>
                            <a:lnTo>
                              <a:pt x="61" y="92"/>
                            </a:lnTo>
                            <a:lnTo>
                              <a:pt x="37" y="50"/>
                            </a:lnTo>
                            <a:lnTo>
                              <a:pt x="44" y="91"/>
                            </a:lnTo>
                            <a:lnTo>
                              <a:pt x="35" y="51"/>
                            </a:lnTo>
                            <a:lnTo>
                              <a:pt x="29" y="96"/>
                            </a:lnTo>
                            <a:lnTo>
                              <a:pt x="32" y="53"/>
                            </a:lnTo>
                            <a:lnTo>
                              <a:pt x="12" y="80"/>
                            </a:lnTo>
                            <a:lnTo>
                              <a:pt x="31" y="50"/>
                            </a:lnTo>
                            <a:lnTo>
                              <a:pt x="0" y="73"/>
                            </a:lnTo>
                            <a:lnTo>
                              <a:pt x="31" y="48"/>
                            </a:lnTo>
                            <a:lnTo>
                              <a:pt x="0" y="57"/>
                            </a:lnTo>
                            <a:lnTo>
                              <a:pt x="29" y="48"/>
                            </a:lnTo>
                            <a:lnTo>
                              <a:pt x="0" y="36"/>
                            </a:lnTo>
                            <a:lnTo>
                              <a:pt x="31" y="45"/>
                            </a:lnTo>
                            <a:lnTo>
                              <a:pt x="4" y="19"/>
                            </a:lnTo>
                            <a:lnTo>
                              <a:pt x="32" y="42"/>
                            </a:lnTo>
                            <a:lnTo>
                              <a:pt x="14" y="7"/>
                            </a:lnTo>
                          </a:path>
                        </a:pathLst>
                      </a:custGeom>
                      <a:solidFill>
                        <a:srgbClr val="00FFFF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12" name="Freeform 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00" y="1722"/>
                        <a:ext cx="128" cy="144"/>
                      </a:xfrm>
                      <a:custGeom>
                        <a:avLst/>
                        <a:gdLst>
                          <a:gd name="T0" fmla="*/ 15 w 128"/>
                          <a:gd name="T1" fmla="*/ 33 h 144"/>
                          <a:gd name="T2" fmla="*/ 61 w 128"/>
                          <a:gd name="T3" fmla="*/ 63 h 144"/>
                          <a:gd name="T4" fmla="*/ 25 w 128"/>
                          <a:gd name="T5" fmla="*/ 20 h 144"/>
                          <a:gd name="T6" fmla="*/ 63 w 128"/>
                          <a:gd name="T7" fmla="*/ 61 h 144"/>
                          <a:gd name="T8" fmla="*/ 45 w 128"/>
                          <a:gd name="T9" fmla="*/ 8 h 144"/>
                          <a:gd name="T10" fmla="*/ 67 w 128"/>
                          <a:gd name="T11" fmla="*/ 59 h 144"/>
                          <a:gd name="T12" fmla="*/ 60 w 128"/>
                          <a:gd name="T13" fmla="*/ 0 h 144"/>
                          <a:gd name="T14" fmla="*/ 70 w 128"/>
                          <a:gd name="T15" fmla="*/ 58 h 144"/>
                          <a:gd name="T16" fmla="*/ 96 w 128"/>
                          <a:gd name="T17" fmla="*/ 6 h 144"/>
                          <a:gd name="T18" fmla="*/ 73 w 128"/>
                          <a:gd name="T19" fmla="*/ 60 h 144"/>
                          <a:gd name="T20" fmla="*/ 110 w 128"/>
                          <a:gd name="T21" fmla="*/ 19 h 144"/>
                          <a:gd name="T22" fmla="*/ 74 w 128"/>
                          <a:gd name="T23" fmla="*/ 62 h 144"/>
                          <a:gd name="T24" fmla="*/ 125 w 128"/>
                          <a:gd name="T25" fmla="*/ 39 h 144"/>
                          <a:gd name="T26" fmla="*/ 76 w 128"/>
                          <a:gd name="T27" fmla="*/ 65 h 144"/>
                          <a:gd name="T28" fmla="*/ 127 w 128"/>
                          <a:gd name="T29" fmla="*/ 61 h 144"/>
                          <a:gd name="T30" fmla="*/ 76 w 128"/>
                          <a:gd name="T31" fmla="*/ 69 h 144"/>
                          <a:gd name="T32" fmla="*/ 122 w 128"/>
                          <a:gd name="T33" fmla="*/ 104 h 144"/>
                          <a:gd name="T34" fmla="*/ 73 w 128"/>
                          <a:gd name="T35" fmla="*/ 72 h 144"/>
                          <a:gd name="T36" fmla="*/ 110 w 128"/>
                          <a:gd name="T37" fmla="*/ 117 h 144"/>
                          <a:gd name="T38" fmla="*/ 71 w 128"/>
                          <a:gd name="T39" fmla="*/ 73 h 144"/>
                          <a:gd name="T40" fmla="*/ 90 w 128"/>
                          <a:gd name="T41" fmla="*/ 128 h 144"/>
                          <a:gd name="T42" fmla="*/ 68 w 128"/>
                          <a:gd name="T43" fmla="*/ 72 h 144"/>
                          <a:gd name="T44" fmla="*/ 77 w 128"/>
                          <a:gd name="T45" fmla="*/ 143 h 144"/>
                          <a:gd name="T46" fmla="*/ 66 w 128"/>
                          <a:gd name="T47" fmla="*/ 74 h 144"/>
                          <a:gd name="T48" fmla="*/ 37 w 128"/>
                          <a:gd name="T49" fmla="*/ 136 h 144"/>
                          <a:gd name="T50" fmla="*/ 64 w 128"/>
                          <a:gd name="T51" fmla="*/ 73 h 144"/>
                          <a:gd name="T52" fmla="*/ 21 w 128"/>
                          <a:gd name="T53" fmla="*/ 118 h 144"/>
                          <a:gd name="T54" fmla="*/ 61 w 128"/>
                          <a:gd name="T55" fmla="*/ 72 h 144"/>
                          <a:gd name="T56" fmla="*/ 7 w 128"/>
                          <a:gd name="T57" fmla="*/ 97 h 144"/>
                          <a:gd name="T58" fmla="*/ 60 w 128"/>
                          <a:gd name="T59" fmla="*/ 69 h 144"/>
                          <a:gd name="T60" fmla="*/ 0 w 128"/>
                          <a:gd name="T61" fmla="*/ 76 h 144"/>
                          <a:gd name="T62" fmla="*/ 58 w 128"/>
                          <a:gd name="T63" fmla="*/ 67 h 144"/>
                          <a:gd name="T64" fmla="*/ 15 w 128"/>
                          <a:gd name="T65" fmla="*/ 33 h 144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w 128"/>
                          <a:gd name="T100" fmla="*/ 0 h 144"/>
                          <a:gd name="T101" fmla="*/ 128 w 128"/>
                          <a:gd name="T102" fmla="*/ 144 h 144"/>
                        </a:gdLst>
                        <a:ahLst/>
                        <a:cxnLst>
                          <a:cxn ang="T66">
                            <a:pos x="T0" y="T1"/>
                          </a:cxn>
                          <a:cxn ang="T67">
                            <a:pos x="T2" y="T3"/>
                          </a:cxn>
                          <a:cxn ang="T68">
                            <a:pos x="T4" y="T5"/>
                          </a:cxn>
                          <a:cxn ang="T69">
                            <a:pos x="T6" y="T7"/>
                          </a:cxn>
                          <a:cxn ang="T70">
                            <a:pos x="T8" y="T9"/>
                          </a:cxn>
                          <a:cxn ang="T71">
                            <a:pos x="T10" y="T11"/>
                          </a:cxn>
                          <a:cxn ang="T72">
                            <a:pos x="T12" y="T13"/>
                          </a:cxn>
                          <a:cxn ang="T73">
                            <a:pos x="T14" y="T15"/>
                          </a:cxn>
                          <a:cxn ang="T74">
                            <a:pos x="T16" y="T17"/>
                          </a:cxn>
                          <a:cxn ang="T75">
                            <a:pos x="T18" y="T19"/>
                          </a:cxn>
                          <a:cxn ang="T76">
                            <a:pos x="T20" y="T21"/>
                          </a:cxn>
                          <a:cxn ang="T77">
                            <a:pos x="T22" y="T23"/>
                          </a:cxn>
                          <a:cxn ang="T78">
                            <a:pos x="T24" y="T25"/>
                          </a:cxn>
                          <a:cxn ang="T79">
                            <a:pos x="T26" y="T27"/>
                          </a:cxn>
                          <a:cxn ang="T80">
                            <a:pos x="T28" y="T29"/>
                          </a:cxn>
                          <a:cxn ang="T81">
                            <a:pos x="T30" y="T31"/>
                          </a:cxn>
                          <a:cxn ang="T82">
                            <a:pos x="T32" y="T33"/>
                          </a:cxn>
                          <a:cxn ang="T83">
                            <a:pos x="T34" y="T35"/>
                          </a:cxn>
                          <a:cxn ang="T84">
                            <a:pos x="T36" y="T37"/>
                          </a:cxn>
                          <a:cxn ang="T85">
                            <a:pos x="T38" y="T39"/>
                          </a:cxn>
                          <a:cxn ang="T86">
                            <a:pos x="T40" y="T41"/>
                          </a:cxn>
                          <a:cxn ang="T87">
                            <a:pos x="T42" y="T43"/>
                          </a:cxn>
                          <a:cxn ang="T88">
                            <a:pos x="T44" y="T45"/>
                          </a:cxn>
                          <a:cxn ang="T89">
                            <a:pos x="T46" y="T47"/>
                          </a:cxn>
                          <a:cxn ang="T90">
                            <a:pos x="T48" y="T49"/>
                          </a:cxn>
                          <a:cxn ang="T91">
                            <a:pos x="T50" y="T51"/>
                          </a:cxn>
                          <a:cxn ang="T92">
                            <a:pos x="T52" y="T53"/>
                          </a:cxn>
                          <a:cxn ang="T93">
                            <a:pos x="T54" y="T55"/>
                          </a:cxn>
                          <a:cxn ang="T94">
                            <a:pos x="T56" y="T57"/>
                          </a:cxn>
                          <a:cxn ang="T95">
                            <a:pos x="T58" y="T59"/>
                          </a:cxn>
                          <a:cxn ang="T96">
                            <a:pos x="T60" y="T61"/>
                          </a:cxn>
                          <a:cxn ang="T97">
                            <a:pos x="T62" y="T63"/>
                          </a:cxn>
                          <a:cxn ang="T98">
                            <a:pos x="T64" y="T65"/>
                          </a:cxn>
                        </a:cxnLst>
                        <a:rect l="T99" t="T100" r="T101" b="T102"/>
                        <a:pathLst>
                          <a:path w="128" h="144">
                            <a:moveTo>
                              <a:pt x="15" y="33"/>
                            </a:moveTo>
                            <a:lnTo>
                              <a:pt x="61" y="63"/>
                            </a:lnTo>
                            <a:lnTo>
                              <a:pt x="25" y="20"/>
                            </a:lnTo>
                            <a:lnTo>
                              <a:pt x="63" y="61"/>
                            </a:lnTo>
                            <a:lnTo>
                              <a:pt x="45" y="8"/>
                            </a:lnTo>
                            <a:lnTo>
                              <a:pt x="67" y="59"/>
                            </a:lnTo>
                            <a:lnTo>
                              <a:pt x="60" y="0"/>
                            </a:lnTo>
                            <a:lnTo>
                              <a:pt x="70" y="58"/>
                            </a:lnTo>
                            <a:lnTo>
                              <a:pt x="96" y="6"/>
                            </a:lnTo>
                            <a:lnTo>
                              <a:pt x="73" y="60"/>
                            </a:lnTo>
                            <a:lnTo>
                              <a:pt x="110" y="19"/>
                            </a:lnTo>
                            <a:lnTo>
                              <a:pt x="74" y="62"/>
                            </a:lnTo>
                            <a:lnTo>
                              <a:pt x="125" y="39"/>
                            </a:lnTo>
                            <a:lnTo>
                              <a:pt x="76" y="65"/>
                            </a:lnTo>
                            <a:lnTo>
                              <a:pt x="127" y="61"/>
                            </a:lnTo>
                            <a:lnTo>
                              <a:pt x="76" y="69"/>
                            </a:lnTo>
                            <a:lnTo>
                              <a:pt x="122" y="104"/>
                            </a:lnTo>
                            <a:lnTo>
                              <a:pt x="73" y="72"/>
                            </a:lnTo>
                            <a:lnTo>
                              <a:pt x="110" y="117"/>
                            </a:lnTo>
                            <a:lnTo>
                              <a:pt x="71" y="73"/>
                            </a:lnTo>
                            <a:lnTo>
                              <a:pt x="90" y="128"/>
                            </a:lnTo>
                            <a:lnTo>
                              <a:pt x="68" y="72"/>
                            </a:lnTo>
                            <a:lnTo>
                              <a:pt x="77" y="143"/>
                            </a:lnTo>
                            <a:lnTo>
                              <a:pt x="66" y="74"/>
                            </a:lnTo>
                            <a:lnTo>
                              <a:pt x="37" y="136"/>
                            </a:lnTo>
                            <a:lnTo>
                              <a:pt x="64" y="73"/>
                            </a:lnTo>
                            <a:lnTo>
                              <a:pt x="21" y="118"/>
                            </a:lnTo>
                            <a:lnTo>
                              <a:pt x="61" y="72"/>
                            </a:lnTo>
                            <a:lnTo>
                              <a:pt x="7" y="97"/>
                            </a:lnTo>
                            <a:lnTo>
                              <a:pt x="60" y="69"/>
                            </a:lnTo>
                            <a:lnTo>
                              <a:pt x="0" y="76"/>
                            </a:lnTo>
                            <a:lnTo>
                              <a:pt x="58" y="67"/>
                            </a:lnTo>
                            <a:lnTo>
                              <a:pt x="15" y="33"/>
                            </a:lnTo>
                          </a:path>
                        </a:pathLst>
                      </a:custGeom>
                      <a:solidFill>
                        <a:srgbClr val="8080FF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sp>
                    <p:nvSpPr>
                      <p:cNvPr id="6213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6" y="1762"/>
                        <a:ext cx="47" cy="58"/>
                      </a:xfrm>
                      <a:custGeom>
                        <a:avLst/>
                        <a:gdLst>
                          <a:gd name="T0" fmla="*/ 8 w 47"/>
                          <a:gd name="T1" fmla="*/ 5 h 58"/>
                          <a:gd name="T2" fmla="*/ 20 w 47"/>
                          <a:gd name="T3" fmla="*/ 24 h 58"/>
                          <a:gd name="T4" fmla="*/ 16 w 47"/>
                          <a:gd name="T5" fmla="*/ 3 h 58"/>
                          <a:gd name="T6" fmla="*/ 22 w 47"/>
                          <a:gd name="T7" fmla="*/ 24 h 58"/>
                          <a:gd name="T8" fmla="*/ 25 w 47"/>
                          <a:gd name="T9" fmla="*/ 0 h 58"/>
                          <a:gd name="T10" fmla="*/ 23 w 47"/>
                          <a:gd name="T11" fmla="*/ 24 h 58"/>
                          <a:gd name="T12" fmla="*/ 35 w 47"/>
                          <a:gd name="T13" fmla="*/ 7 h 58"/>
                          <a:gd name="T14" fmla="*/ 24 w 47"/>
                          <a:gd name="T15" fmla="*/ 24 h 58"/>
                          <a:gd name="T16" fmla="*/ 40 w 47"/>
                          <a:gd name="T17" fmla="*/ 13 h 58"/>
                          <a:gd name="T18" fmla="*/ 23 w 47"/>
                          <a:gd name="T19" fmla="*/ 27 h 58"/>
                          <a:gd name="T20" fmla="*/ 42 w 47"/>
                          <a:gd name="T21" fmla="*/ 20 h 58"/>
                          <a:gd name="T22" fmla="*/ 25 w 47"/>
                          <a:gd name="T23" fmla="*/ 27 h 58"/>
                          <a:gd name="T24" fmla="*/ 46 w 47"/>
                          <a:gd name="T25" fmla="*/ 35 h 58"/>
                          <a:gd name="T26" fmla="*/ 25 w 47"/>
                          <a:gd name="T27" fmla="*/ 28 h 58"/>
                          <a:gd name="T28" fmla="*/ 39 w 47"/>
                          <a:gd name="T29" fmla="*/ 43 h 58"/>
                          <a:gd name="T30" fmla="*/ 24 w 47"/>
                          <a:gd name="T31" fmla="*/ 30 h 58"/>
                          <a:gd name="T32" fmla="*/ 36 w 47"/>
                          <a:gd name="T33" fmla="*/ 55 h 58"/>
                          <a:gd name="T34" fmla="*/ 22 w 47"/>
                          <a:gd name="T35" fmla="*/ 30 h 58"/>
                          <a:gd name="T36" fmla="*/ 26 w 47"/>
                          <a:gd name="T37" fmla="*/ 54 h 58"/>
                          <a:gd name="T38" fmla="*/ 21 w 47"/>
                          <a:gd name="T39" fmla="*/ 31 h 58"/>
                          <a:gd name="T40" fmla="*/ 17 w 47"/>
                          <a:gd name="T41" fmla="*/ 57 h 58"/>
                          <a:gd name="T42" fmla="*/ 19 w 47"/>
                          <a:gd name="T43" fmla="*/ 31 h 58"/>
                          <a:gd name="T44" fmla="*/ 7 w 47"/>
                          <a:gd name="T45" fmla="*/ 49 h 58"/>
                          <a:gd name="T46" fmla="*/ 18 w 47"/>
                          <a:gd name="T47" fmla="*/ 29 h 58"/>
                          <a:gd name="T48" fmla="*/ 0 w 47"/>
                          <a:gd name="T49" fmla="*/ 43 h 58"/>
                          <a:gd name="T50" fmla="*/ 18 w 47"/>
                          <a:gd name="T51" fmla="*/ 28 h 58"/>
                          <a:gd name="T52" fmla="*/ 0 w 47"/>
                          <a:gd name="T53" fmla="*/ 34 h 58"/>
                          <a:gd name="T54" fmla="*/ 17 w 47"/>
                          <a:gd name="T55" fmla="*/ 28 h 58"/>
                          <a:gd name="T56" fmla="*/ 0 w 47"/>
                          <a:gd name="T57" fmla="*/ 22 h 58"/>
                          <a:gd name="T58" fmla="*/ 19 w 47"/>
                          <a:gd name="T59" fmla="*/ 28 h 58"/>
                          <a:gd name="T60" fmla="*/ 2 w 47"/>
                          <a:gd name="T61" fmla="*/ 11 h 58"/>
                          <a:gd name="T62" fmla="*/ 19 w 47"/>
                          <a:gd name="T63" fmla="*/ 25 h 58"/>
                          <a:gd name="T64" fmla="*/ 8 w 47"/>
                          <a:gd name="T65" fmla="*/ 5 h 58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w 47"/>
                          <a:gd name="T100" fmla="*/ 0 h 58"/>
                          <a:gd name="T101" fmla="*/ 47 w 47"/>
                          <a:gd name="T102" fmla="*/ 58 h 58"/>
                        </a:gdLst>
                        <a:ahLst/>
                        <a:cxnLst>
                          <a:cxn ang="T66">
                            <a:pos x="T0" y="T1"/>
                          </a:cxn>
                          <a:cxn ang="T67">
                            <a:pos x="T2" y="T3"/>
                          </a:cxn>
                          <a:cxn ang="T68">
                            <a:pos x="T4" y="T5"/>
                          </a:cxn>
                          <a:cxn ang="T69">
                            <a:pos x="T6" y="T7"/>
                          </a:cxn>
                          <a:cxn ang="T70">
                            <a:pos x="T8" y="T9"/>
                          </a:cxn>
                          <a:cxn ang="T71">
                            <a:pos x="T10" y="T11"/>
                          </a:cxn>
                          <a:cxn ang="T72">
                            <a:pos x="T12" y="T13"/>
                          </a:cxn>
                          <a:cxn ang="T73">
                            <a:pos x="T14" y="T15"/>
                          </a:cxn>
                          <a:cxn ang="T74">
                            <a:pos x="T16" y="T17"/>
                          </a:cxn>
                          <a:cxn ang="T75">
                            <a:pos x="T18" y="T19"/>
                          </a:cxn>
                          <a:cxn ang="T76">
                            <a:pos x="T20" y="T21"/>
                          </a:cxn>
                          <a:cxn ang="T77">
                            <a:pos x="T22" y="T23"/>
                          </a:cxn>
                          <a:cxn ang="T78">
                            <a:pos x="T24" y="T25"/>
                          </a:cxn>
                          <a:cxn ang="T79">
                            <a:pos x="T26" y="T27"/>
                          </a:cxn>
                          <a:cxn ang="T80">
                            <a:pos x="T28" y="T29"/>
                          </a:cxn>
                          <a:cxn ang="T81">
                            <a:pos x="T30" y="T31"/>
                          </a:cxn>
                          <a:cxn ang="T82">
                            <a:pos x="T32" y="T33"/>
                          </a:cxn>
                          <a:cxn ang="T83">
                            <a:pos x="T34" y="T35"/>
                          </a:cxn>
                          <a:cxn ang="T84">
                            <a:pos x="T36" y="T37"/>
                          </a:cxn>
                          <a:cxn ang="T85">
                            <a:pos x="T38" y="T39"/>
                          </a:cxn>
                          <a:cxn ang="T86">
                            <a:pos x="T40" y="T41"/>
                          </a:cxn>
                          <a:cxn ang="T87">
                            <a:pos x="T42" y="T43"/>
                          </a:cxn>
                          <a:cxn ang="T88">
                            <a:pos x="T44" y="T45"/>
                          </a:cxn>
                          <a:cxn ang="T89">
                            <a:pos x="T46" y="T47"/>
                          </a:cxn>
                          <a:cxn ang="T90">
                            <a:pos x="T48" y="T49"/>
                          </a:cxn>
                          <a:cxn ang="T91">
                            <a:pos x="T50" y="T51"/>
                          </a:cxn>
                          <a:cxn ang="T92">
                            <a:pos x="T52" y="T53"/>
                          </a:cxn>
                          <a:cxn ang="T93">
                            <a:pos x="T54" y="T55"/>
                          </a:cxn>
                          <a:cxn ang="T94">
                            <a:pos x="T56" y="T57"/>
                          </a:cxn>
                          <a:cxn ang="T95">
                            <a:pos x="T58" y="T59"/>
                          </a:cxn>
                          <a:cxn ang="T96">
                            <a:pos x="T60" y="T61"/>
                          </a:cxn>
                          <a:cxn ang="T97">
                            <a:pos x="T62" y="T63"/>
                          </a:cxn>
                          <a:cxn ang="T98">
                            <a:pos x="T64" y="T65"/>
                          </a:cxn>
                        </a:cxnLst>
                        <a:rect l="T99" t="T100" r="T101" b="T102"/>
                        <a:pathLst>
                          <a:path w="47" h="58">
                            <a:moveTo>
                              <a:pt x="8" y="5"/>
                            </a:moveTo>
                            <a:lnTo>
                              <a:pt x="20" y="24"/>
                            </a:lnTo>
                            <a:lnTo>
                              <a:pt x="16" y="3"/>
                            </a:lnTo>
                            <a:lnTo>
                              <a:pt x="22" y="24"/>
                            </a:lnTo>
                            <a:lnTo>
                              <a:pt x="25" y="0"/>
                            </a:lnTo>
                            <a:lnTo>
                              <a:pt x="23" y="24"/>
                            </a:lnTo>
                            <a:lnTo>
                              <a:pt x="35" y="7"/>
                            </a:lnTo>
                            <a:lnTo>
                              <a:pt x="24" y="24"/>
                            </a:lnTo>
                            <a:lnTo>
                              <a:pt x="40" y="13"/>
                            </a:lnTo>
                            <a:lnTo>
                              <a:pt x="23" y="27"/>
                            </a:lnTo>
                            <a:lnTo>
                              <a:pt x="42" y="20"/>
                            </a:lnTo>
                            <a:lnTo>
                              <a:pt x="25" y="27"/>
                            </a:lnTo>
                            <a:lnTo>
                              <a:pt x="46" y="35"/>
                            </a:lnTo>
                            <a:lnTo>
                              <a:pt x="25" y="28"/>
                            </a:lnTo>
                            <a:lnTo>
                              <a:pt x="39" y="43"/>
                            </a:lnTo>
                            <a:lnTo>
                              <a:pt x="24" y="30"/>
                            </a:lnTo>
                            <a:lnTo>
                              <a:pt x="36" y="55"/>
                            </a:lnTo>
                            <a:lnTo>
                              <a:pt x="22" y="30"/>
                            </a:lnTo>
                            <a:lnTo>
                              <a:pt x="26" y="54"/>
                            </a:lnTo>
                            <a:lnTo>
                              <a:pt x="21" y="31"/>
                            </a:lnTo>
                            <a:lnTo>
                              <a:pt x="17" y="57"/>
                            </a:lnTo>
                            <a:lnTo>
                              <a:pt x="19" y="31"/>
                            </a:lnTo>
                            <a:lnTo>
                              <a:pt x="7" y="49"/>
                            </a:lnTo>
                            <a:lnTo>
                              <a:pt x="18" y="29"/>
                            </a:lnTo>
                            <a:lnTo>
                              <a:pt x="0" y="43"/>
                            </a:lnTo>
                            <a:lnTo>
                              <a:pt x="18" y="28"/>
                            </a:lnTo>
                            <a:lnTo>
                              <a:pt x="0" y="34"/>
                            </a:lnTo>
                            <a:lnTo>
                              <a:pt x="17" y="28"/>
                            </a:lnTo>
                            <a:lnTo>
                              <a:pt x="0" y="22"/>
                            </a:lnTo>
                            <a:lnTo>
                              <a:pt x="19" y="28"/>
                            </a:lnTo>
                            <a:lnTo>
                              <a:pt x="2" y="11"/>
                            </a:lnTo>
                            <a:lnTo>
                              <a:pt x="19" y="25"/>
                            </a:lnTo>
                            <a:lnTo>
                              <a:pt x="8" y="5"/>
                            </a:lnTo>
                          </a:path>
                        </a:pathLst>
                      </a:custGeom>
                      <a:solidFill>
                        <a:srgbClr val="C0FFFF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</p:grpSp>
              </p:grpSp>
              <p:grpSp>
                <p:nvGrpSpPr>
                  <p:cNvPr id="20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3899" y="1590"/>
                    <a:ext cx="335" cy="394"/>
                    <a:chOff x="3899" y="1590"/>
                    <a:chExt cx="335" cy="394"/>
                  </a:xfrm>
                </p:grpSpPr>
                <p:sp>
                  <p:nvSpPr>
                    <p:cNvPr id="6176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4000" y="1700"/>
                      <a:ext cx="234" cy="274"/>
                    </a:xfrm>
                    <a:custGeom>
                      <a:avLst/>
                      <a:gdLst>
                        <a:gd name="T0" fmla="*/ 0 w 234"/>
                        <a:gd name="T1" fmla="*/ 0 h 274"/>
                        <a:gd name="T2" fmla="*/ 10 w 234"/>
                        <a:gd name="T3" fmla="*/ 51 h 274"/>
                        <a:gd name="T4" fmla="*/ 20 w 234"/>
                        <a:gd name="T5" fmla="*/ 91 h 274"/>
                        <a:gd name="T6" fmla="*/ 34 w 234"/>
                        <a:gd name="T7" fmla="*/ 124 h 274"/>
                        <a:gd name="T8" fmla="*/ 54 w 234"/>
                        <a:gd name="T9" fmla="*/ 162 h 274"/>
                        <a:gd name="T10" fmla="*/ 77 w 234"/>
                        <a:gd name="T11" fmla="*/ 197 h 274"/>
                        <a:gd name="T12" fmla="*/ 103 w 234"/>
                        <a:gd name="T13" fmla="*/ 225 h 274"/>
                        <a:gd name="T14" fmla="*/ 127 w 234"/>
                        <a:gd name="T15" fmla="*/ 243 h 274"/>
                        <a:gd name="T16" fmla="*/ 152 w 234"/>
                        <a:gd name="T17" fmla="*/ 258 h 274"/>
                        <a:gd name="T18" fmla="*/ 169 w 234"/>
                        <a:gd name="T19" fmla="*/ 265 h 274"/>
                        <a:gd name="T20" fmla="*/ 187 w 234"/>
                        <a:gd name="T21" fmla="*/ 270 h 274"/>
                        <a:gd name="T22" fmla="*/ 212 w 234"/>
                        <a:gd name="T23" fmla="*/ 273 h 274"/>
                        <a:gd name="T24" fmla="*/ 233 w 234"/>
                        <a:gd name="T25" fmla="*/ 270 h 274"/>
                        <a:gd name="T26" fmla="*/ 233 w 234"/>
                        <a:gd name="T27" fmla="*/ 270 h 27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4"/>
                        <a:gd name="T43" fmla="*/ 0 h 274"/>
                        <a:gd name="T44" fmla="*/ 234 w 234"/>
                        <a:gd name="T45" fmla="*/ 274 h 27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4" h="274">
                          <a:moveTo>
                            <a:pt x="0" y="0"/>
                          </a:moveTo>
                          <a:lnTo>
                            <a:pt x="10" y="51"/>
                          </a:lnTo>
                          <a:lnTo>
                            <a:pt x="20" y="91"/>
                          </a:lnTo>
                          <a:lnTo>
                            <a:pt x="34" y="124"/>
                          </a:lnTo>
                          <a:lnTo>
                            <a:pt x="54" y="162"/>
                          </a:lnTo>
                          <a:lnTo>
                            <a:pt x="77" y="197"/>
                          </a:lnTo>
                          <a:lnTo>
                            <a:pt x="103" y="225"/>
                          </a:lnTo>
                          <a:lnTo>
                            <a:pt x="127" y="243"/>
                          </a:lnTo>
                          <a:lnTo>
                            <a:pt x="152" y="258"/>
                          </a:lnTo>
                          <a:lnTo>
                            <a:pt x="169" y="265"/>
                          </a:lnTo>
                          <a:lnTo>
                            <a:pt x="187" y="270"/>
                          </a:lnTo>
                          <a:lnTo>
                            <a:pt x="212" y="273"/>
                          </a:lnTo>
                          <a:lnTo>
                            <a:pt x="233" y="27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6177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3998" y="1697"/>
                      <a:ext cx="235" cy="281"/>
                    </a:xfrm>
                    <a:custGeom>
                      <a:avLst/>
                      <a:gdLst>
                        <a:gd name="T0" fmla="*/ 0 w 235"/>
                        <a:gd name="T1" fmla="*/ 0 h 281"/>
                        <a:gd name="T2" fmla="*/ 10 w 235"/>
                        <a:gd name="T3" fmla="*/ 53 h 281"/>
                        <a:gd name="T4" fmla="*/ 22 w 235"/>
                        <a:gd name="T5" fmla="*/ 93 h 281"/>
                        <a:gd name="T6" fmla="*/ 36 w 235"/>
                        <a:gd name="T7" fmla="*/ 128 h 281"/>
                        <a:gd name="T8" fmla="*/ 55 w 235"/>
                        <a:gd name="T9" fmla="*/ 166 h 281"/>
                        <a:gd name="T10" fmla="*/ 79 w 235"/>
                        <a:gd name="T11" fmla="*/ 204 h 281"/>
                        <a:gd name="T12" fmla="*/ 105 w 235"/>
                        <a:gd name="T13" fmla="*/ 233 h 281"/>
                        <a:gd name="T14" fmla="*/ 128 w 235"/>
                        <a:gd name="T15" fmla="*/ 251 h 281"/>
                        <a:gd name="T16" fmla="*/ 155 w 235"/>
                        <a:gd name="T17" fmla="*/ 266 h 281"/>
                        <a:gd name="T18" fmla="*/ 171 w 235"/>
                        <a:gd name="T19" fmla="*/ 273 h 281"/>
                        <a:gd name="T20" fmla="*/ 189 w 235"/>
                        <a:gd name="T21" fmla="*/ 278 h 281"/>
                        <a:gd name="T22" fmla="*/ 213 w 235"/>
                        <a:gd name="T23" fmla="*/ 280 h 281"/>
                        <a:gd name="T24" fmla="*/ 234 w 235"/>
                        <a:gd name="T25" fmla="*/ 280 h 281"/>
                        <a:gd name="T26" fmla="*/ 234 w 235"/>
                        <a:gd name="T27" fmla="*/ 280 h 281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5"/>
                        <a:gd name="T43" fmla="*/ 0 h 281"/>
                        <a:gd name="T44" fmla="*/ 235 w 235"/>
                        <a:gd name="T45" fmla="*/ 281 h 281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5" h="281">
                          <a:moveTo>
                            <a:pt x="0" y="0"/>
                          </a:moveTo>
                          <a:lnTo>
                            <a:pt x="10" y="53"/>
                          </a:lnTo>
                          <a:lnTo>
                            <a:pt x="22" y="93"/>
                          </a:lnTo>
                          <a:lnTo>
                            <a:pt x="36" y="128"/>
                          </a:lnTo>
                          <a:lnTo>
                            <a:pt x="55" y="166"/>
                          </a:lnTo>
                          <a:lnTo>
                            <a:pt x="79" y="204"/>
                          </a:lnTo>
                          <a:lnTo>
                            <a:pt x="105" y="233"/>
                          </a:lnTo>
                          <a:lnTo>
                            <a:pt x="128" y="251"/>
                          </a:lnTo>
                          <a:lnTo>
                            <a:pt x="155" y="266"/>
                          </a:lnTo>
                          <a:lnTo>
                            <a:pt x="171" y="273"/>
                          </a:lnTo>
                          <a:lnTo>
                            <a:pt x="189" y="278"/>
                          </a:lnTo>
                          <a:lnTo>
                            <a:pt x="213" y="280"/>
                          </a:lnTo>
                          <a:lnTo>
                            <a:pt x="234" y="28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FF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6178" name="Freeform 58"/>
                    <p:cNvSpPr>
                      <a:spLocks/>
                    </p:cNvSpPr>
                    <p:nvPr/>
                  </p:nvSpPr>
                  <p:spPr bwMode="auto">
                    <a:xfrm>
                      <a:off x="3998" y="1700"/>
                      <a:ext cx="235" cy="284"/>
                    </a:xfrm>
                    <a:custGeom>
                      <a:avLst/>
                      <a:gdLst>
                        <a:gd name="T0" fmla="*/ 0 w 235"/>
                        <a:gd name="T1" fmla="*/ 0 h 284"/>
                        <a:gd name="T2" fmla="*/ 10 w 235"/>
                        <a:gd name="T3" fmla="*/ 52 h 284"/>
                        <a:gd name="T4" fmla="*/ 21 w 235"/>
                        <a:gd name="T5" fmla="*/ 94 h 284"/>
                        <a:gd name="T6" fmla="*/ 35 w 235"/>
                        <a:gd name="T7" fmla="*/ 129 h 284"/>
                        <a:gd name="T8" fmla="*/ 55 w 235"/>
                        <a:gd name="T9" fmla="*/ 168 h 284"/>
                        <a:gd name="T10" fmla="*/ 80 w 235"/>
                        <a:gd name="T11" fmla="*/ 205 h 284"/>
                        <a:gd name="T12" fmla="*/ 105 w 235"/>
                        <a:gd name="T13" fmla="*/ 234 h 284"/>
                        <a:gd name="T14" fmla="*/ 128 w 235"/>
                        <a:gd name="T15" fmla="*/ 253 h 284"/>
                        <a:gd name="T16" fmla="*/ 153 w 235"/>
                        <a:gd name="T17" fmla="*/ 268 h 284"/>
                        <a:gd name="T18" fmla="*/ 171 w 235"/>
                        <a:gd name="T19" fmla="*/ 275 h 284"/>
                        <a:gd name="T20" fmla="*/ 189 w 235"/>
                        <a:gd name="T21" fmla="*/ 280 h 284"/>
                        <a:gd name="T22" fmla="*/ 214 w 235"/>
                        <a:gd name="T23" fmla="*/ 283 h 284"/>
                        <a:gd name="T24" fmla="*/ 232 w 235"/>
                        <a:gd name="T25" fmla="*/ 282 h 284"/>
                        <a:gd name="T26" fmla="*/ 234 w 235"/>
                        <a:gd name="T27" fmla="*/ 282 h 284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5"/>
                        <a:gd name="T43" fmla="*/ 0 h 284"/>
                        <a:gd name="T44" fmla="*/ 235 w 235"/>
                        <a:gd name="T45" fmla="*/ 284 h 284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5" h="284">
                          <a:moveTo>
                            <a:pt x="0" y="0"/>
                          </a:moveTo>
                          <a:lnTo>
                            <a:pt x="10" y="52"/>
                          </a:lnTo>
                          <a:lnTo>
                            <a:pt x="21" y="94"/>
                          </a:lnTo>
                          <a:lnTo>
                            <a:pt x="35" y="129"/>
                          </a:lnTo>
                          <a:lnTo>
                            <a:pt x="55" y="168"/>
                          </a:lnTo>
                          <a:lnTo>
                            <a:pt x="80" y="205"/>
                          </a:lnTo>
                          <a:lnTo>
                            <a:pt x="105" y="234"/>
                          </a:lnTo>
                          <a:lnTo>
                            <a:pt x="128" y="253"/>
                          </a:lnTo>
                          <a:lnTo>
                            <a:pt x="153" y="268"/>
                          </a:lnTo>
                          <a:lnTo>
                            <a:pt x="171" y="275"/>
                          </a:lnTo>
                          <a:lnTo>
                            <a:pt x="189" y="280"/>
                          </a:lnTo>
                          <a:lnTo>
                            <a:pt x="214" y="283"/>
                          </a:lnTo>
                          <a:lnTo>
                            <a:pt x="232" y="282"/>
                          </a:lnTo>
                          <a:lnTo>
                            <a:pt x="234" y="282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21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99" y="1590"/>
                      <a:ext cx="197" cy="216"/>
                      <a:chOff x="3899" y="1590"/>
                      <a:chExt cx="197" cy="216"/>
                    </a:xfrm>
                  </p:grpSpPr>
                  <p:sp>
                    <p:nvSpPr>
                      <p:cNvPr id="6180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27" y="1629"/>
                        <a:ext cx="143" cy="158"/>
                      </a:xfrm>
                      <a:custGeom>
                        <a:avLst/>
                        <a:gdLst>
                          <a:gd name="T0" fmla="*/ 5 w 143"/>
                          <a:gd name="T1" fmla="*/ 67 h 158"/>
                          <a:gd name="T2" fmla="*/ 5 w 143"/>
                          <a:gd name="T3" fmla="*/ 61 h 158"/>
                          <a:gd name="T4" fmla="*/ 6 w 143"/>
                          <a:gd name="T5" fmla="*/ 48 h 158"/>
                          <a:gd name="T6" fmla="*/ 10 w 143"/>
                          <a:gd name="T7" fmla="*/ 40 h 158"/>
                          <a:gd name="T8" fmla="*/ 10 w 143"/>
                          <a:gd name="T9" fmla="*/ 33 h 158"/>
                          <a:gd name="T10" fmla="*/ 13 w 143"/>
                          <a:gd name="T11" fmla="*/ 18 h 158"/>
                          <a:gd name="T12" fmla="*/ 27 w 143"/>
                          <a:gd name="T13" fmla="*/ 12 h 158"/>
                          <a:gd name="T14" fmla="*/ 35 w 143"/>
                          <a:gd name="T15" fmla="*/ 5 h 158"/>
                          <a:gd name="T16" fmla="*/ 47 w 143"/>
                          <a:gd name="T17" fmla="*/ 3 h 158"/>
                          <a:gd name="T18" fmla="*/ 67 w 143"/>
                          <a:gd name="T19" fmla="*/ 46 h 158"/>
                          <a:gd name="T20" fmla="*/ 71 w 143"/>
                          <a:gd name="T21" fmla="*/ 38 h 158"/>
                          <a:gd name="T22" fmla="*/ 74 w 143"/>
                          <a:gd name="T23" fmla="*/ 41 h 158"/>
                          <a:gd name="T24" fmla="*/ 78 w 143"/>
                          <a:gd name="T25" fmla="*/ 45 h 158"/>
                          <a:gd name="T26" fmla="*/ 82 w 143"/>
                          <a:gd name="T27" fmla="*/ 50 h 158"/>
                          <a:gd name="T28" fmla="*/ 88 w 143"/>
                          <a:gd name="T29" fmla="*/ 46 h 158"/>
                          <a:gd name="T30" fmla="*/ 86 w 143"/>
                          <a:gd name="T31" fmla="*/ 49 h 158"/>
                          <a:gd name="T32" fmla="*/ 89 w 143"/>
                          <a:gd name="T33" fmla="*/ 54 h 158"/>
                          <a:gd name="T34" fmla="*/ 97 w 143"/>
                          <a:gd name="T35" fmla="*/ 59 h 158"/>
                          <a:gd name="T36" fmla="*/ 142 w 143"/>
                          <a:gd name="T37" fmla="*/ 60 h 158"/>
                          <a:gd name="T38" fmla="*/ 135 w 143"/>
                          <a:gd name="T39" fmla="*/ 69 h 158"/>
                          <a:gd name="T40" fmla="*/ 135 w 143"/>
                          <a:gd name="T41" fmla="*/ 76 h 158"/>
                          <a:gd name="T42" fmla="*/ 135 w 143"/>
                          <a:gd name="T43" fmla="*/ 89 h 158"/>
                          <a:gd name="T44" fmla="*/ 131 w 143"/>
                          <a:gd name="T45" fmla="*/ 97 h 158"/>
                          <a:gd name="T46" fmla="*/ 136 w 143"/>
                          <a:gd name="T47" fmla="*/ 109 h 158"/>
                          <a:gd name="T48" fmla="*/ 130 w 143"/>
                          <a:gd name="T49" fmla="*/ 122 h 158"/>
                          <a:gd name="T50" fmla="*/ 110 w 143"/>
                          <a:gd name="T51" fmla="*/ 121 h 158"/>
                          <a:gd name="T52" fmla="*/ 103 w 143"/>
                          <a:gd name="T53" fmla="*/ 126 h 158"/>
                          <a:gd name="T54" fmla="*/ 90 w 143"/>
                          <a:gd name="T55" fmla="*/ 132 h 158"/>
                          <a:gd name="T56" fmla="*/ 77 w 143"/>
                          <a:gd name="T57" fmla="*/ 157 h 158"/>
                          <a:gd name="T58" fmla="*/ 68 w 143"/>
                          <a:gd name="T59" fmla="*/ 143 h 158"/>
                          <a:gd name="T60" fmla="*/ 51 w 143"/>
                          <a:gd name="T61" fmla="*/ 135 h 158"/>
                          <a:gd name="T62" fmla="*/ 27 w 143"/>
                          <a:gd name="T63" fmla="*/ 142 h 158"/>
                          <a:gd name="T64" fmla="*/ 19 w 143"/>
                          <a:gd name="T65" fmla="*/ 129 h 158"/>
                          <a:gd name="T66" fmla="*/ 21 w 143"/>
                          <a:gd name="T67" fmla="*/ 113 h 158"/>
                          <a:gd name="T68" fmla="*/ 8 w 143"/>
                          <a:gd name="T69" fmla="*/ 110 h 158"/>
                          <a:gd name="T70" fmla="*/ 3 w 143"/>
                          <a:gd name="T71" fmla="*/ 97 h 158"/>
                          <a:gd name="T72" fmla="*/ 0 w 143"/>
                          <a:gd name="T73" fmla="*/ 85 h 158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w 143"/>
                          <a:gd name="T112" fmla="*/ 0 h 158"/>
                          <a:gd name="T113" fmla="*/ 143 w 143"/>
                          <a:gd name="T114" fmla="*/ 158 h 158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T111" t="T112" r="T113" b="T114"/>
                        <a:pathLst>
                          <a:path w="143" h="158">
                            <a:moveTo>
                              <a:pt x="30" y="72"/>
                            </a:moveTo>
                            <a:lnTo>
                              <a:pt x="5" y="67"/>
                            </a:lnTo>
                            <a:lnTo>
                              <a:pt x="42" y="66"/>
                            </a:lnTo>
                            <a:lnTo>
                              <a:pt x="5" y="61"/>
                            </a:lnTo>
                            <a:lnTo>
                              <a:pt x="35" y="60"/>
                            </a:lnTo>
                            <a:lnTo>
                              <a:pt x="6" y="48"/>
                            </a:lnTo>
                            <a:lnTo>
                              <a:pt x="43" y="56"/>
                            </a:lnTo>
                            <a:lnTo>
                              <a:pt x="10" y="40"/>
                            </a:lnTo>
                            <a:lnTo>
                              <a:pt x="46" y="51"/>
                            </a:lnTo>
                            <a:lnTo>
                              <a:pt x="10" y="33"/>
                            </a:lnTo>
                            <a:lnTo>
                              <a:pt x="47" y="50"/>
                            </a:lnTo>
                            <a:lnTo>
                              <a:pt x="13" y="18"/>
                            </a:lnTo>
                            <a:lnTo>
                              <a:pt x="51" y="47"/>
                            </a:lnTo>
                            <a:lnTo>
                              <a:pt x="27" y="12"/>
                            </a:lnTo>
                            <a:lnTo>
                              <a:pt x="54" y="43"/>
                            </a:lnTo>
                            <a:lnTo>
                              <a:pt x="35" y="5"/>
                            </a:lnTo>
                            <a:lnTo>
                              <a:pt x="57" y="39"/>
                            </a:lnTo>
                            <a:lnTo>
                              <a:pt x="47" y="3"/>
                            </a:lnTo>
                            <a:lnTo>
                              <a:pt x="62" y="44"/>
                            </a:lnTo>
                            <a:lnTo>
                              <a:pt x="67" y="46"/>
                            </a:lnTo>
                            <a:lnTo>
                              <a:pt x="70" y="0"/>
                            </a:lnTo>
                            <a:lnTo>
                              <a:pt x="71" y="38"/>
                            </a:lnTo>
                            <a:lnTo>
                              <a:pt x="74" y="4"/>
                            </a:lnTo>
                            <a:lnTo>
                              <a:pt x="74" y="41"/>
                            </a:lnTo>
                            <a:lnTo>
                              <a:pt x="88" y="4"/>
                            </a:lnTo>
                            <a:lnTo>
                              <a:pt x="78" y="45"/>
                            </a:lnTo>
                            <a:lnTo>
                              <a:pt x="95" y="8"/>
                            </a:lnTo>
                            <a:lnTo>
                              <a:pt x="82" y="50"/>
                            </a:lnTo>
                            <a:lnTo>
                              <a:pt x="107" y="3"/>
                            </a:lnTo>
                            <a:lnTo>
                              <a:pt x="88" y="46"/>
                            </a:lnTo>
                            <a:lnTo>
                              <a:pt x="118" y="11"/>
                            </a:lnTo>
                            <a:lnTo>
                              <a:pt x="86" y="49"/>
                            </a:lnTo>
                            <a:lnTo>
                              <a:pt x="115" y="27"/>
                            </a:lnTo>
                            <a:lnTo>
                              <a:pt x="89" y="54"/>
                            </a:lnTo>
                            <a:lnTo>
                              <a:pt x="126" y="44"/>
                            </a:lnTo>
                            <a:lnTo>
                              <a:pt x="97" y="59"/>
                            </a:lnTo>
                            <a:lnTo>
                              <a:pt x="114" y="62"/>
                            </a:lnTo>
                            <a:lnTo>
                              <a:pt x="142" y="60"/>
                            </a:lnTo>
                            <a:lnTo>
                              <a:pt x="101" y="67"/>
                            </a:lnTo>
                            <a:lnTo>
                              <a:pt x="135" y="69"/>
                            </a:lnTo>
                            <a:lnTo>
                              <a:pt x="98" y="70"/>
                            </a:lnTo>
                            <a:lnTo>
                              <a:pt x="135" y="76"/>
                            </a:lnTo>
                            <a:lnTo>
                              <a:pt x="100" y="76"/>
                            </a:lnTo>
                            <a:lnTo>
                              <a:pt x="135" y="89"/>
                            </a:lnTo>
                            <a:lnTo>
                              <a:pt x="101" y="83"/>
                            </a:lnTo>
                            <a:lnTo>
                              <a:pt x="131" y="97"/>
                            </a:lnTo>
                            <a:lnTo>
                              <a:pt x="99" y="87"/>
                            </a:lnTo>
                            <a:lnTo>
                              <a:pt x="136" y="109"/>
                            </a:lnTo>
                            <a:lnTo>
                              <a:pt x="99" y="92"/>
                            </a:lnTo>
                            <a:lnTo>
                              <a:pt x="130" y="122"/>
                            </a:lnTo>
                            <a:lnTo>
                              <a:pt x="92" y="91"/>
                            </a:lnTo>
                            <a:lnTo>
                              <a:pt x="110" y="121"/>
                            </a:lnTo>
                            <a:lnTo>
                              <a:pt x="84" y="90"/>
                            </a:lnTo>
                            <a:lnTo>
                              <a:pt x="103" y="126"/>
                            </a:lnTo>
                            <a:lnTo>
                              <a:pt x="80" y="95"/>
                            </a:lnTo>
                            <a:lnTo>
                              <a:pt x="90" y="132"/>
                            </a:lnTo>
                            <a:lnTo>
                              <a:pt x="76" y="92"/>
                            </a:lnTo>
                            <a:lnTo>
                              <a:pt x="77" y="157"/>
                            </a:lnTo>
                            <a:lnTo>
                              <a:pt x="71" y="100"/>
                            </a:lnTo>
                            <a:lnTo>
                              <a:pt x="68" y="143"/>
                            </a:lnTo>
                            <a:lnTo>
                              <a:pt x="68" y="88"/>
                            </a:lnTo>
                            <a:lnTo>
                              <a:pt x="51" y="135"/>
                            </a:lnTo>
                            <a:lnTo>
                              <a:pt x="63" y="85"/>
                            </a:lnTo>
                            <a:lnTo>
                              <a:pt x="27" y="142"/>
                            </a:lnTo>
                            <a:lnTo>
                              <a:pt x="57" y="91"/>
                            </a:lnTo>
                            <a:lnTo>
                              <a:pt x="19" y="129"/>
                            </a:lnTo>
                            <a:lnTo>
                              <a:pt x="52" y="92"/>
                            </a:lnTo>
                            <a:lnTo>
                              <a:pt x="21" y="113"/>
                            </a:lnTo>
                            <a:lnTo>
                              <a:pt x="51" y="87"/>
                            </a:lnTo>
                            <a:lnTo>
                              <a:pt x="8" y="110"/>
                            </a:lnTo>
                            <a:lnTo>
                              <a:pt x="48" y="81"/>
                            </a:lnTo>
                            <a:lnTo>
                              <a:pt x="3" y="97"/>
                            </a:lnTo>
                            <a:lnTo>
                              <a:pt x="47" y="77"/>
                            </a:lnTo>
                            <a:lnTo>
                              <a:pt x="0" y="85"/>
                            </a:lnTo>
                            <a:lnTo>
                              <a:pt x="30" y="72"/>
                            </a:lnTo>
                          </a:path>
                        </a:pathLst>
                      </a:custGeom>
                      <a:solidFill>
                        <a:srgbClr val="FFC080"/>
                      </a:solidFill>
                      <a:ln w="9525" cap="rnd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22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899" y="1590"/>
                        <a:ext cx="197" cy="216"/>
                        <a:chOff x="3899" y="1590"/>
                        <a:chExt cx="197" cy="216"/>
                      </a:xfrm>
                    </p:grpSpPr>
                    <p:grpSp>
                      <p:nvGrpSpPr>
                        <p:cNvPr id="23" name="Group 6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908" y="1701"/>
                          <a:ext cx="185" cy="102"/>
                          <a:chOff x="3908" y="1701"/>
                          <a:chExt cx="185" cy="102"/>
                        </a:xfrm>
                      </p:grpSpPr>
                      <p:sp>
                        <p:nvSpPr>
                          <p:cNvPr id="6202" name="Freeform 6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977" y="1704"/>
                            <a:ext cx="18" cy="99"/>
                          </a:xfrm>
                          <a:custGeom>
                            <a:avLst/>
                            <a:gdLst>
                              <a:gd name="T0" fmla="*/ 17 w 18"/>
                              <a:gd name="T1" fmla="*/ 0 h 99"/>
                              <a:gd name="T2" fmla="*/ 0 w 18"/>
                              <a:gd name="T3" fmla="*/ 92 h 99"/>
                              <a:gd name="T4" fmla="*/ 9 w 18"/>
                              <a:gd name="T5" fmla="*/ 50 h 99"/>
                              <a:gd name="T6" fmla="*/ 9 w 18"/>
                              <a:gd name="T7" fmla="*/ 98 h 99"/>
                              <a:gd name="T8" fmla="*/ 17 w 18"/>
                              <a:gd name="T9" fmla="*/ 0 h 99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18"/>
                              <a:gd name="T16" fmla="*/ 0 h 99"/>
                              <a:gd name="T17" fmla="*/ 18 w 18"/>
                              <a:gd name="T18" fmla="*/ 99 h 99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18" h="99">
                                <a:moveTo>
                                  <a:pt x="17" y="0"/>
                                </a:moveTo>
                                <a:lnTo>
                                  <a:pt x="0" y="92"/>
                                </a:lnTo>
                                <a:lnTo>
                                  <a:pt x="9" y="50"/>
                                </a:lnTo>
                                <a:lnTo>
                                  <a:pt x="9" y="98"/>
                                </a:lnTo>
                                <a:lnTo>
                                  <a:pt x="17" y="0"/>
                                </a:lnTo>
                              </a:path>
                            </a:pathLst>
                          </a:custGeom>
                          <a:solidFill>
                            <a:srgbClr val="A0000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03" name="Freeform 6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000" y="1703"/>
                            <a:ext cx="42" cy="95"/>
                          </a:xfrm>
                          <a:custGeom>
                            <a:avLst/>
                            <a:gdLst>
                              <a:gd name="T0" fmla="*/ 0 w 42"/>
                              <a:gd name="T1" fmla="*/ 0 h 95"/>
                              <a:gd name="T2" fmla="*/ 41 w 42"/>
                              <a:gd name="T3" fmla="*/ 85 h 95"/>
                              <a:gd name="T4" fmla="*/ 20 w 42"/>
                              <a:gd name="T5" fmla="*/ 47 h 95"/>
                              <a:gd name="T6" fmla="*/ 33 w 42"/>
                              <a:gd name="T7" fmla="*/ 94 h 95"/>
                              <a:gd name="T8" fmla="*/ 0 w 42"/>
                              <a:gd name="T9" fmla="*/ 0 h 9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42"/>
                              <a:gd name="T16" fmla="*/ 0 h 95"/>
                              <a:gd name="T17" fmla="*/ 42 w 42"/>
                              <a:gd name="T18" fmla="*/ 95 h 9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42" h="95">
                                <a:moveTo>
                                  <a:pt x="0" y="0"/>
                                </a:moveTo>
                                <a:lnTo>
                                  <a:pt x="41" y="85"/>
                                </a:lnTo>
                                <a:lnTo>
                                  <a:pt x="20" y="47"/>
                                </a:lnTo>
                                <a:lnTo>
                                  <a:pt x="33" y="94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A0000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04" name="Freeform 6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002" y="1701"/>
                            <a:ext cx="91" cy="20"/>
                          </a:xfrm>
                          <a:custGeom>
                            <a:avLst/>
                            <a:gdLst>
                              <a:gd name="T0" fmla="*/ 0 w 91"/>
                              <a:gd name="T1" fmla="*/ 0 h 20"/>
                              <a:gd name="T2" fmla="*/ 85 w 91"/>
                              <a:gd name="T3" fmla="*/ 19 h 20"/>
                              <a:gd name="T4" fmla="*/ 46 w 91"/>
                              <a:gd name="T5" fmla="*/ 7 h 20"/>
                              <a:gd name="T6" fmla="*/ 90 w 91"/>
                              <a:gd name="T7" fmla="*/ 7 h 20"/>
                              <a:gd name="T8" fmla="*/ 0 w 91"/>
                              <a:gd name="T9" fmla="*/ 0 h 20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91"/>
                              <a:gd name="T16" fmla="*/ 0 h 20"/>
                              <a:gd name="T17" fmla="*/ 91 w 91"/>
                              <a:gd name="T18" fmla="*/ 20 h 20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91" h="20">
                                <a:moveTo>
                                  <a:pt x="0" y="0"/>
                                </a:moveTo>
                                <a:lnTo>
                                  <a:pt x="85" y="19"/>
                                </a:lnTo>
                                <a:lnTo>
                                  <a:pt x="46" y="7"/>
                                </a:lnTo>
                                <a:lnTo>
                                  <a:pt x="90" y="7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solidFill>
                            <a:srgbClr val="A0000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  <p:sp>
                        <p:nvSpPr>
                          <p:cNvPr id="6205" name="Freeform 6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908" y="1703"/>
                            <a:ext cx="86" cy="46"/>
                          </a:xfrm>
                          <a:custGeom>
                            <a:avLst/>
                            <a:gdLst>
                              <a:gd name="T0" fmla="*/ 85 w 86"/>
                              <a:gd name="T1" fmla="*/ 0 h 46"/>
                              <a:gd name="T2" fmla="*/ 8 w 86"/>
                              <a:gd name="T3" fmla="*/ 45 h 46"/>
                              <a:gd name="T4" fmla="*/ 41 w 86"/>
                              <a:gd name="T5" fmla="*/ 22 h 46"/>
                              <a:gd name="T6" fmla="*/ 0 w 86"/>
                              <a:gd name="T7" fmla="*/ 34 h 46"/>
                              <a:gd name="T8" fmla="*/ 85 w 86"/>
                              <a:gd name="T9" fmla="*/ 0 h 46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86"/>
                              <a:gd name="T16" fmla="*/ 0 h 46"/>
                              <a:gd name="T17" fmla="*/ 86 w 86"/>
                              <a:gd name="T18" fmla="*/ 46 h 46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86" h="46">
                                <a:moveTo>
                                  <a:pt x="85" y="0"/>
                                </a:moveTo>
                                <a:lnTo>
                                  <a:pt x="8" y="45"/>
                                </a:lnTo>
                                <a:lnTo>
                                  <a:pt x="41" y="22"/>
                                </a:lnTo>
                                <a:lnTo>
                                  <a:pt x="0" y="34"/>
                                </a:lnTo>
                                <a:lnTo>
                                  <a:pt x="85" y="0"/>
                                </a:lnTo>
                              </a:path>
                            </a:pathLst>
                          </a:custGeom>
                          <a:solidFill>
                            <a:srgbClr val="A00000"/>
                          </a:solidFill>
                          <a:ln w="9525" cap="rnd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tr-TR"/>
                          </a:p>
                        </p:txBody>
                      </p:sp>
                    </p:grpSp>
                    <p:grpSp>
                      <p:nvGrpSpPr>
                        <p:cNvPr id="24" name="Group 6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899" y="1590"/>
                          <a:ext cx="197" cy="216"/>
                          <a:chOff x="3899" y="1590"/>
                          <a:chExt cx="197" cy="216"/>
                        </a:xfrm>
                      </p:grpSpPr>
                      <p:grpSp>
                        <p:nvGrpSpPr>
                          <p:cNvPr id="25" name="Group 6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002" y="1612"/>
                            <a:ext cx="80" cy="156"/>
                            <a:chOff x="4002" y="1612"/>
                            <a:chExt cx="80" cy="156"/>
                          </a:xfrm>
                        </p:grpSpPr>
                        <p:sp>
                          <p:nvSpPr>
                            <p:cNvPr id="6200" name="Freeform 6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002" y="1612"/>
                              <a:ext cx="63" cy="79"/>
                            </a:xfrm>
                            <a:custGeom>
                              <a:avLst/>
                              <a:gdLst>
                                <a:gd name="T0" fmla="*/ 0 w 63"/>
                                <a:gd name="T1" fmla="*/ 78 h 79"/>
                                <a:gd name="T2" fmla="*/ 62 w 63"/>
                                <a:gd name="T3" fmla="*/ 21 h 79"/>
                                <a:gd name="T4" fmla="*/ 26 w 63"/>
                                <a:gd name="T5" fmla="*/ 48 h 79"/>
                                <a:gd name="T6" fmla="*/ 59 w 63"/>
                                <a:gd name="T7" fmla="*/ 1 h 79"/>
                                <a:gd name="T8" fmla="*/ 22 w 63"/>
                                <a:gd name="T9" fmla="*/ 42 h 79"/>
                                <a:gd name="T10" fmla="*/ 36 w 63"/>
                                <a:gd name="T11" fmla="*/ 0 h 79"/>
                                <a:gd name="T12" fmla="*/ 0 w 63"/>
                                <a:gd name="T13" fmla="*/ 78 h 79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63"/>
                                <a:gd name="T22" fmla="*/ 0 h 79"/>
                                <a:gd name="T23" fmla="*/ 63 w 63"/>
                                <a:gd name="T24" fmla="*/ 79 h 79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63" h="79">
                                  <a:moveTo>
                                    <a:pt x="0" y="78"/>
                                  </a:moveTo>
                                  <a:lnTo>
                                    <a:pt x="62" y="21"/>
                                  </a:lnTo>
                                  <a:lnTo>
                                    <a:pt x="26" y="48"/>
                                  </a:lnTo>
                                  <a:lnTo>
                                    <a:pt x="59" y="1"/>
                                  </a:lnTo>
                                  <a:lnTo>
                                    <a:pt x="22" y="42"/>
                                  </a:lnTo>
                                  <a:lnTo>
                                    <a:pt x="36" y="0"/>
                                  </a:lnTo>
                                  <a:lnTo>
                                    <a:pt x="0" y="78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201" name="Freeform 7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005" y="1705"/>
                              <a:ext cx="77" cy="63"/>
                            </a:xfrm>
                            <a:custGeom>
                              <a:avLst/>
                              <a:gdLst>
                                <a:gd name="T0" fmla="*/ 0 w 77"/>
                                <a:gd name="T1" fmla="*/ 0 h 63"/>
                                <a:gd name="T2" fmla="*/ 73 w 77"/>
                                <a:gd name="T3" fmla="*/ 34 h 63"/>
                                <a:gd name="T4" fmla="*/ 32 w 77"/>
                                <a:gd name="T5" fmla="*/ 18 h 63"/>
                                <a:gd name="T6" fmla="*/ 76 w 77"/>
                                <a:gd name="T7" fmla="*/ 54 h 63"/>
                                <a:gd name="T8" fmla="*/ 28 w 77"/>
                                <a:gd name="T9" fmla="*/ 27 h 63"/>
                                <a:gd name="T10" fmla="*/ 54 w 77"/>
                                <a:gd name="T11" fmla="*/ 62 h 63"/>
                                <a:gd name="T12" fmla="*/ 0 w 77"/>
                                <a:gd name="T13" fmla="*/ 0 h 63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77"/>
                                <a:gd name="T22" fmla="*/ 0 h 63"/>
                                <a:gd name="T23" fmla="*/ 77 w 77"/>
                                <a:gd name="T24" fmla="*/ 63 h 63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77" h="63">
                                  <a:moveTo>
                                    <a:pt x="0" y="0"/>
                                  </a:moveTo>
                                  <a:lnTo>
                                    <a:pt x="73" y="34"/>
                                  </a:lnTo>
                                  <a:lnTo>
                                    <a:pt x="32" y="18"/>
                                  </a:lnTo>
                                  <a:lnTo>
                                    <a:pt x="76" y="54"/>
                                  </a:lnTo>
                                  <a:lnTo>
                                    <a:pt x="28" y="27"/>
                                  </a:lnTo>
                                  <a:lnTo>
                                    <a:pt x="54" y="62"/>
                                  </a:lnTo>
                                  <a:lnTo>
                                    <a:pt x="0" y="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</p:grpSp>
                      <p:grpSp>
                        <p:nvGrpSpPr>
                          <p:cNvPr id="26" name="Group 7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899" y="1590"/>
                            <a:ext cx="197" cy="216"/>
                            <a:chOff x="3899" y="1590"/>
                            <a:chExt cx="197" cy="216"/>
                          </a:xfrm>
                        </p:grpSpPr>
                        <p:sp>
                          <p:nvSpPr>
                            <p:cNvPr id="6190" name="Freeform 72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54" y="1598"/>
                              <a:ext cx="40" cy="95"/>
                            </a:xfrm>
                            <a:custGeom>
                              <a:avLst/>
                              <a:gdLst>
                                <a:gd name="T0" fmla="*/ 39 w 40"/>
                                <a:gd name="T1" fmla="*/ 94 h 95"/>
                                <a:gd name="T2" fmla="*/ 0 w 40"/>
                                <a:gd name="T3" fmla="*/ 8 h 95"/>
                                <a:gd name="T4" fmla="*/ 19 w 40"/>
                                <a:gd name="T5" fmla="*/ 47 h 95"/>
                                <a:gd name="T6" fmla="*/ 8 w 40"/>
                                <a:gd name="T7" fmla="*/ 0 h 95"/>
                                <a:gd name="T8" fmla="*/ 39 w 40"/>
                                <a:gd name="T9" fmla="*/ 94 h 95"/>
                                <a:gd name="T10" fmla="*/ 0 60000 65536"/>
                                <a:gd name="T11" fmla="*/ 0 60000 65536"/>
                                <a:gd name="T12" fmla="*/ 0 60000 65536"/>
                                <a:gd name="T13" fmla="*/ 0 60000 65536"/>
                                <a:gd name="T14" fmla="*/ 0 60000 65536"/>
                                <a:gd name="T15" fmla="*/ 0 w 40"/>
                                <a:gd name="T16" fmla="*/ 0 h 95"/>
                                <a:gd name="T17" fmla="*/ 40 w 40"/>
                                <a:gd name="T18" fmla="*/ 95 h 95"/>
                              </a:gdLst>
                              <a:ahLst/>
                              <a:cxnLst>
                                <a:cxn ang="T10">
                                  <a:pos x="T0" y="T1"/>
                                </a:cxn>
                                <a:cxn ang="T11">
                                  <a:pos x="T2" y="T3"/>
                                </a:cxn>
                                <a:cxn ang="T12">
                                  <a:pos x="T4" y="T5"/>
                                </a:cxn>
                                <a:cxn ang="T13">
                                  <a:pos x="T6" y="T7"/>
                                </a:cxn>
                                <a:cxn ang="T14">
                                  <a:pos x="T8" y="T9"/>
                                </a:cxn>
                              </a:cxnLst>
                              <a:rect l="T15" t="T16" r="T17" b="T18"/>
                              <a:pathLst>
                                <a:path w="40" h="95">
                                  <a:moveTo>
                                    <a:pt x="39" y="94"/>
                                  </a:moveTo>
                                  <a:lnTo>
                                    <a:pt x="0" y="8"/>
                                  </a:lnTo>
                                  <a:lnTo>
                                    <a:pt x="19" y="47"/>
                                  </a:lnTo>
                                  <a:lnTo>
                                    <a:pt x="8" y="0"/>
                                  </a:lnTo>
                                  <a:lnTo>
                                    <a:pt x="39" y="94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1" name="Freeform 7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000" y="1590"/>
                              <a:ext cx="19" cy="101"/>
                            </a:xfrm>
                            <a:custGeom>
                              <a:avLst/>
                              <a:gdLst>
                                <a:gd name="T0" fmla="*/ 0 w 19"/>
                                <a:gd name="T1" fmla="*/ 100 h 101"/>
                                <a:gd name="T2" fmla="*/ 18 w 19"/>
                                <a:gd name="T3" fmla="*/ 5 h 101"/>
                                <a:gd name="T4" fmla="*/ 7 w 19"/>
                                <a:gd name="T5" fmla="*/ 47 h 101"/>
                                <a:gd name="T6" fmla="*/ 7 w 19"/>
                                <a:gd name="T7" fmla="*/ 0 h 101"/>
                                <a:gd name="T8" fmla="*/ 0 w 19"/>
                                <a:gd name="T9" fmla="*/ 100 h 101"/>
                                <a:gd name="T10" fmla="*/ 0 60000 65536"/>
                                <a:gd name="T11" fmla="*/ 0 60000 65536"/>
                                <a:gd name="T12" fmla="*/ 0 60000 65536"/>
                                <a:gd name="T13" fmla="*/ 0 60000 65536"/>
                                <a:gd name="T14" fmla="*/ 0 60000 65536"/>
                                <a:gd name="T15" fmla="*/ 0 w 19"/>
                                <a:gd name="T16" fmla="*/ 0 h 101"/>
                                <a:gd name="T17" fmla="*/ 19 w 19"/>
                                <a:gd name="T18" fmla="*/ 101 h 101"/>
                              </a:gdLst>
                              <a:ahLst/>
                              <a:cxnLst>
                                <a:cxn ang="T10">
                                  <a:pos x="T0" y="T1"/>
                                </a:cxn>
                                <a:cxn ang="T11">
                                  <a:pos x="T2" y="T3"/>
                                </a:cxn>
                                <a:cxn ang="T12">
                                  <a:pos x="T4" y="T5"/>
                                </a:cxn>
                                <a:cxn ang="T13">
                                  <a:pos x="T6" y="T7"/>
                                </a:cxn>
                                <a:cxn ang="T14">
                                  <a:pos x="T8" y="T9"/>
                                </a:cxn>
                              </a:cxnLst>
                              <a:rect l="T15" t="T16" r="T17" b="T18"/>
                              <a:pathLst>
                                <a:path w="19" h="101">
                                  <a:moveTo>
                                    <a:pt x="0" y="100"/>
                                  </a:moveTo>
                                  <a:lnTo>
                                    <a:pt x="18" y="5"/>
                                  </a:lnTo>
                                  <a:lnTo>
                                    <a:pt x="7" y="47"/>
                                  </a:lnTo>
                                  <a:lnTo>
                                    <a:pt x="7" y="0"/>
                                  </a:lnTo>
                                  <a:lnTo>
                                    <a:pt x="0" y="10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2" name="Freeform 7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002" y="1647"/>
                              <a:ext cx="85" cy="45"/>
                            </a:xfrm>
                            <a:custGeom>
                              <a:avLst/>
                              <a:gdLst>
                                <a:gd name="T0" fmla="*/ 0 w 85"/>
                                <a:gd name="T1" fmla="*/ 44 h 45"/>
                                <a:gd name="T2" fmla="*/ 76 w 85"/>
                                <a:gd name="T3" fmla="*/ 0 h 45"/>
                                <a:gd name="T4" fmla="*/ 43 w 85"/>
                                <a:gd name="T5" fmla="*/ 22 h 45"/>
                                <a:gd name="T6" fmla="*/ 84 w 85"/>
                                <a:gd name="T7" fmla="*/ 8 h 45"/>
                                <a:gd name="T8" fmla="*/ 0 w 85"/>
                                <a:gd name="T9" fmla="*/ 44 h 45"/>
                                <a:gd name="T10" fmla="*/ 0 60000 65536"/>
                                <a:gd name="T11" fmla="*/ 0 60000 65536"/>
                                <a:gd name="T12" fmla="*/ 0 60000 65536"/>
                                <a:gd name="T13" fmla="*/ 0 60000 65536"/>
                                <a:gd name="T14" fmla="*/ 0 60000 65536"/>
                                <a:gd name="T15" fmla="*/ 0 w 85"/>
                                <a:gd name="T16" fmla="*/ 0 h 45"/>
                                <a:gd name="T17" fmla="*/ 85 w 85"/>
                                <a:gd name="T18" fmla="*/ 45 h 45"/>
                              </a:gdLst>
                              <a:ahLst/>
                              <a:cxnLst>
                                <a:cxn ang="T10">
                                  <a:pos x="T0" y="T1"/>
                                </a:cxn>
                                <a:cxn ang="T11">
                                  <a:pos x="T2" y="T3"/>
                                </a:cxn>
                                <a:cxn ang="T12">
                                  <a:pos x="T4" y="T5"/>
                                </a:cxn>
                                <a:cxn ang="T13">
                                  <a:pos x="T6" y="T7"/>
                                </a:cxn>
                                <a:cxn ang="T14">
                                  <a:pos x="T8" y="T9"/>
                                </a:cxn>
                              </a:cxnLst>
                              <a:rect l="T15" t="T16" r="T17" b="T18"/>
                              <a:pathLst>
                                <a:path w="85" h="45">
                                  <a:moveTo>
                                    <a:pt x="0" y="44"/>
                                  </a:moveTo>
                                  <a:lnTo>
                                    <a:pt x="76" y="0"/>
                                  </a:lnTo>
                                  <a:lnTo>
                                    <a:pt x="43" y="22"/>
                                  </a:lnTo>
                                  <a:lnTo>
                                    <a:pt x="84" y="8"/>
                                  </a:lnTo>
                                  <a:lnTo>
                                    <a:pt x="0" y="44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3" name="Freeform 7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04" y="1673"/>
                              <a:ext cx="90" cy="20"/>
                            </a:xfrm>
                            <a:custGeom>
                              <a:avLst/>
                              <a:gdLst>
                                <a:gd name="T0" fmla="*/ 89 w 90"/>
                                <a:gd name="T1" fmla="*/ 19 h 20"/>
                                <a:gd name="T2" fmla="*/ 4 w 90"/>
                                <a:gd name="T3" fmla="*/ 0 h 20"/>
                                <a:gd name="T4" fmla="*/ 42 w 90"/>
                                <a:gd name="T5" fmla="*/ 10 h 20"/>
                                <a:gd name="T6" fmla="*/ 0 w 90"/>
                                <a:gd name="T7" fmla="*/ 10 h 20"/>
                                <a:gd name="T8" fmla="*/ 89 w 90"/>
                                <a:gd name="T9" fmla="*/ 19 h 20"/>
                                <a:gd name="T10" fmla="*/ 0 60000 65536"/>
                                <a:gd name="T11" fmla="*/ 0 60000 65536"/>
                                <a:gd name="T12" fmla="*/ 0 60000 65536"/>
                                <a:gd name="T13" fmla="*/ 0 60000 65536"/>
                                <a:gd name="T14" fmla="*/ 0 60000 65536"/>
                                <a:gd name="T15" fmla="*/ 0 w 90"/>
                                <a:gd name="T16" fmla="*/ 0 h 20"/>
                                <a:gd name="T17" fmla="*/ 90 w 90"/>
                                <a:gd name="T18" fmla="*/ 20 h 20"/>
                              </a:gdLst>
                              <a:ahLst/>
                              <a:cxnLst>
                                <a:cxn ang="T10">
                                  <a:pos x="T0" y="T1"/>
                                </a:cxn>
                                <a:cxn ang="T11">
                                  <a:pos x="T2" y="T3"/>
                                </a:cxn>
                                <a:cxn ang="T12">
                                  <a:pos x="T4" y="T5"/>
                                </a:cxn>
                                <a:cxn ang="T13">
                                  <a:pos x="T6" y="T7"/>
                                </a:cxn>
                                <a:cxn ang="T14">
                                  <a:pos x="T8" y="T9"/>
                                </a:cxn>
                              </a:cxnLst>
                              <a:rect l="T15" t="T16" r="T17" b="T18"/>
                              <a:pathLst>
                                <a:path w="90" h="20">
                                  <a:moveTo>
                                    <a:pt x="89" y="19"/>
                                  </a:moveTo>
                                  <a:lnTo>
                                    <a:pt x="4" y="0"/>
                                  </a:lnTo>
                                  <a:lnTo>
                                    <a:pt x="42" y="10"/>
                                  </a:lnTo>
                                  <a:lnTo>
                                    <a:pt x="0" y="10"/>
                                  </a:lnTo>
                                  <a:lnTo>
                                    <a:pt x="89" y="19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4" name="Freeform 7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17" y="1629"/>
                              <a:ext cx="77" cy="63"/>
                            </a:xfrm>
                            <a:custGeom>
                              <a:avLst/>
                              <a:gdLst>
                                <a:gd name="T0" fmla="*/ 76 w 77"/>
                                <a:gd name="T1" fmla="*/ 62 h 63"/>
                                <a:gd name="T2" fmla="*/ 2 w 77"/>
                                <a:gd name="T3" fmla="*/ 27 h 63"/>
                                <a:gd name="T4" fmla="*/ 43 w 77"/>
                                <a:gd name="T5" fmla="*/ 43 h 63"/>
                                <a:gd name="T6" fmla="*/ 0 w 77"/>
                                <a:gd name="T7" fmla="*/ 8 h 63"/>
                                <a:gd name="T8" fmla="*/ 46 w 77"/>
                                <a:gd name="T9" fmla="*/ 35 h 63"/>
                                <a:gd name="T10" fmla="*/ 20 w 77"/>
                                <a:gd name="T11" fmla="*/ 0 h 63"/>
                                <a:gd name="T12" fmla="*/ 76 w 77"/>
                                <a:gd name="T13" fmla="*/ 62 h 63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77"/>
                                <a:gd name="T22" fmla="*/ 0 h 63"/>
                                <a:gd name="T23" fmla="*/ 77 w 77"/>
                                <a:gd name="T24" fmla="*/ 63 h 63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77" h="63">
                                  <a:moveTo>
                                    <a:pt x="76" y="62"/>
                                  </a:moveTo>
                                  <a:lnTo>
                                    <a:pt x="2" y="27"/>
                                  </a:lnTo>
                                  <a:lnTo>
                                    <a:pt x="43" y="43"/>
                                  </a:lnTo>
                                  <a:lnTo>
                                    <a:pt x="0" y="8"/>
                                  </a:lnTo>
                                  <a:lnTo>
                                    <a:pt x="46" y="35"/>
                                  </a:lnTo>
                                  <a:lnTo>
                                    <a:pt x="20" y="0"/>
                                  </a:lnTo>
                                  <a:lnTo>
                                    <a:pt x="76" y="62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5" name="Freeform 77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77" y="1590"/>
                              <a:ext cx="19" cy="101"/>
                            </a:xfrm>
                            <a:custGeom>
                              <a:avLst/>
                              <a:gdLst>
                                <a:gd name="T0" fmla="*/ 18 w 19"/>
                                <a:gd name="T1" fmla="*/ 100 h 101"/>
                                <a:gd name="T2" fmla="*/ 0 w 19"/>
                                <a:gd name="T3" fmla="*/ 20 h 101"/>
                                <a:gd name="T4" fmla="*/ 10 w 19"/>
                                <a:gd name="T5" fmla="*/ 57 h 101"/>
                                <a:gd name="T6" fmla="*/ 10 w 19"/>
                                <a:gd name="T7" fmla="*/ 0 h 101"/>
                                <a:gd name="T8" fmla="*/ 16 w 19"/>
                                <a:gd name="T9" fmla="*/ 53 h 101"/>
                                <a:gd name="T10" fmla="*/ 17 w 19"/>
                                <a:gd name="T11" fmla="*/ 14 h 101"/>
                                <a:gd name="T12" fmla="*/ 18 w 19"/>
                                <a:gd name="T13" fmla="*/ 100 h 101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19"/>
                                <a:gd name="T22" fmla="*/ 0 h 101"/>
                                <a:gd name="T23" fmla="*/ 19 w 19"/>
                                <a:gd name="T24" fmla="*/ 101 h 101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19" h="101">
                                  <a:moveTo>
                                    <a:pt x="18" y="100"/>
                                  </a:moveTo>
                                  <a:lnTo>
                                    <a:pt x="0" y="20"/>
                                  </a:lnTo>
                                  <a:lnTo>
                                    <a:pt x="10" y="57"/>
                                  </a:lnTo>
                                  <a:lnTo>
                                    <a:pt x="10" y="0"/>
                                  </a:lnTo>
                                  <a:lnTo>
                                    <a:pt x="16" y="53"/>
                                  </a:lnTo>
                                  <a:lnTo>
                                    <a:pt x="17" y="14"/>
                                  </a:lnTo>
                                  <a:lnTo>
                                    <a:pt x="18" y="10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6" name="Freeform 78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31" y="1707"/>
                              <a:ext cx="65" cy="78"/>
                            </a:xfrm>
                            <a:custGeom>
                              <a:avLst/>
                              <a:gdLst>
                                <a:gd name="T0" fmla="*/ 64 w 65"/>
                                <a:gd name="T1" fmla="*/ 0 h 78"/>
                                <a:gd name="T2" fmla="*/ 0 w 65"/>
                                <a:gd name="T3" fmla="*/ 56 h 78"/>
                                <a:gd name="T4" fmla="*/ 36 w 65"/>
                                <a:gd name="T5" fmla="*/ 27 h 78"/>
                                <a:gd name="T6" fmla="*/ 2 w 65"/>
                                <a:gd name="T7" fmla="*/ 77 h 78"/>
                                <a:gd name="T8" fmla="*/ 41 w 65"/>
                                <a:gd name="T9" fmla="*/ 34 h 78"/>
                                <a:gd name="T10" fmla="*/ 25 w 65"/>
                                <a:gd name="T11" fmla="*/ 76 h 78"/>
                                <a:gd name="T12" fmla="*/ 64 w 65"/>
                                <a:gd name="T13" fmla="*/ 0 h 78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65"/>
                                <a:gd name="T22" fmla="*/ 0 h 78"/>
                                <a:gd name="T23" fmla="*/ 65 w 65"/>
                                <a:gd name="T24" fmla="*/ 78 h 78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65" h="78">
                                  <a:moveTo>
                                    <a:pt x="64" y="0"/>
                                  </a:moveTo>
                                  <a:lnTo>
                                    <a:pt x="0" y="56"/>
                                  </a:lnTo>
                                  <a:lnTo>
                                    <a:pt x="36" y="27"/>
                                  </a:lnTo>
                                  <a:lnTo>
                                    <a:pt x="2" y="77"/>
                                  </a:lnTo>
                                  <a:lnTo>
                                    <a:pt x="41" y="34"/>
                                  </a:lnTo>
                                  <a:lnTo>
                                    <a:pt x="25" y="76"/>
                                  </a:lnTo>
                                  <a:lnTo>
                                    <a:pt x="64" y="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7" name="Freeform 7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998" y="1707"/>
                              <a:ext cx="21" cy="99"/>
                            </a:xfrm>
                            <a:custGeom>
                              <a:avLst/>
                              <a:gdLst>
                                <a:gd name="T0" fmla="*/ 0 w 21"/>
                                <a:gd name="T1" fmla="*/ 0 h 99"/>
                                <a:gd name="T2" fmla="*/ 1 w 21"/>
                                <a:gd name="T3" fmla="*/ 81 h 99"/>
                                <a:gd name="T4" fmla="*/ 2 w 21"/>
                                <a:gd name="T5" fmla="*/ 43 h 99"/>
                                <a:gd name="T6" fmla="*/ 16 w 21"/>
                                <a:gd name="T7" fmla="*/ 98 h 99"/>
                                <a:gd name="T8" fmla="*/ 8 w 21"/>
                                <a:gd name="T9" fmla="*/ 44 h 99"/>
                                <a:gd name="T10" fmla="*/ 20 w 21"/>
                                <a:gd name="T11" fmla="*/ 80 h 99"/>
                                <a:gd name="T12" fmla="*/ 0 w 21"/>
                                <a:gd name="T13" fmla="*/ 0 h 99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21"/>
                                <a:gd name="T22" fmla="*/ 0 h 99"/>
                                <a:gd name="T23" fmla="*/ 21 w 21"/>
                                <a:gd name="T24" fmla="*/ 99 h 99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21" h="99">
                                  <a:moveTo>
                                    <a:pt x="0" y="0"/>
                                  </a:moveTo>
                                  <a:lnTo>
                                    <a:pt x="1" y="81"/>
                                  </a:lnTo>
                                  <a:lnTo>
                                    <a:pt x="2" y="43"/>
                                  </a:lnTo>
                                  <a:lnTo>
                                    <a:pt x="16" y="98"/>
                                  </a:lnTo>
                                  <a:lnTo>
                                    <a:pt x="8" y="44"/>
                                  </a:lnTo>
                                  <a:lnTo>
                                    <a:pt x="20" y="80"/>
                                  </a:lnTo>
                                  <a:lnTo>
                                    <a:pt x="0" y="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8" name="Freeform 8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899" y="1698"/>
                              <a:ext cx="92" cy="22"/>
                            </a:xfrm>
                            <a:custGeom>
                              <a:avLst/>
                              <a:gdLst>
                                <a:gd name="T0" fmla="*/ 91 w 92"/>
                                <a:gd name="T1" fmla="*/ 0 h 22"/>
                                <a:gd name="T2" fmla="*/ 18 w 92"/>
                                <a:gd name="T3" fmla="*/ 21 h 22"/>
                                <a:gd name="T4" fmla="*/ 52 w 92"/>
                                <a:gd name="T5" fmla="*/ 8 h 22"/>
                                <a:gd name="T6" fmla="*/ 0 w 92"/>
                                <a:gd name="T7" fmla="*/ 10 h 22"/>
                                <a:gd name="T8" fmla="*/ 50 w 92"/>
                                <a:gd name="T9" fmla="*/ 2 h 22"/>
                                <a:gd name="T10" fmla="*/ 14 w 92"/>
                                <a:gd name="T11" fmla="*/ 1 h 22"/>
                                <a:gd name="T12" fmla="*/ 91 w 92"/>
                                <a:gd name="T13" fmla="*/ 0 h 22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92"/>
                                <a:gd name="T22" fmla="*/ 0 h 22"/>
                                <a:gd name="T23" fmla="*/ 92 w 92"/>
                                <a:gd name="T24" fmla="*/ 22 h 22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92" h="22">
                                  <a:moveTo>
                                    <a:pt x="91" y="0"/>
                                  </a:moveTo>
                                  <a:lnTo>
                                    <a:pt x="18" y="21"/>
                                  </a:lnTo>
                                  <a:lnTo>
                                    <a:pt x="52" y="8"/>
                                  </a:lnTo>
                                  <a:lnTo>
                                    <a:pt x="0" y="10"/>
                                  </a:lnTo>
                                  <a:lnTo>
                                    <a:pt x="50" y="2"/>
                                  </a:lnTo>
                                  <a:lnTo>
                                    <a:pt x="14" y="1"/>
                                  </a:lnTo>
                                  <a:lnTo>
                                    <a:pt x="91" y="0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  <p:sp>
                          <p:nvSpPr>
                            <p:cNvPr id="6199" name="Freeform 8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004" y="1675"/>
                              <a:ext cx="92" cy="22"/>
                            </a:xfrm>
                            <a:custGeom>
                              <a:avLst/>
                              <a:gdLst>
                                <a:gd name="T0" fmla="*/ 0 w 92"/>
                                <a:gd name="T1" fmla="*/ 21 h 22"/>
                                <a:gd name="T2" fmla="*/ 75 w 92"/>
                                <a:gd name="T3" fmla="*/ 18 h 22"/>
                                <a:gd name="T4" fmla="*/ 39 w 92"/>
                                <a:gd name="T5" fmla="*/ 17 h 22"/>
                                <a:gd name="T6" fmla="*/ 91 w 92"/>
                                <a:gd name="T7" fmla="*/ 2 h 22"/>
                                <a:gd name="T8" fmla="*/ 42 w 92"/>
                                <a:gd name="T9" fmla="*/ 11 h 22"/>
                                <a:gd name="T10" fmla="*/ 75 w 92"/>
                                <a:gd name="T11" fmla="*/ 0 h 22"/>
                                <a:gd name="T12" fmla="*/ 0 w 92"/>
                                <a:gd name="T13" fmla="*/ 21 h 22"/>
                                <a:gd name="T14" fmla="*/ 0 60000 65536"/>
                                <a:gd name="T15" fmla="*/ 0 60000 65536"/>
                                <a:gd name="T16" fmla="*/ 0 60000 65536"/>
                                <a:gd name="T17" fmla="*/ 0 60000 65536"/>
                                <a:gd name="T18" fmla="*/ 0 60000 65536"/>
                                <a:gd name="T19" fmla="*/ 0 60000 65536"/>
                                <a:gd name="T20" fmla="*/ 0 60000 65536"/>
                                <a:gd name="T21" fmla="*/ 0 w 92"/>
                                <a:gd name="T22" fmla="*/ 0 h 22"/>
                                <a:gd name="T23" fmla="*/ 92 w 92"/>
                                <a:gd name="T24" fmla="*/ 22 h 22"/>
                              </a:gdLst>
                              <a:ahLst/>
                              <a:cxnLst>
                                <a:cxn ang="T14">
                                  <a:pos x="T0" y="T1"/>
                                </a:cxn>
                                <a:cxn ang="T15">
                                  <a:pos x="T2" y="T3"/>
                                </a:cxn>
                                <a:cxn ang="T16">
                                  <a:pos x="T4" y="T5"/>
                                </a:cxn>
                                <a:cxn ang="T17">
                                  <a:pos x="T6" y="T7"/>
                                </a:cxn>
                                <a:cxn ang="T18">
                                  <a:pos x="T8" y="T9"/>
                                </a:cxn>
                                <a:cxn ang="T19">
                                  <a:pos x="T10" y="T11"/>
                                </a:cxn>
                                <a:cxn ang="T20">
                                  <a:pos x="T12" y="T13"/>
                                </a:cxn>
                              </a:cxnLst>
                              <a:rect l="T21" t="T22" r="T23" b="T24"/>
                              <a:pathLst>
                                <a:path w="92" h="22">
                                  <a:moveTo>
                                    <a:pt x="0" y="21"/>
                                  </a:moveTo>
                                  <a:lnTo>
                                    <a:pt x="75" y="18"/>
                                  </a:lnTo>
                                  <a:lnTo>
                                    <a:pt x="39" y="17"/>
                                  </a:lnTo>
                                  <a:lnTo>
                                    <a:pt x="91" y="2"/>
                                  </a:lnTo>
                                  <a:lnTo>
                                    <a:pt x="42" y="11"/>
                                  </a:lnTo>
                                  <a:lnTo>
                                    <a:pt x="75" y="0"/>
                                  </a:lnTo>
                                  <a:lnTo>
                                    <a:pt x="0" y="21"/>
                                  </a:lnTo>
                                </a:path>
                              </a:pathLst>
                            </a:custGeom>
                            <a:solidFill>
                              <a:srgbClr val="A00000"/>
                            </a:solidFill>
                            <a:ln w="9525" cap="rnd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tr-TR"/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7" name="Group 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24" y="1607"/>
                        <a:ext cx="150" cy="176"/>
                        <a:chOff x="3924" y="1607"/>
                        <a:chExt cx="150" cy="176"/>
                      </a:xfrm>
                    </p:grpSpPr>
                    <p:sp>
                      <p:nvSpPr>
                        <p:cNvPr id="6183" name="Freeform 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49" y="1637"/>
                          <a:ext cx="109" cy="117"/>
                        </a:xfrm>
                        <a:custGeom>
                          <a:avLst/>
                          <a:gdLst>
                            <a:gd name="T0" fmla="*/ 0 w 109"/>
                            <a:gd name="T1" fmla="*/ 67 h 117"/>
                            <a:gd name="T2" fmla="*/ 45 w 109"/>
                            <a:gd name="T3" fmla="*/ 63 h 117"/>
                            <a:gd name="T4" fmla="*/ 9 w 109"/>
                            <a:gd name="T5" fmla="*/ 84 h 117"/>
                            <a:gd name="T6" fmla="*/ 45 w 109"/>
                            <a:gd name="T7" fmla="*/ 67 h 117"/>
                            <a:gd name="T8" fmla="*/ 18 w 109"/>
                            <a:gd name="T9" fmla="*/ 106 h 117"/>
                            <a:gd name="T10" fmla="*/ 46 w 109"/>
                            <a:gd name="T11" fmla="*/ 69 h 117"/>
                            <a:gd name="T12" fmla="*/ 39 w 109"/>
                            <a:gd name="T13" fmla="*/ 113 h 117"/>
                            <a:gd name="T14" fmla="*/ 48 w 109"/>
                            <a:gd name="T15" fmla="*/ 71 h 117"/>
                            <a:gd name="T16" fmla="*/ 55 w 109"/>
                            <a:gd name="T17" fmla="*/ 116 h 117"/>
                            <a:gd name="T18" fmla="*/ 51 w 109"/>
                            <a:gd name="T19" fmla="*/ 66 h 117"/>
                            <a:gd name="T20" fmla="*/ 69 w 109"/>
                            <a:gd name="T21" fmla="*/ 108 h 117"/>
                            <a:gd name="T22" fmla="*/ 54 w 109"/>
                            <a:gd name="T23" fmla="*/ 70 h 117"/>
                            <a:gd name="T24" fmla="*/ 93 w 109"/>
                            <a:gd name="T25" fmla="*/ 95 h 117"/>
                            <a:gd name="T26" fmla="*/ 55 w 109"/>
                            <a:gd name="T27" fmla="*/ 65 h 117"/>
                            <a:gd name="T28" fmla="*/ 94 w 109"/>
                            <a:gd name="T29" fmla="*/ 71 h 117"/>
                            <a:gd name="T30" fmla="*/ 55 w 109"/>
                            <a:gd name="T31" fmla="*/ 61 h 117"/>
                            <a:gd name="T32" fmla="*/ 108 w 109"/>
                            <a:gd name="T33" fmla="*/ 51 h 117"/>
                            <a:gd name="T34" fmla="*/ 54 w 109"/>
                            <a:gd name="T35" fmla="*/ 58 h 117"/>
                            <a:gd name="T36" fmla="*/ 92 w 109"/>
                            <a:gd name="T37" fmla="*/ 34 h 117"/>
                            <a:gd name="T38" fmla="*/ 53 w 109"/>
                            <a:gd name="T39" fmla="*/ 57 h 117"/>
                            <a:gd name="T40" fmla="*/ 84 w 109"/>
                            <a:gd name="T41" fmla="*/ 13 h 117"/>
                            <a:gd name="T42" fmla="*/ 52 w 109"/>
                            <a:gd name="T43" fmla="*/ 51 h 117"/>
                            <a:gd name="T44" fmla="*/ 57 w 109"/>
                            <a:gd name="T45" fmla="*/ 4 h 117"/>
                            <a:gd name="T46" fmla="*/ 48 w 109"/>
                            <a:gd name="T47" fmla="*/ 53 h 117"/>
                            <a:gd name="T48" fmla="*/ 41 w 109"/>
                            <a:gd name="T49" fmla="*/ 0 h 117"/>
                            <a:gd name="T50" fmla="*/ 46 w 109"/>
                            <a:gd name="T51" fmla="*/ 53 h 117"/>
                            <a:gd name="T52" fmla="*/ 28 w 109"/>
                            <a:gd name="T53" fmla="*/ 13 h 117"/>
                            <a:gd name="T54" fmla="*/ 44 w 109"/>
                            <a:gd name="T55" fmla="*/ 52 h 117"/>
                            <a:gd name="T56" fmla="*/ 11 w 109"/>
                            <a:gd name="T57" fmla="*/ 29 h 117"/>
                            <a:gd name="T58" fmla="*/ 45 w 109"/>
                            <a:gd name="T59" fmla="*/ 56 h 117"/>
                            <a:gd name="T60" fmla="*/ 2 w 109"/>
                            <a:gd name="T61" fmla="*/ 49 h 117"/>
                            <a:gd name="T62" fmla="*/ 42 w 109"/>
                            <a:gd name="T63" fmla="*/ 58 h 117"/>
                            <a:gd name="T64" fmla="*/ 0 w 109"/>
                            <a:gd name="T65" fmla="*/ 67 h 117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109"/>
                            <a:gd name="T100" fmla="*/ 0 h 117"/>
                            <a:gd name="T101" fmla="*/ 109 w 109"/>
                            <a:gd name="T102" fmla="*/ 117 h 117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109" h="117">
                              <a:moveTo>
                                <a:pt x="0" y="67"/>
                              </a:moveTo>
                              <a:lnTo>
                                <a:pt x="45" y="63"/>
                              </a:lnTo>
                              <a:lnTo>
                                <a:pt x="9" y="84"/>
                              </a:lnTo>
                              <a:lnTo>
                                <a:pt x="45" y="67"/>
                              </a:lnTo>
                              <a:lnTo>
                                <a:pt x="18" y="106"/>
                              </a:lnTo>
                              <a:lnTo>
                                <a:pt x="46" y="69"/>
                              </a:lnTo>
                              <a:lnTo>
                                <a:pt x="39" y="113"/>
                              </a:lnTo>
                              <a:lnTo>
                                <a:pt x="48" y="71"/>
                              </a:lnTo>
                              <a:lnTo>
                                <a:pt x="55" y="116"/>
                              </a:lnTo>
                              <a:lnTo>
                                <a:pt x="51" y="66"/>
                              </a:lnTo>
                              <a:lnTo>
                                <a:pt x="69" y="108"/>
                              </a:lnTo>
                              <a:lnTo>
                                <a:pt x="54" y="70"/>
                              </a:lnTo>
                              <a:lnTo>
                                <a:pt x="93" y="95"/>
                              </a:lnTo>
                              <a:lnTo>
                                <a:pt x="55" y="65"/>
                              </a:lnTo>
                              <a:lnTo>
                                <a:pt x="94" y="71"/>
                              </a:lnTo>
                              <a:lnTo>
                                <a:pt x="55" y="61"/>
                              </a:lnTo>
                              <a:lnTo>
                                <a:pt x="108" y="51"/>
                              </a:lnTo>
                              <a:lnTo>
                                <a:pt x="54" y="58"/>
                              </a:lnTo>
                              <a:lnTo>
                                <a:pt x="92" y="34"/>
                              </a:lnTo>
                              <a:lnTo>
                                <a:pt x="53" y="57"/>
                              </a:lnTo>
                              <a:lnTo>
                                <a:pt x="84" y="13"/>
                              </a:lnTo>
                              <a:lnTo>
                                <a:pt x="52" y="51"/>
                              </a:lnTo>
                              <a:lnTo>
                                <a:pt x="57" y="4"/>
                              </a:lnTo>
                              <a:lnTo>
                                <a:pt x="48" y="53"/>
                              </a:lnTo>
                              <a:lnTo>
                                <a:pt x="41" y="0"/>
                              </a:lnTo>
                              <a:lnTo>
                                <a:pt x="46" y="53"/>
                              </a:lnTo>
                              <a:lnTo>
                                <a:pt x="28" y="13"/>
                              </a:lnTo>
                              <a:lnTo>
                                <a:pt x="44" y="52"/>
                              </a:lnTo>
                              <a:lnTo>
                                <a:pt x="11" y="29"/>
                              </a:lnTo>
                              <a:lnTo>
                                <a:pt x="45" y="56"/>
                              </a:lnTo>
                              <a:lnTo>
                                <a:pt x="2" y="49"/>
                              </a:lnTo>
                              <a:lnTo>
                                <a:pt x="42" y="58"/>
                              </a:lnTo>
                              <a:lnTo>
                                <a:pt x="0" y="67"/>
                              </a:lnTo>
                            </a:path>
                          </a:pathLst>
                        </a:custGeom>
                        <a:solidFill>
                          <a:srgbClr val="FF000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184" name="Freeform 8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24" y="1607"/>
                          <a:ext cx="150" cy="176"/>
                        </a:xfrm>
                        <a:custGeom>
                          <a:avLst/>
                          <a:gdLst>
                            <a:gd name="T0" fmla="*/ 2 w 150"/>
                            <a:gd name="T1" fmla="*/ 62 h 176"/>
                            <a:gd name="T2" fmla="*/ 65 w 150"/>
                            <a:gd name="T3" fmla="*/ 87 h 176"/>
                            <a:gd name="T4" fmla="*/ 0 w 150"/>
                            <a:gd name="T5" fmla="*/ 86 h 176"/>
                            <a:gd name="T6" fmla="*/ 64 w 150"/>
                            <a:gd name="T7" fmla="*/ 91 h 176"/>
                            <a:gd name="T8" fmla="*/ 4 w 150"/>
                            <a:gd name="T9" fmla="*/ 115 h 176"/>
                            <a:gd name="T10" fmla="*/ 66 w 150"/>
                            <a:gd name="T11" fmla="*/ 97 h 176"/>
                            <a:gd name="T12" fmla="*/ 11 w 150"/>
                            <a:gd name="T13" fmla="*/ 137 h 176"/>
                            <a:gd name="T14" fmla="*/ 68 w 150"/>
                            <a:gd name="T15" fmla="*/ 102 h 176"/>
                            <a:gd name="T16" fmla="*/ 45 w 150"/>
                            <a:gd name="T17" fmla="*/ 170 h 176"/>
                            <a:gd name="T18" fmla="*/ 71 w 150"/>
                            <a:gd name="T19" fmla="*/ 103 h 176"/>
                            <a:gd name="T20" fmla="*/ 68 w 150"/>
                            <a:gd name="T21" fmla="*/ 175 h 176"/>
                            <a:gd name="T22" fmla="*/ 74 w 150"/>
                            <a:gd name="T23" fmla="*/ 102 h 176"/>
                            <a:gd name="T24" fmla="*/ 97 w 150"/>
                            <a:gd name="T25" fmla="*/ 175 h 176"/>
                            <a:gd name="T26" fmla="*/ 79 w 150"/>
                            <a:gd name="T27" fmla="*/ 101 h 176"/>
                            <a:gd name="T28" fmla="*/ 116 w 150"/>
                            <a:gd name="T29" fmla="*/ 158 h 176"/>
                            <a:gd name="T30" fmla="*/ 81 w 150"/>
                            <a:gd name="T31" fmla="*/ 99 h 176"/>
                            <a:gd name="T32" fmla="*/ 148 w 150"/>
                            <a:gd name="T33" fmla="*/ 120 h 176"/>
                            <a:gd name="T34" fmla="*/ 82 w 150"/>
                            <a:gd name="T35" fmla="*/ 93 h 176"/>
                            <a:gd name="T36" fmla="*/ 149 w 150"/>
                            <a:gd name="T37" fmla="*/ 96 h 176"/>
                            <a:gd name="T38" fmla="*/ 80 w 150"/>
                            <a:gd name="T39" fmla="*/ 90 h 176"/>
                            <a:gd name="T40" fmla="*/ 140 w 150"/>
                            <a:gd name="T41" fmla="*/ 65 h 176"/>
                            <a:gd name="T42" fmla="*/ 78 w 150"/>
                            <a:gd name="T43" fmla="*/ 87 h 176"/>
                            <a:gd name="T44" fmla="*/ 143 w 150"/>
                            <a:gd name="T45" fmla="*/ 40 h 176"/>
                            <a:gd name="T46" fmla="*/ 76 w 150"/>
                            <a:gd name="T47" fmla="*/ 84 h 176"/>
                            <a:gd name="T48" fmla="*/ 106 w 150"/>
                            <a:gd name="T49" fmla="*/ 3 h 176"/>
                            <a:gd name="T50" fmla="*/ 75 w 150"/>
                            <a:gd name="T51" fmla="*/ 81 h 176"/>
                            <a:gd name="T52" fmla="*/ 77 w 150"/>
                            <a:gd name="T53" fmla="*/ 0 h 176"/>
                            <a:gd name="T54" fmla="*/ 72 w 150"/>
                            <a:gd name="T55" fmla="*/ 79 h 176"/>
                            <a:gd name="T56" fmla="*/ 49 w 150"/>
                            <a:gd name="T57" fmla="*/ 4 h 176"/>
                            <a:gd name="T58" fmla="*/ 69 w 150"/>
                            <a:gd name="T59" fmla="*/ 81 h 176"/>
                            <a:gd name="T60" fmla="*/ 25 w 150"/>
                            <a:gd name="T61" fmla="*/ 12 h 176"/>
                            <a:gd name="T62" fmla="*/ 65 w 150"/>
                            <a:gd name="T63" fmla="*/ 81 h 176"/>
                            <a:gd name="T64" fmla="*/ 2 w 150"/>
                            <a:gd name="T65" fmla="*/ 62 h 17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150"/>
                            <a:gd name="T100" fmla="*/ 0 h 176"/>
                            <a:gd name="T101" fmla="*/ 150 w 150"/>
                            <a:gd name="T102" fmla="*/ 176 h 176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150" h="176">
                              <a:moveTo>
                                <a:pt x="2" y="62"/>
                              </a:moveTo>
                              <a:lnTo>
                                <a:pt x="65" y="87"/>
                              </a:lnTo>
                              <a:lnTo>
                                <a:pt x="0" y="86"/>
                              </a:lnTo>
                              <a:lnTo>
                                <a:pt x="64" y="91"/>
                              </a:lnTo>
                              <a:lnTo>
                                <a:pt x="4" y="115"/>
                              </a:lnTo>
                              <a:lnTo>
                                <a:pt x="66" y="97"/>
                              </a:lnTo>
                              <a:lnTo>
                                <a:pt x="11" y="137"/>
                              </a:lnTo>
                              <a:lnTo>
                                <a:pt x="68" y="102"/>
                              </a:lnTo>
                              <a:lnTo>
                                <a:pt x="45" y="170"/>
                              </a:lnTo>
                              <a:lnTo>
                                <a:pt x="71" y="103"/>
                              </a:lnTo>
                              <a:lnTo>
                                <a:pt x="68" y="175"/>
                              </a:lnTo>
                              <a:lnTo>
                                <a:pt x="74" y="102"/>
                              </a:lnTo>
                              <a:lnTo>
                                <a:pt x="97" y="175"/>
                              </a:lnTo>
                              <a:lnTo>
                                <a:pt x="79" y="101"/>
                              </a:lnTo>
                              <a:lnTo>
                                <a:pt x="116" y="158"/>
                              </a:lnTo>
                              <a:lnTo>
                                <a:pt x="81" y="99"/>
                              </a:lnTo>
                              <a:lnTo>
                                <a:pt x="148" y="120"/>
                              </a:lnTo>
                              <a:lnTo>
                                <a:pt x="82" y="93"/>
                              </a:lnTo>
                              <a:lnTo>
                                <a:pt x="149" y="96"/>
                              </a:lnTo>
                              <a:lnTo>
                                <a:pt x="80" y="90"/>
                              </a:lnTo>
                              <a:lnTo>
                                <a:pt x="140" y="65"/>
                              </a:lnTo>
                              <a:lnTo>
                                <a:pt x="78" y="87"/>
                              </a:lnTo>
                              <a:lnTo>
                                <a:pt x="143" y="40"/>
                              </a:lnTo>
                              <a:lnTo>
                                <a:pt x="76" y="84"/>
                              </a:lnTo>
                              <a:lnTo>
                                <a:pt x="106" y="3"/>
                              </a:lnTo>
                              <a:lnTo>
                                <a:pt x="75" y="81"/>
                              </a:lnTo>
                              <a:lnTo>
                                <a:pt x="77" y="0"/>
                              </a:lnTo>
                              <a:lnTo>
                                <a:pt x="72" y="79"/>
                              </a:lnTo>
                              <a:lnTo>
                                <a:pt x="49" y="4"/>
                              </a:lnTo>
                              <a:lnTo>
                                <a:pt x="69" y="81"/>
                              </a:lnTo>
                              <a:lnTo>
                                <a:pt x="25" y="12"/>
                              </a:lnTo>
                              <a:lnTo>
                                <a:pt x="65" y="81"/>
                              </a:lnTo>
                              <a:lnTo>
                                <a:pt x="2" y="62"/>
                              </a:lnTo>
                            </a:path>
                          </a:pathLst>
                        </a:custGeom>
                        <a:solidFill>
                          <a:srgbClr val="FF800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185" name="Freeform 8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67" y="1662"/>
                          <a:ext cx="67" cy="69"/>
                        </a:xfrm>
                        <a:custGeom>
                          <a:avLst/>
                          <a:gdLst>
                            <a:gd name="T0" fmla="*/ 0 w 67"/>
                            <a:gd name="T1" fmla="*/ 40 h 69"/>
                            <a:gd name="T2" fmla="*/ 27 w 67"/>
                            <a:gd name="T3" fmla="*/ 37 h 69"/>
                            <a:gd name="T4" fmla="*/ 5 w 67"/>
                            <a:gd name="T5" fmla="*/ 49 h 69"/>
                            <a:gd name="T6" fmla="*/ 27 w 67"/>
                            <a:gd name="T7" fmla="*/ 39 h 69"/>
                            <a:gd name="T8" fmla="*/ 10 w 67"/>
                            <a:gd name="T9" fmla="*/ 62 h 69"/>
                            <a:gd name="T10" fmla="*/ 27 w 67"/>
                            <a:gd name="T11" fmla="*/ 40 h 69"/>
                            <a:gd name="T12" fmla="*/ 25 w 67"/>
                            <a:gd name="T13" fmla="*/ 66 h 69"/>
                            <a:gd name="T14" fmla="*/ 30 w 67"/>
                            <a:gd name="T15" fmla="*/ 41 h 69"/>
                            <a:gd name="T16" fmla="*/ 33 w 67"/>
                            <a:gd name="T17" fmla="*/ 68 h 69"/>
                            <a:gd name="T18" fmla="*/ 32 w 67"/>
                            <a:gd name="T19" fmla="*/ 39 h 69"/>
                            <a:gd name="T20" fmla="*/ 41 w 67"/>
                            <a:gd name="T21" fmla="*/ 63 h 69"/>
                            <a:gd name="T22" fmla="*/ 33 w 67"/>
                            <a:gd name="T23" fmla="*/ 40 h 69"/>
                            <a:gd name="T24" fmla="*/ 56 w 67"/>
                            <a:gd name="T25" fmla="*/ 55 h 69"/>
                            <a:gd name="T26" fmla="*/ 33 w 67"/>
                            <a:gd name="T27" fmla="*/ 38 h 69"/>
                            <a:gd name="T28" fmla="*/ 58 w 67"/>
                            <a:gd name="T29" fmla="*/ 41 h 69"/>
                            <a:gd name="T30" fmla="*/ 34 w 67"/>
                            <a:gd name="T31" fmla="*/ 35 h 69"/>
                            <a:gd name="T32" fmla="*/ 66 w 67"/>
                            <a:gd name="T33" fmla="*/ 30 h 69"/>
                            <a:gd name="T34" fmla="*/ 33 w 67"/>
                            <a:gd name="T35" fmla="*/ 34 h 69"/>
                            <a:gd name="T36" fmla="*/ 57 w 67"/>
                            <a:gd name="T37" fmla="*/ 19 h 69"/>
                            <a:gd name="T38" fmla="*/ 32 w 67"/>
                            <a:gd name="T39" fmla="*/ 32 h 69"/>
                            <a:gd name="T40" fmla="*/ 52 w 67"/>
                            <a:gd name="T41" fmla="*/ 7 h 69"/>
                            <a:gd name="T42" fmla="*/ 31 w 67"/>
                            <a:gd name="T43" fmla="*/ 29 h 69"/>
                            <a:gd name="T44" fmla="*/ 35 w 67"/>
                            <a:gd name="T45" fmla="*/ 2 h 69"/>
                            <a:gd name="T46" fmla="*/ 29 w 67"/>
                            <a:gd name="T47" fmla="*/ 31 h 69"/>
                            <a:gd name="T48" fmla="*/ 25 w 67"/>
                            <a:gd name="T49" fmla="*/ 0 h 69"/>
                            <a:gd name="T50" fmla="*/ 28 w 67"/>
                            <a:gd name="T51" fmla="*/ 31 h 69"/>
                            <a:gd name="T52" fmla="*/ 17 w 67"/>
                            <a:gd name="T53" fmla="*/ 6 h 69"/>
                            <a:gd name="T54" fmla="*/ 27 w 67"/>
                            <a:gd name="T55" fmla="*/ 31 h 69"/>
                            <a:gd name="T56" fmla="*/ 6 w 67"/>
                            <a:gd name="T57" fmla="*/ 16 h 69"/>
                            <a:gd name="T58" fmla="*/ 28 w 67"/>
                            <a:gd name="T59" fmla="*/ 33 h 69"/>
                            <a:gd name="T60" fmla="*/ 1 w 67"/>
                            <a:gd name="T61" fmla="*/ 28 h 69"/>
                            <a:gd name="T62" fmla="*/ 26 w 67"/>
                            <a:gd name="T63" fmla="*/ 35 h 69"/>
                            <a:gd name="T64" fmla="*/ 0 w 67"/>
                            <a:gd name="T65" fmla="*/ 40 h 69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67"/>
                            <a:gd name="T100" fmla="*/ 0 h 69"/>
                            <a:gd name="T101" fmla="*/ 67 w 67"/>
                            <a:gd name="T102" fmla="*/ 69 h 69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67" h="69">
                              <a:moveTo>
                                <a:pt x="0" y="40"/>
                              </a:moveTo>
                              <a:lnTo>
                                <a:pt x="27" y="37"/>
                              </a:lnTo>
                              <a:lnTo>
                                <a:pt x="5" y="49"/>
                              </a:lnTo>
                              <a:lnTo>
                                <a:pt x="27" y="39"/>
                              </a:lnTo>
                              <a:lnTo>
                                <a:pt x="10" y="62"/>
                              </a:lnTo>
                              <a:lnTo>
                                <a:pt x="27" y="40"/>
                              </a:lnTo>
                              <a:lnTo>
                                <a:pt x="25" y="66"/>
                              </a:lnTo>
                              <a:lnTo>
                                <a:pt x="30" y="41"/>
                              </a:lnTo>
                              <a:lnTo>
                                <a:pt x="33" y="68"/>
                              </a:lnTo>
                              <a:lnTo>
                                <a:pt x="32" y="39"/>
                              </a:lnTo>
                              <a:lnTo>
                                <a:pt x="41" y="63"/>
                              </a:lnTo>
                              <a:lnTo>
                                <a:pt x="33" y="40"/>
                              </a:lnTo>
                              <a:lnTo>
                                <a:pt x="56" y="55"/>
                              </a:lnTo>
                              <a:lnTo>
                                <a:pt x="33" y="38"/>
                              </a:lnTo>
                              <a:lnTo>
                                <a:pt x="58" y="41"/>
                              </a:lnTo>
                              <a:lnTo>
                                <a:pt x="34" y="35"/>
                              </a:lnTo>
                              <a:lnTo>
                                <a:pt x="66" y="30"/>
                              </a:lnTo>
                              <a:lnTo>
                                <a:pt x="33" y="34"/>
                              </a:lnTo>
                              <a:lnTo>
                                <a:pt x="57" y="19"/>
                              </a:lnTo>
                              <a:lnTo>
                                <a:pt x="32" y="32"/>
                              </a:lnTo>
                              <a:lnTo>
                                <a:pt x="52" y="7"/>
                              </a:lnTo>
                              <a:lnTo>
                                <a:pt x="31" y="29"/>
                              </a:lnTo>
                              <a:lnTo>
                                <a:pt x="35" y="2"/>
                              </a:lnTo>
                              <a:lnTo>
                                <a:pt x="29" y="31"/>
                              </a:lnTo>
                              <a:lnTo>
                                <a:pt x="25" y="0"/>
                              </a:lnTo>
                              <a:lnTo>
                                <a:pt x="28" y="31"/>
                              </a:lnTo>
                              <a:lnTo>
                                <a:pt x="17" y="6"/>
                              </a:lnTo>
                              <a:lnTo>
                                <a:pt x="27" y="31"/>
                              </a:lnTo>
                              <a:lnTo>
                                <a:pt x="6" y="16"/>
                              </a:lnTo>
                              <a:lnTo>
                                <a:pt x="28" y="33"/>
                              </a:lnTo>
                              <a:lnTo>
                                <a:pt x="1" y="28"/>
                              </a:lnTo>
                              <a:lnTo>
                                <a:pt x="26" y="35"/>
                              </a:lnTo>
                              <a:lnTo>
                                <a:pt x="0" y="40"/>
                              </a:lnTo>
                            </a:path>
                          </a:pathLst>
                        </a:custGeom>
                        <a:solidFill>
                          <a:srgbClr val="FFFF80"/>
                        </a:solidFill>
                        <a:ln w="9525" cap="rnd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</p:grpSp>
              </p:grpSp>
            </p:grpSp>
            <p:sp>
              <p:nvSpPr>
                <p:cNvPr id="6173" name="AutoShape 86"/>
                <p:cNvSpPr>
                  <a:spLocks noChangeArrowheads="1"/>
                </p:cNvSpPr>
                <p:nvPr/>
              </p:nvSpPr>
              <p:spPr bwMode="auto">
                <a:xfrm rot="-2160000">
                  <a:off x="3700" y="1538"/>
                  <a:ext cx="294" cy="192"/>
                </a:xfrm>
                <a:prstGeom prst="cube">
                  <a:avLst>
                    <a:gd name="adj" fmla="val 24995"/>
                  </a:avLst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28" name="Group 87"/>
              <p:cNvGrpSpPr>
                <a:grpSpLocks/>
              </p:cNvGrpSpPr>
              <p:nvPr/>
            </p:nvGrpSpPr>
            <p:grpSpPr bwMode="auto">
              <a:xfrm>
                <a:off x="3462" y="1748"/>
                <a:ext cx="290" cy="458"/>
                <a:chOff x="3462" y="1748"/>
                <a:chExt cx="290" cy="458"/>
              </a:xfrm>
            </p:grpSpPr>
            <p:sp>
              <p:nvSpPr>
                <p:cNvPr id="6157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3475" y="1748"/>
                  <a:ext cx="264" cy="458"/>
                </a:xfrm>
                <a:prstGeom prst="line">
                  <a:avLst/>
                </a:prstGeom>
                <a:noFill/>
                <a:ln w="12700">
                  <a:solidFill>
                    <a:srgbClr val="3F000B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29" name="Group 89"/>
                <p:cNvGrpSpPr>
                  <a:grpSpLocks/>
                </p:cNvGrpSpPr>
                <p:nvPr/>
              </p:nvGrpSpPr>
              <p:grpSpPr bwMode="auto">
                <a:xfrm>
                  <a:off x="3462" y="1769"/>
                  <a:ext cx="290" cy="415"/>
                  <a:chOff x="3462" y="1769"/>
                  <a:chExt cx="290" cy="415"/>
                </a:xfrm>
              </p:grpSpPr>
              <p:sp>
                <p:nvSpPr>
                  <p:cNvPr id="6159" name="Freeform 90"/>
                  <p:cNvSpPr>
                    <a:spLocks/>
                  </p:cNvSpPr>
                  <p:nvPr/>
                </p:nvSpPr>
                <p:spPr bwMode="auto">
                  <a:xfrm>
                    <a:off x="3462" y="2149"/>
                    <a:ext cx="28" cy="35"/>
                  </a:xfrm>
                  <a:custGeom>
                    <a:avLst/>
                    <a:gdLst>
                      <a:gd name="T0" fmla="*/ 27 w 28"/>
                      <a:gd name="T1" fmla="*/ 34 h 35"/>
                      <a:gd name="T2" fmla="*/ 3 w 28"/>
                      <a:gd name="T3" fmla="*/ 7 h 35"/>
                      <a:gd name="T4" fmla="*/ 2 w 28"/>
                      <a:gd name="T5" fmla="*/ 5 h 35"/>
                      <a:gd name="T6" fmla="*/ 1 w 28"/>
                      <a:gd name="T7" fmla="*/ 4 h 35"/>
                      <a:gd name="T8" fmla="*/ 0 w 28"/>
                      <a:gd name="T9" fmla="*/ 3 h 35"/>
                      <a:gd name="T10" fmla="*/ 0 w 28"/>
                      <a:gd name="T11" fmla="*/ 1 h 35"/>
                      <a:gd name="T12" fmla="*/ 0 w 28"/>
                      <a:gd name="T13" fmla="*/ 0 h 3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8"/>
                      <a:gd name="T22" fmla="*/ 0 h 35"/>
                      <a:gd name="T23" fmla="*/ 28 w 28"/>
                      <a:gd name="T24" fmla="*/ 35 h 3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8" h="35">
                        <a:moveTo>
                          <a:pt x="27" y="34"/>
                        </a:moveTo>
                        <a:lnTo>
                          <a:pt x="3" y="7"/>
                        </a:lnTo>
                        <a:lnTo>
                          <a:pt x="2" y="5"/>
                        </a:lnTo>
                        <a:lnTo>
                          <a:pt x="1" y="4"/>
                        </a:lnTo>
                        <a:lnTo>
                          <a:pt x="0" y="3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0" name="Freeform 91"/>
                  <p:cNvSpPr>
                    <a:spLocks/>
                  </p:cNvSpPr>
                  <p:nvPr/>
                </p:nvSpPr>
                <p:spPr bwMode="auto">
                  <a:xfrm>
                    <a:off x="3462" y="2113"/>
                    <a:ext cx="74" cy="69"/>
                  </a:xfrm>
                  <a:custGeom>
                    <a:avLst/>
                    <a:gdLst>
                      <a:gd name="T0" fmla="*/ 0 w 74"/>
                      <a:gd name="T1" fmla="*/ 36 h 69"/>
                      <a:gd name="T2" fmla="*/ 1 w 74"/>
                      <a:gd name="T3" fmla="*/ 35 h 69"/>
                      <a:gd name="T4" fmla="*/ 4 w 74"/>
                      <a:gd name="T5" fmla="*/ 34 h 69"/>
                      <a:gd name="T6" fmla="*/ 5 w 74"/>
                      <a:gd name="T7" fmla="*/ 35 h 69"/>
                      <a:gd name="T8" fmla="*/ 7 w 74"/>
                      <a:gd name="T9" fmla="*/ 35 h 69"/>
                      <a:gd name="T10" fmla="*/ 64 w 74"/>
                      <a:gd name="T11" fmla="*/ 66 h 69"/>
                      <a:gd name="T12" fmla="*/ 68 w 74"/>
                      <a:gd name="T13" fmla="*/ 68 h 69"/>
                      <a:gd name="T14" fmla="*/ 69 w 74"/>
                      <a:gd name="T15" fmla="*/ 68 h 69"/>
                      <a:gd name="T16" fmla="*/ 70 w 74"/>
                      <a:gd name="T17" fmla="*/ 66 h 69"/>
                      <a:gd name="T18" fmla="*/ 71 w 74"/>
                      <a:gd name="T19" fmla="*/ 65 h 69"/>
                      <a:gd name="T20" fmla="*/ 73 w 74"/>
                      <a:gd name="T21" fmla="*/ 63 h 69"/>
                      <a:gd name="T22" fmla="*/ 71 w 74"/>
                      <a:gd name="T23" fmla="*/ 61 h 69"/>
                      <a:gd name="T24" fmla="*/ 24 w 74"/>
                      <a:gd name="T25" fmla="*/ 6 h 69"/>
                      <a:gd name="T26" fmla="*/ 23 w 74"/>
                      <a:gd name="T27" fmla="*/ 5 h 69"/>
                      <a:gd name="T28" fmla="*/ 21 w 74"/>
                      <a:gd name="T29" fmla="*/ 4 h 69"/>
                      <a:gd name="T30" fmla="*/ 21 w 74"/>
                      <a:gd name="T31" fmla="*/ 3 h 69"/>
                      <a:gd name="T32" fmla="*/ 21 w 74"/>
                      <a:gd name="T33" fmla="*/ 1 h 69"/>
                      <a:gd name="T34" fmla="*/ 21 w 74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4"/>
                      <a:gd name="T55" fmla="*/ 0 h 69"/>
                      <a:gd name="T56" fmla="*/ 74 w 74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4" h="69">
                        <a:moveTo>
                          <a:pt x="0" y="36"/>
                        </a:moveTo>
                        <a:lnTo>
                          <a:pt x="1" y="35"/>
                        </a:lnTo>
                        <a:lnTo>
                          <a:pt x="4" y="34"/>
                        </a:lnTo>
                        <a:lnTo>
                          <a:pt x="5" y="35"/>
                        </a:lnTo>
                        <a:lnTo>
                          <a:pt x="7" y="35"/>
                        </a:lnTo>
                        <a:lnTo>
                          <a:pt x="64" y="66"/>
                        </a:lnTo>
                        <a:lnTo>
                          <a:pt x="68" y="68"/>
                        </a:lnTo>
                        <a:lnTo>
                          <a:pt x="69" y="68"/>
                        </a:lnTo>
                        <a:lnTo>
                          <a:pt x="70" y="66"/>
                        </a:lnTo>
                        <a:lnTo>
                          <a:pt x="71" y="65"/>
                        </a:lnTo>
                        <a:lnTo>
                          <a:pt x="73" y="63"/>
                        </a:lnTo>
                        <a:lnTo>
                          <a:pt x="71" y="61"/>
                        </a:lnTo>
                        <a:lnTo>
                          <a:pt x="24" y="6"/>
                        </a:lnTo>
                        <a:lnTo>
                          <a:pt x="23" y="5"/>
                        </a:lnTo>
                        <a:lnTo>
                          <a:pt x="21" y="4"/>
                        </a:lnTo>
                        <a:lnTo>
                          <a:pt x="21" y="3"/>
                        </a:lnTo>
                        <a:lnTo>
                          <a:pt x="21" y="1"/>
                        </a:lnTo>
                        <a:lnTo>
                          <a:pt x="21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1" name="Freeform 92"/>
                  <p:cNvSpPr>
                    <a:spLocks/>
                  </p:cNvSpPr>
                  <p:nvPr/>
                </p:nvSpPr>
                <p:spPr bwMode="auto">
                  <a:xfrm>
                    <a:off x="3484" y="2074"/>
                    <a:ext cx="74" cy="70"/>
                  </a:xfrm>
                  <a:custGeom>
                    <a:avLst/>
                    <a:gdLst>
                      <a:gd name="T0" fmla="*/ 0 w 74"/>
                      <a:gd name="T1" fmla="*/ 36 h 70"/>
                      <a:gd name="T2" fmla="*/ 0 w 74"/>
                      <a:gd name="T3" fmla="*/ 34 h 70"/>
                      <a:gd name="T4" fmla="*/ 2 w 74"/>
                      <a:gd name="T5" fmla="*/ 35 h 70"/>
                      <a:gd name="T6" fmla="*/ 4 w 74"/>
                      <a:gd name="T7" fmla="*/ 36 h 70"/>
                      <a:gd name="T8" fmla="*/ 6 w 74"/>
                      <a:gd name="T9" fmla="*/ 36 h 70"/>
                      <a:gd name="T10" fmla="*/ 64 w 74"/>
                      <a:gd name="T11" fmla="*/ 67 h 70"/>
                      <a:gd name="T12" fmla="*/ 68 w 74"/>
                      <a:gd name="T13" fmla="*/ 69 h 70"/>
                      <a:gd name="T14" fmla="*/ 69 w 74"/>
                      <a:gd name="T15" fmla="*/ 68 h 70"/>
                      <a:gd name="T16" fmla="*/ 70 w 74"/>
                      <a:gd name="T17" fmla="*/ 68 h 70"/>
                      <a:gd name="T18" fmla="*/ 71 w 74"/>
                      <a:gd name="T19" fmla="*/ 66 h 70"/>
                      <a:gd name="T20" fmla="*/ 73 w 74"/>
                      <a:gd name="T21" fmla="*/ 64 h 70"/>
                      <a:gd name="T22" fmla="*/ 72 w 74"/>
                      <a:gd name="T23" fmla="*/ 61 h 70"/>
                      <a:gd name="T24" fmla="*/ 23 w 74"/>
                      <a:gd name="T25" fmla="*/ 7 h 70"/>
                      <a:gd name="T26" fmla="*/ 22 w 74"/>
                      <a:gd name="T27" fmla="*/ 6 h 70"/>
                      <a:gd name="T28" fmla="*/ 20 w 74"/>
                      <a:gd name="T29" fmla="*/ 4 h 70"/>
                      <a:gd name="T30" fmla="*/ 20 w 74"/>
                      <a:gd name="T31" fmla="*/ 3 h 70"/>
                      <a:gd name="T32" fmla="*/ 20 w 74"/>
                      <a:gd name="T33" fmla="*/ 1 h 70"/>
                      <a:gd name="T34" fmla="*/ 20 w 74"/>
                      <a:gd name="T35" fmla="*/ 0 h 70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4"/>
                      <a:gd name="T55" fmla="*/ 0 h 70"/>
                      <a:gd name="T56" fmla="*/ 74 w 74"/>
                      <a:gd name="T57" fmla="*/ 70 h 70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4" h="70">
                        <a:moveTo>
                          <a:pt x="0" y="36"/>
                        </a:moveTo>
                        <a:lnTo>
                          <a:pt x="0" y="34"/>
                        </a:lnTo>
                        <a:lnTo>
                          <a:pt x="2" y="35"/>
                        </a:lnTo>
                        <a:lnTo>
                          <a:pt x="4" y="36"/>
                        </a:lnTo>
                        <a:lnTo>
                          <a:pt x="6" y="36"/>
                        </a:lnTo>
                        <a:lnTo>
                          <a:pt x="64" y="67"/>
                        </a:lnTo>
                        <a:lnTo>
                          <a:pt x="68" y="69"/>
                        </a:lnTo>
                        <a:lnTo>
                          <a:pt x="69" y="68"/>
                        </a:lnTo>
                        <a:lnTo>
                          <a:pt x="70" y="68"/>
                        </a:lnTo>
                        <a:lnTo>
                          <a:pt x="71" y="66"/>
                        </a:lnTo>
                        <a:lnTo>
                          <a:pt x="73" y="64"/>
                        </a:lnTo>
                        <a:lnTo>
                          <a:pt x="72" y="61"/>
                        </a:lnTo>
                        <a:lnTo>
                          <a:pt x="23" y="7"/>
                        </a:lnTo>
                        <a:lnTo>
                          <a:pt x="22" y="6"/>
                        </a:lnTo>
                        <a:lnTo>
                          <a:pt x="20" y="4"/>
                        </a:lnTo>
                        <a:lnTo>
                          <a:pt x="20" y="3"/>
                        </a:lnTo>
                        <a:lnTo>
                          <a:pt x="20" y="1"/>
                        </a:lnTo>
                        <a:lnTo>
                          <a:pt x="2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2" name="Freeform 93"/>
                  <p:cNvSpPr>
                    <a:spLocks/>
                  </p:cNvSpPr>
                  <p:nvPr/>
                </p:nvSpPr>
                <p:spPr bwMode="auto">
                  <a:xfrm>
                    <a:off x="3506" y="2038"/>
                    <a:ext cx="73" cy="69"/>
                  </a:xfrm>
                  <a:custGeom>
                    <a:avLst/>
                    <a:gdLst>
                      <a:gd name="T0" fmla="*/ 0 w 73"/>
                      <a:gd name="T1" fmla="*/ 36 h 69"/>
                      <a:gd name="T2" fmla="*/ 1 w 73"/>
                      <a:gd name="T3" fmla="*/ 34 h 69"/>
                      <a:gd name="T4" fmla="*/ 3 w 73"/>
                      <a:gd name="T5" fmla="*/ 34 h 69"/>
                      <a:gd name="T6" fmla="*/ 5 w 73"/>
                      <a:gd name="T7" fmla="*/ 34 h 69"/>
                      <a:gd name="T8" fmla="*/ 7 w 73"/>
                      <a:gd name="T9" fmla="*/ 35 h 69"/>
                      <a:gd name="T10" fmla="*/ 64 w 73"/>
                      <a:gd name="T11" fmla="*/ 66 h 69"/>
                      <a:gd name="T12" fmla="*/ 67 w 73"/>
                      <a:gd name="T13" fmla="*/ 68 h 69"/>
                      <a:gd name="T14" fmla="*/ 68 w 73"/>
                      <a:gd name="T15" fmla="*/ 68 h 69"/>
                      <a:gd name="T16" fmla="*/ 70 w 73"/>
                      <a:gd name="T17" fmla="*/ 66 h 69"/>
                      <a:gd name="T18" fmla="*/ 70 w 73"/>
                      <a:gd name="T19" fmla="*/ 65 h 69"/>
                      <a:gd name="T20" fmla="*/ 72 w 73"/>
                      <a:gd name="T21" fmla="*/ 63 h 69"/>
                      <a:gd name="T22" fmla="*/ 70 w 73"/>
                      <a:gd name="T23" fmla="*/ 61 h 69"/>
                      <a:gd name="T24" fmla="*/ 24 w 73"/>
                      <a:gd name="T25" fmla="*/ 7 h 69"/>
                      <a:gd name="T26" fmla="*/ 22 w 73"/>
                      <a:gd name="T27" fmla="*/ 5 h 69"/>
                      <a:gd name="T28" fmla="*/ 21 w 73"/>
                      <a:gd name="T29" fmla="*/ 4 h 69"/>
                      <a:gd name="T30" fmla="*/ 21 w 73"/>
                      <a:gd name="T31" fmla="*/ 3 h 69"/>
                      <a:gd name="T32" fmla="*/ 20 w 73"/>
                      <a:gd name="T33" fmla="*/ 1 h 69"/>
                      <a:gd name="T34" fmla="*/ 21 w 73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3"/>
                      <a:gd name="T55" fmla="*/ 0 h 69"/>
                      <a:gd name="T56" fmla="*/ 73 w 73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3" h="69">
                        <a:moveTo>
                          <a:pt x="0" y="36"/>
                        </a:moveTo>
                        <a:lnTo>
                          <a:pt x="1" y="34"/>
                        </a:lnTo>
                        <a:lnTo>
                          <a:pt x="3" y="34"/>
                        </a:lnTo>
                        <a:lnTo>
                          <a:pt x="5" y="34"/>
                        </a:lnTo>
                        <a:lnTo>
                          <a:pt x="7" y="35"/>
                        </a:lnTo>
                        <a:lnTo>
                          <a:pt x="64" y="66"/>
                        </a:lnTo>
                        <a:lnTo>
                          <a:pt x="67" y="68"/>
                        </a:lnTo>
                        <a:lnTo>
                          <a:pt x="68" y="68"/>
                        </a:lnTo>
                        <a:lnTo>
                          <a:pt x="70" y="66"/>
                        </a:lnTo>
                        <a:lnTo>
                          <a:pt x="70" y="65"/>
                        </a:lnTo>
                        <a:lnTo>
                          <a:pt x="72" y="63"/>
                        </a:lnTo>
                        <a:lnTo>
                          <a:pt x="70" y="61"/>
                        </a:lnTo>
                        <a:lnTo>
                          <a:pt x="24" y="7"/>
                        </a:lnTo>
                        <a:lnTo>
                          <a:pt x="22" y="5"/>
                        </a:lnTo>
                        <a:lnTo>
                          <a:pt x="21" y="4"/>
                        </a:lnTo>
                        <a:lnTo>
                          <a:pt x="21" y="3"/>
                        </a:lnTo>
                        <a:lnTo>
                          <a:pt x="20" y="1"/>
                        </a:lnTo>
                        <a:lnTo>
                          <a:pt x="21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3" name="Freeform 94"/>
                  <p:cNvSpPr>
                    <a:spLocks/>
                  </p:cNvSpPr>
                  <p:nvPr/>
                </p:nvSpPr>
                <p:spPr bwMode="auto">
                  <a:xfrm>
                    <a:off x="3528" y="1998"/>
                    <a:ext cx="72" cy="70"/>
                  </a:xfrm>
                  <a:custGeom>
                    <a:avLst/>
                    <a:gdLst>
                      <a:gd name="T0" fmla="*/ 0 w 72"/>
                      <a:gd name="T1" fmla="*/ 36 h 70"/>
                      <a:gd name="T2" fmla="*/ 1 w 72"/>
                      <a:gd name="T3" fmla="*/ 35 h 70"/>
                      <a:gd name="T4" fmla="*/ 2 w 72"/>
                      <a:gd name="T5" fmla="*/ 35 h 70"/>
                      <a:gd name="T6" fmla="*/ 4 w 72"/>
                      <a:gd name="T7" fmla="*/ 36 h 70"/>
                      <a:gd name="T8" fmla="*/ 6 w 72"/>
                      <a:gd name="T9" fmla="*/ 37 h 70"/>
                      <a:gd name="T10" fmla="*/ 62 w 72"/>
                      <a:gd name="T11" fmla="*/ 67 h 70"/>
                      <a:gd name="T12" fmla="*/ 65 w 72"/>
                      <a:gd name="T13" fmla="*/ 69 h 70"/>
                      <a:gd name="T14" fmla="*/ 67 w 72"/>
                      <a:gd name="T15" fmla="*/ 68 h 70"/>
                      <a:gd name="T16" fmla="*/ 68 w 72"/>
                      <a:gd name="T17" fmla="*/ 67 h 70"/>
                      <a:gd name="T18" fmla="*/ 71 w 72"/>
                      <a:gd name="T19" fmla="*/ 66 h 70"/>
                      <a:gd name="T20" fmla="*/ 71 w 72"/>
                      <a:gd name="T21" fmla="*/ 64 h 70"/>
                      <a:gd name="T22" fmla="*/ 69 w 72"/>
                      <a:gd name="T23" fmla="*/ 61 h 70"/>
                      <a:gd name="T24" fmla="*/ 23 w 72"/>
                      <a:gd name="T25" fmla="*/ 7 h 70"/>
                      <a:gd name="T26" fmla="*/ 21 w 72"/>
                      <a:gd name="T27" fmla="*/ 6 h 70"/>
                      <a:gd name="T28" fmla="*/ 21 w 72"/>
                      <a:gd name="T29" fmla="*/ 5 h 70"/>
                      <a:gd name="T30" fmla="*/ 20 w 72"/>
                      <a:gd name="T31" fmla="*/ 4 h 70"/>
                      <a:gd name="T32" fmla="*/ 19 w 72"/>
                      <a:gd name="T33" fmla="*/ 1 h 70"/>
                      <a:gd name="T34" fmla="*/ 20 w 72"/>
                      <a:gd name="T35" fmla="*/ 0 h 70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2"/>
                      <a:gd name="T55" fmla="*/ 0 h 70"/>
                      <a:gd name="T56" fmla="*/ 72 w 72"/>
                      <a:gd name="T57" fmla="*/ 70 h 70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2" h="70">
                        <a:moveTo>
                          <a:pt x="0" y="36"/>
                        </a:moveTo>
                        <a:lnTo>
                          <a:pt x="1" y="35"/>
                        </a:lnTo>
                        <a:lnTo>
                          <a:pt x="2" y="35"/>
                        </a:lnTo>
                        <a:lnTo>
                          <a:pt x="4" y="36"/>
                        </a:lnTo>
                        <a:lnTo>
                          <a:pt x="6" y="37"/>
                        </a:lnTo>
                        <a:lnTo>
                          <a:pt x="62" y="67"/>
                        </a:lnTo>
                        <a:lnTo>
                          <a:pt x="65" y="69"/>
                        </a:lnTo>
                        <a:lnTo>
                          <a:pt x="67" y="68"/>
                        </a:lnTo>
                        <a:lnTo>
                          <a:pt x="68" y="67"/>
                        </a:lnTo>
                        <a:lnTo>
                          <a:pt x="71" y="66"/>
                        </a:lnTo>
                        <a:lnTo>
                          <a:pt x="71" y="64"/>
                        </a:lnTo>
                        <a:lnTo>
                          <a:pt x="69" y="61"/>
                        </a:lnTo>
                        <a:lnTo>
                          <a:pt x="23" y="7"/>
                        </a:lnTo>
                        <a:lnTo>
                          <a:pt x="21" y="6"/>
                        </a:lnTo>
                        <a:lnTo>
                          <a:pt x="21" y="5"/>
                        </a:lnTo>
                        <a:lnTo>
                          <a:pt x="20" y="4"/>
                        </a:lnTo>
                        <a:lnTo>
                          <a:pt x="19" y="1"/>
                        </a:lnTo>
                        <a:lnTo>
                          <a:pt x="2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4" name="Freeform 95"/>
                  <p:cNvSpPr>
                    <a:spLocks/>
                  </p:cNvSpPr>
                  <p:nvPr/>
                </p:nvSpPr>
                <p:spPr bwMode="auto">
                  <a:xfrm>
                    <a:off x="3549" y="1961"/>
                    <a:ext cx="73" cy="69"/>
                  </a:xfrm>
                  <a:custGeom>
                    <a:avLst/>
                    <a:gdLst>
                      <a:gd name="T0" fmla="*/ 0 w 73"/>
                      <a:gd name="T1" fmla="*/ 36 h 69"/>
                      <a:gd name="T2" fmla="*/ 1 w 73"/>
                      <a:gd name="T3" fmla="*/ 35 h 69"/>
                      <a:gd name="T4" fmla="*/ 3 w 73"/>
                      <a:gd name="T5" fmla="*/ 34 h 69"/>
                      <a:gd name="T6" fmla="*/ 5 w 73"/>
                      <a:gd name="T7" fmla="*/ 35 h 69"/>
                      <a:gd name="T8" fmla="*/ 7 w 73"/>
                      <a:gd name="T9" fmla="*/ 36 h 69"/>
                      <a:gd name="T10" fmla="*/ 63 w 73"/>
                      <a:gd name="T11" fmla="*/ 66 h 69"/>
                      <a:gd name="T12" fmla="*/ 66 w 73"/>
                      <a:gd name="T13" fmla="*/ 68 h 69"/>
                      <a:gd name="T14" fmla="*/ 67 w 73"/>
                      <a:gd name="T15" fmla="*/ 68 h 69"/>
                      <a:gd name="T16" fmla="*/ 69 w 73"/>
                      <a:gd name="T17" fmla="*/ 66 h 69"/>
                      <a:gd name="T18" fmla="*/ 71 w 73"/>
                      <a:gd name="T19" fmla="*/ 66 h 69"/>
                      <a:gd name="T20" fmla="*/ 72 w 73"/>
                      <a:gd name="T21" fmla="*/ 63 h 69"/>
                      <a:gd name="T22" fmla="*/ 70 w 73"/>
                      <a:gd name="T23" fmla="*/ 61 h 69"/>
                      <a:gd name="T24" fmla="*/ 23 w 73"/>
                      <a:gd name="T25" fmla="*/ 7 h 69"/>
                      <a:gd name="T26" fmla="*/ 22 w 73"/>
                      <a:gd name="T27" fmla="*/ 5 h 69"/>
                      <a:gd name="T28" fmla="*/ 21 w 73"/>
                      <a:gd name="T29" fmla="*/ 4 h 69"/>
                      <a:gd name="T30" fmla="*/ 21 w 73"/>
                      <a:gd name="T31" fmla="*/ 3 h 69"/>
                      <a:gd name="T32" fmla="*/ 20 w 73"/>
                      <a:gd name="T33" fmla="*/ 1 h 69"/>
                      <a:gd name="T34" fmla="*/ 21 w 73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3"/>
                      <a:gd name="T55" fmla="*/ 0 h 69"/>
                      <a:gd name="T56" fmla="*/ 73 w 73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3" h="69">
                        <a:moveTo>
                          <a:pt x="0" y="36"/>
                        </a:moveTo>
                        <a:lnTo>
                          <a:pt x="1" y="35"/>
                        </a:lnTo>
                        <a:lnTo>
                          <a:pt x="3" y="34"/>
                        </a:lnTo>
                        <a:lnTo>
                          <a:pt x="5" y="35"/>
                        </a:lnTo>
                        <a:lnTo>
                          <a:pt x="7" y="36"/>
                        </a:lnTo>
                        <a:lnTo>
                          <a:pt x="63" y="66"/>
                        </a:lnTo>
                        <a:lnTo>
                          <a:pt x="66" y="68"/>
                        </a:lnTo>
                        <a:lnTo>
                          <a:pt x="67" y="68"/>
                        </a:lnTo>
                        <a:lnTo>
                          <a:pt x="69" y="66"/>
                        </a:lnTo>
                        <a:lnTo>
                          <a:pt x="71" y="66"/>
                        </a:lnTo>
                        <a:lnTo>
                          <a:pt x="72" y="63"/>
                        </a:lnTo>
                        <a:lnTo>
                          <a:pt x="70" y="61"/>
                        </a:lnTo>
                        <a:lnTo>
                          <a:pt x="23" y="7"/>
                        </a:lnTo>
                        <a:lnTo>
                          <a:pt x="22" y="5"/>
                        </a:lnTo>
                        <a:lnTo>
                          <a:pt x="21" y="4"/>
                        </a:lnTo>
                        <a:lnTo>
                          <a:pt x="21" y="3"/>
                        </a:lnTo>
                        <a:lnTo>
                          <a:pt x="20" y="1"/>
                        </a:lnTo>
                        <a:lnTo>
                          <a:pt x="21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5" name="Freeform 96"/>
                  <p:cNvSpPr>
                    <a:spLocks/>
                  </p:cNvSpPr>
                  <p:nvPr/>
                </p:nvSpPr>
                <p:spPr bwMode="auto">
                  <a:xfrm>
                    <a:off x="3571" y="1924"/>
                    <a:ext cx="74" cy="68"/>
                  </a:xfrm>
                  <a:custGeom>
                    <a:avLst/>
                    <a:gdLst>
                      <a:gd name="T0" fmla="*/ 0 w 74"/>
                      <a:gd name="T1" fmla="*/ 35 h 68"/>
                      <a:gd name="T2" fmla="*/ 1 w 74"/>
                      <a:gd name="T3" fmla="*/ 33 h 68"/>
                      <a:gd name="T4" fmla="*/ 3 w 74"/>
                      <a:gd name="T5" fmla="*/ 34 h 68"/>
                      <a:gd name="T6" fmla="*/ 4 w 74"/>
                      <a:gd name="T7" fmla="*/ 34 h 68"/>
                      <a:gd name="T8" fmla="*/ 7 w 74"/>
                      <a:gd name="T9" fmla="*/ 35 h 68"/>
                      <a:gd name="T10" fmla="*/ 63 w 74"/>
                      <a:gd name="T11" fmla="*/ 66 h 68"/>
                      <a:gd name="T12" fmla="*/ 67 w 74"/>
                      <a:gd name="T13" fmla="*/ 67 h 68"/>
                      <a:gd name="T14" fmla="*/ 69 w 74"/>
                      <a:gd name="T15" fmla="*/ 66 h 68"/>
                      <a:gd name="T16" fmla="*/ 70 w 74"/>
                      <a:gd name="T17" fmla="*/ 66 h 68"/>
                      <a:gd name="T18" fmla="*/ 72 w 74"/>
                      <a:gd name="T19" fmla="*/ 64 h 68"/>
                      <a:gd name="T20" fmla="*/ 73 w 74"/>
                      <a:gd name="T21" fmla="*/ 62 h 68"/>
                      <a:gd name="T22" fmla="*/ 71 w 74"/>
                      <a:gd name="T23" fmla="*/ 59 h 68"/>
                      <a:gd name="T24" fmla="*/ 24 w 74"/>
                      <a:gd name="T25" fmla="*/ 7 h 68"/>
                      <a:gd name="T26" fmla="*/ 22 w 74"/>
                      <a:gd name="T27" fmla="*/ 5 h 68"/>
                      <a:gd name="T28" fmla="*/ 20 w 74"/>
                      <a:gd name="T29" fmla="*/ 4 h 68"/>
                      <a:gd name="T30" fmla="*/ 20 w 74"/>
                      <a:gd name="T31" fmla="*/ 3 h 68"/>
                      <a:gd name="T32" fmla="*/ 20 w 74"/>
                      <a:gd name="T33" fmla="*/ 1 h 68"/>
                      <a:gd name="T34" fmla="*/ 20 w 74"/>
                      <a:gd name="T35" fmla="*/ 0 h 6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4"/>
                      <a:gd name="T55" fmla="*/ 0 h 68"/>
                      <a:gd name="T56" fmla="*/ 74 w 74"/>
                      <a:gd name="T57" fmla="*/ 68 h 6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4" h="68">
                        <a:moveTo>
                          <a:pt x="0" y="35"/>
                        </a:moveTo>
                        <a:lnTo>
                          <a:pt x="1" y="33"/>
                        </a:lnTo>
                        <a:lnTo>
                          <a:pt x="3" y="34"/>
                        </a:lnTo>
                        <a:lnTo>
                          <a:pt x="4" y="34"/>
                        </a:lnTo>
                        <a:lnTo>
                          <a:pt x="7" y="35"/>
                        </a:lnTo>
                        <a:lnTo>
                          <a:pt x="63" y="66"/>
                        </a:lnTo>
                        <a:lnTo>
                          <a:pt x="67" y="67"/>
                        </a:lnTo>
                        <a:lnTo>
                          <a:pt x="69" y="66"/>
                        </a:lnTo>
                        <a:lnTo>
                          <a:pt x="70" y="66"/>
                        </a:lnTo>
                        <a:lnTo>
                          <a:pt x="72" y="64"/>
                        </a:lnTo>
                        <a:lnTo>
                          <a:pt x="73" y="62"/>
                        </a:lnTo>
                        <a:lnTo>
                          <a:pt x="71" y="59"/>
                        </a:lnTo>
                        <a:lnTo>
                          <a:pt x="24" y="7"/>
                        </a:lnTo>
                        <a:lnTo>
                          <a:pt x="22" y="5"/>
                        </a:lnTo>
                        <a:lnTo>
                          <a:pt x="20" y="4"/>
                        </a:lnTo>
                        <a:lnTo>
                          <a:pt x="20" y="3"/>
                        </a:lnTo>
                        <a:lnTo>
                          <a:pt x="20" y="1"/>
                        </a:lnTo>
                        <a:lnTo>
                          <a:pt x="2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6" name="Freeform 97"/>
                  <p:cNvSpPr>
                    <a:spLocks/>
                  </p:cNvSpPr>
                  <p:nvPr/>
                </p:nvSpPr>
                <p:spPr bwMode="auto">
                  <a:xfrm>
                    <a:off x="3592" y="1886"/>
                    <a:ext cx="75" cy="68"/>
                  </a:xfrm>
                  <a:custGeom>
                    <a:avLst/>
                    <a:gdLst>
                      <a:gd name="T0" fmla="*/ 0 w 75"/>
                      <a:gd name="T1" fmla="*/ 36 h 68"/>
                      <a:gd name="T2" fmla="*/ 1 w 75"/>
                      <a:gd name="T3" fmla="*/ 34 h 68"/>
                      <a:gd name="T4" fmla="*/ 3 w 75"/>
                      <a:gd name="T5" fmla="*/ 34 h 68"/>
                      <a:gd name="T6" fmla="*/ 5 w 75"/>
                      <a:gd name="T7" fmla="*/ 34 h 68"/>
                      <a:gd name="T8" fmla="*/ 8 w 75"/>
                      <a:gd name="T9" fmla="*/ 35 h 68"/>
                      <a:gd name="T10" fmla="*/ 65 w 75"/>
                      <a:gd name="T11" fmla="*/ 66 h 68"/>
                      <a:gd name="T12" fmla="*/ 68 w 75"/>
                      <a:gd name="T13" fmla="*/ 67 h 68"/>
                      <a:gd name="T14" fmla="*/ 69 w 75"/>
                      <a:gd name="T15" fmla="*/ 67 h 68"/>
                      <a:gd name="T16" fmla="*/ 71 w 75"/>
                      <a:gd name="T17" fmla="*/ 66 h 68"/>
                      <a:gd name="T18" fmla="*/ 73 w 75"/>
                      <a:gd name="T19" fmla="*/ 65 h 68"/>
                      <a:gd name="T20" fmla="*/ 74 w 75"/>
                      <a:gd name="T21" fmla="*/ 62 h 68"/>
                      <a:gd name="T22" fmla="*/ 72 w 75"/>
                      <a:gd name="T23" fmla="*/ 59 h 68"/>
                      <a:gd name="T24" fmla="*/ 24 w 75"/>
                      <a:gd name="T25" fmla="*/ 7 h 68"/>
                      <a:gd name="T26" fmla="*/ 23 w 75"/>
                      <a:gd name="T27" fmla="*/ 5 h 68"/>
                      <a:gd name="T28" fmla="*/ 22 w 75"/>
                      <a:gd name="T29" fmla="*/ 4 h 68"/>
                      <a:gd name="T30" fmla="*/ 22 w 75"/>
                      <a:gd name="T31" fmla="*/ 2 h 68"/>
                      <a:gd name="T32" fmla="*/ 21 w 75"/>
                      <a:gd name="T33" fmla="*/ 1 h 68"/>
                      <a:gd name="T34" fmla="*/ 22 w 75"/>
                      <a:gd name="T35" fmla="*/ 0 h 6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5"/>
                      <a:gd name="T55" fmla="*/ 0 h 68"/>
                      <a:gd name="T56" fmla="*/ 75 w 75"/>
                      <a:gd name="T57" fmla="*/ 68 h 6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5" h="68">
                        <a:moveTo>
                          <a:pt x="0" y="36"/>
                        </a:moveTo>
                        <a:lnTo>
                          <a:pt x="1" y="34"/>
                        </a:lnTo>
                        <a:lnTo>
                          <a:pt x="3" y="34"/>
                        </a:lnTo>
                        <a:lnTo>
                          <a:pt x="5" y="34"/>
                        </a:lnTo>
                        <a:lnTo>
                          <a:pt x="8" y="35"/>
                        </a:lnTo>
                        <a:lnTo>
                          <a:pt x="65" y="66"/>
                        </a:lnTo>
                        <a:lnTo>
                          <a:pt x="68" y="67"/>
                        </a:lnTo>
                        <a:lnTo>
                          <a:pt x="69" y="67"/>
                        </a:lnTo>
                        <a:lnTo>
                          <a:pt x="71" y="66"/>
                        </a:lnTo>
                        <a:lnTo>
                          <a:pt x="73" y="65"/>
                        </a:lnTo>
                        <a:lnTo>
                          <a:pt x="74" y="62"/>
                        </a:lnTo>
                        <a:lnTo>
                          <a:pt x="72" y="59"/>
                        </a:lnTo>
                        <a:lnTo>
                          <a:pt x="24" y="7"/>
                        </a:lnTo>
                        <a:lnTo>
                          <a:pt x="23" y="5"/>
                        </a:lnTo>
                        <a:lnTo>
                          <a:pt x="22" y="4"/>
                        </a:lnTo>
                        <a:lnTo>
                          <a:pt x="22" y="2"/>
                        </a:lnTo>
                        <a:lnTo>
                          <a:pt x="21" y="1"/>
                        </a:lnTo>
                        <a:lnTo>
                          <a:pt x="22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7" name="Freeform 98"/>
                  <p:cNvSpPr>
                    <a:spLocks/>
                  </p:cNvSpPr>
                  <p:nvPr/>
                </p:nvSpPr>
                <p:spPr bwMode="auto">
                  <a:xfrm>
                    <a:off x="3615" y="1847"/>
                    <a:ext cx="73" cy="69"/>
                  </a:xfrm>
                  <a:custGeom>
                    <a:avLst/>
                    <a:gdLst>
                      <a:gd name="T0" fmla="*/ 0 w 73"/>
                      <a:gd name="T1" fmla="*/ 36 h 69"/>
                      <a:gd name="T2" fmla="*/ 0 w 73"/>
                      <a:gd name="T3" fmla="*/ 35 h 69"/>
                      <a:gd name="T4" fmla="*/ 2 w 73"/>
                      <a:gd name="T5" fmla="*/ 34 h 69"/>
                      <a:gd name="T6" fmla="*/ 3 w 73"/>
                      <a:gd name="T7" fmla="*/ 35 h 69"/>
                      <a:gd name="T8" fmla="*/ 7 w 73"/>
                      <a:gd name="T9" fmla="*/ 36 h 69"/>
                      <a:gd name="T10" fmla="*/ 62 w 73"/>
                      <a:gd name="T11" fmla="*/ 66 h 69"/>
                      <a:gd name="T12" fmla="*/ 66 w 73"/>
                      <a:gd name="T13" fmla="*/ 67 h 69"/>
                      <a:gd name="T14" fmla="*/ 68 w 73"/>
                      <a:gd name="T15" fmla="*/ 68 h 69"/>
                      <a:gd name="T16" fmla="*/ 69 w 73"/>
                      <a:gd name="T17" fmla="*/ 66 h 69"/>
                      <a:gd name="T18" fmla="*/ 72 w 73"/>
                      <a:gd name="T19" fmla="*/ 65 h 69"/>
                      <a:gd name="T20" fmla="*/ 71 w 73"/>
                      <a:gd name="T21" fmla="*/ 63 h 69"/>
                      <a:gd name="T22" fmla="*/ 70 w 73"/>
                      <a:gd name="T23" fmla="*/ 60 h 69"/>
                      <a:gd name="T24" fmla="*/ 23 w 73"/>
                      <a:gd name="T25" fmla="*/ 7 h 69"/>
                      <a:gd name="T26" fmla="*/ 21 w 73"/>
                      <a:gd name="T27" fmla="*/ 6 h 69"/>
                      <a:gd name="T28" fmla="*/ 21 w 73"/>
                      <a:gd name="T29" fmla="*/ 4 h 69"/>
                      <a:gd name="T30" fmla="*/ 20 w 73"/>
                      <a:gd name="T31" fmla="*/ 4 h 69"/>
                      <a:gd name="T32" fmla="*/ 19 w 73"/>
                      <a:gd name="T33" fmla="*/ 2 h 69"/>
                      <a:gd name="T34" fmla="*/ 20 w 73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3"/>
                      <a:gd name="T55" fmla="*/ 0 h 69"/>
                      <a:gd name="T56" fmla="*/ 73 w 73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3" h="69">
                        <a:moveTo>
                          <a:pt x="0" y="36"/>
                        </a:moveTo>
                        <a:lnTo>
                          <a:pt x="0" y="35"/>
                        </a:lnTo>
                        <a:lnTo>
                          <a:pt x="2" y="34"/>
                        </a:lnTo>
                        <a:lnTo>
                          <a:pt x="3" y="35"/>
                        </a:lnTo>
                        <a:lnTo>
                          <a:pt x="7" y="36"/>
                        </a:lnTo>
                        <a:lnTo>
                          <a:pt x="62" y="66"/>
                        </a:lnTo>
                        <a:lnTo>
                          <a:pt x="66" y="67"/>
                        </a:lnTo>
                        <a:lnTo>
                          <a:pt x="68" y="68"/>
                        </a:lnTo>
                        <a:lnTo>
                          <a:pt x="69" y="66"/>
                        </a:lnTo>
                        <a:lnTo>
                          <a:pt x="72" y="65"/>
                        </a:lnTo>
                        <a:lnTo>
                          <a:pt x="71" y="63"/>
                        </a:lnTo>
                        <a:lnTo>
                          <a:pt x="70" y="60"/>
                        </a:lnTo>
                        <a:lnTo>
                          <a:pt x="23" y="7"/>
                        </a:lnTo>
                        <a:lnTo>
                          <a:pt x="21" y="6"/>
                        </a:lnTo>
                        <a:lnTo>
                          <a:pt x="21" y="4"/>
                        </a:lnTo>
                        <a:lnTo>
                          <a:pt x="20" y="4"/>
                        </a:lnTo>
                        <a:lnTo>
                          <a:pt x="19" y="2"/>
                        </a:lnTo>
                        <a:lnTo>
                          <a:pt x="2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8" name="Freeform 99"/>
                  <p:cNvSpPr>
                    <a:spLocks/>
                  </p:cNvSpPr>
                  <p:nvPr/>
                </p:nvSpPr>
                <p:spPr bwMode="auto">
                  <a:xfrm>
                    <a:off x="3635" y="1810"/>
                    <a:ext cx="74" cy="68"/>
                  </a:xfrm>
                  <a:custGeom>
                    <a:avLst/>
                    <a:gdLst>
                      <a:gd name="T0" fmla="*/ 0 w 74"/>
                      <a:gd name="T1" fmla="*/ 35 h 68"/>
                      <a:gd name="T2" fmla="*/ 1 w 74"/>
                      <a:gd name="T3" fmla="*/ 34 h 68"/>
                      <a:gd name="T4" fmla="*/ 3 w 74"/>
                      <a:gd name="T5" fmla="*/ 33 h 68"/>
                      <a:gd name="T6" fmla="*/ 4 w 74"/>
                      <a:gd name="T7" fmla="*/ 34 h 68"/>
                      <a:gd name="T8" fmla="*/ 8 w 74"/>
                      <a:gd name="T9" fmla="*/ 35 h 68"/>
                      <a:gd name="T10" fmla="*/ 64 w 74"/>
                      <a:gd name="T11" fmla="*/ 65 h 68"/>
                      <a:gd name="T12" fmla="*/ 68 w 74"/>
                      <a:gd name="T13" fmla="*/ 67 h 68"/>
                      <a:gd name="T14" fmla="*/ 69 w 74"/>
                      <a:gd name="T15" fmla="*/ 66 h 68"/>
                      <a:gd name="T16" fmla="*/ 71 w 74"/>
                      <a:gd name="T17" fmla="*/ 65 h 68"/>
                      <a:gd name="T18" fmla="*/ 73 w 74"/>
                      <a:gd name="T19" fmla="*/ 64 h 68"/>
                      <a:gd name="T20" fmla="*/ 73 w 74"/>
                      <a:gd name="T21" fmla="*/ 62 h 68"/>
                      <a:gd name="T22" fmla="*/ 71 w 74"/>
                      <a:gd name="T23" fmla="*/ 59 h 68"/>
                      <a:gd name="T24" fmla="*/ 25 w 74"/>
                      <a:gd name="T25" fmla="*/ 6 h 68"/>
                      <a:gd name="T26" fmla="*/ 23 w 74"/>
                      <a:gd name="T27" fmla="*/ 5 h 68"/>
                      <a:gd name="T28" fmla="*/ 22 w 74"/>
                      <a:gd name="T29" fmla="*/ 4 h 68"/>
                      <a:gd name="T30" fmla="*/ 21 w 74"/>
                      <a:gd name="T31" fmla="*/ 2 h 68"/>
                      <a:gd name="T32" fmla="*/ 21 w 74"/>
                      <a:gd name="T33" fmla="*/ 1 h 68"/>
                      <a:gd name="T34" fmla="*/ 21 w 74"/>
                      <a:gd name="T35" fmla="*/ 0 h 6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4"/>
                      <a:gd name="T55" fmla="*/ 0 h 68"/>
                      <a:gd name="T56" fmla="*/ 74 w 74"/>
                      <a:gd name="T57" fmla="*/ 68 h 6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4" h="68">
                        <a:moveTo>
                          <a:pt x="0" y="35"/>
                        </a:moveTo>
                        <a:lnTo>
                          <a:pt x="1" y="34"/>
                        </a:lnTo>
                        <a:lnTo>
                          <a:pt x="3" y="33"/>
                        </a:lnTo>
                        <a:lnTo>
                          <a:pt x="4" y="34"/>
                        </a:lnTo>
                        <a:lnTo>
                          <a:pt x="8" y="35"/>
                        </a:lnTo>
                        <a:lnTo>
                          <a:pt x="64" y="65"/>
                        </a:lnTo>
                        <a:lnTo>
                          <a:pt x="68" y="67"/>
                        </a:lnTo>
                        <a:lnTo>
                          <a:pt x="69" y="66"/>
                        </a:lnTo>
                        <a:lnTo>
                          <a:pt x="71" y="65"/>
                        </a:lnTo>
                        <a:lnTo>
                          <a:pt x="73" y="64"/>
                        </a:lnTo>
                        <a:lnTo>
                          <a:pt x="73" y="62"/>
                        </a:lnTo>
                        <a:lnTo>
                          <a:pt x="71" y="59"/>
                        </a:lnTo>
                        <a:lnTo>
                          <a:pt x="25" y="6"/>
                        </a:lnTo>
                        <a:lnTo>
                          <a:pt x="23" y="5"/>
                        </a:lnTo>
                        <a:lnTo>
                          <a:pt x="22" y="4"/>
                        </a:lnTo>
                        <a:lnTo>
                          <a:pt x="21" y="2"/>
                        </a:lnTo>
                        <a:lnTo>
                          <a:pt x="21" y="1"/>
                        </a:lnTo>
                        <a:lnTo>
                          <a:pt x="21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69" name="Freeform 100"/>
                  <p:cNvSpPr>
                    <a:spLocks/>
                  </p:cNvSpPr>
                  <p:nvPr/>
                </p:nvSpPr>
                <p:spPr bwMode="auto">
                  <a:xfrm>
                    <a:off x="3658" y="1772"/>
                    <a:ext cx="73" cy="69"/>
                  </a:xfrm>
                  <a:custGeom>
                    <a:avLst/>
                    <a:gdLst>
                      <a:gd name="T0" fmla="*/ 0 w 73"/>
                      <a:gd name="T1" fmla="*/ 36 h 69"/>
                      <a:gd name="T2" fmla="*/ 1 w 73"/>
                      <a:gd name="T3" fmla="*/ 35 h 69"/>
                      <a:gd name="T4" fmla="*/ 2 w 73"/>
                      <a:gd name="T5" fmla="*/ 34 h 69"/>
                      <a:gd name="T6" fmla="*/ 4 w 73"/>
                      <a:gd name="T7" fmla="*/ 35 h 69"/>
                      <a:gd name="T8" fmla="*/ 7 w 73"/>
                      <a:gd name="T9" fmla="*/ 36 h 69"/>
                      <a:gd name="T10" fmla="*/ 63 w 73"/>
                      <a:gd name="T11" fmla="*/ 66 h 69"/>
                      <a:gd name="T12" fmla="*/ 67 w 73"/>
                      <a:gd name="T13" fmla="*/ 68 h 69"/>
                      <a:gd name="T14" fmla="*/ 68 w 73"/>
                      <a:gd name="T15" fmla="*/ 68 h 69"/>
                      <a:gd name="T16" fmla="*/ 70 w 73"/>
                      <a:gd name="T17" fmla="*/ 67 h 69"/>
                      <a:gd name="T18" fmla="*/ 72 w 73"/>
                      <a:gd name="T19" fmla="*/ 66 h 69"/>
                      <a:gd name="T20" fmla="*/ 72 w 73"/>
                      <a:gd name="T21" fmla="*/ 64 h 69"/>
                      <a:gd name="T22" fmla="*/ 70 w 73"/>
                      <a:gd name="T23" fmla="*/ 61 h 69"/>
                      <a:gd name="T24" fmla="*/ 23 w 73"/>
                      <a:gd name="T25" fmla="*/ 7 h 69"/>
                      <a:gd name="T26" fmla="*/ 21 w 73"/>
                      <a:gd name="T27" fmla="*/ 6 h 69"/>
                      <a:gd name="T28" fmla="*/ 21 w 73"/>
                      <a:gd name="T29" fmla="*/ 4 h 69"/>
                      <a:gd name="T30" fmla="*/ 20 w 73"/>
                      <a:gd name="T31" fmla="*/ 3 h 69"/>
                      <a:gd name="T32" fmla="*/ 20 w 73"/>
                      <a:gd name="T33" fmla="*/ 1 h 69"/>
                      <a:gd name="T34" fmla="*/ 20 w 73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3"/>
                      <a:gd name="T55" fmla="*/ 0 h 69"/>
                      <a:gd name="T56" fmla="*/ 73 w 73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3" h="69">
                        <a:moveTo>
                          <a:pt x="0" y="36"/>
                        </a:moveTo>
                        <a:lnTo>
                          <a:pt x="1" y="35"/>
                        </a:lnTo>
                        <a:lnTo>
                          <a:pt x="2" y="34"/>
                        </a:lnTo>
                        <a:lnTo>
                          <a:pt x="4" y="35"/>
                        </a:lnTo>
                        <a:lnTo>
                          <a:pt x="7" y="36"/>
                        </a:lnTo>
                        <a:lnTo>
                          <a:pt x="63" y="66"/>
                        </a:lnTo>
                        <a:lnTo>
                          <a:pt x="67" y="68"/>
                        </a:lnTo>
                        <a:lnTo>
                          <a:pt x="68" y="68"/>
                        </a:lnTo>
                        <a:lnTo>
                          <a:pt x="70" y="67"/>
                        </a:lnTo>
                        <a:lnTo>
                          <a:pt x="72" y="66"/>
                        </a:lnTo>
                        <a:lnTo>
                          <a:pt x="72" y="64"/>
                        </a:lnTo>
                        <a:lnTo>
                          <a:pt x="70" y="61"/>
                        </a:lnTo>
                        <a:lnTo>
                          <a:pt x="23" y="7"/>
                        </a:lnTo>
                        <a:lnTo>
                          <a:pt x="21" y="6"/>
                        </a:lnTo>
                        <a:lnTo>
                          <a:pt x="21" y="4"/>
                        </a:lnTo>
                        <a:lnTo>
                          <a:pt x="20" y="3"/>
                        </a:lnTo>
                        <a:lnTo>
                          <a:pt x="20" y="1"/>
                        </a:lnTo>
                        <a:lnTo>
                          <a:pt x="2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170" name="Freeform 101"/>
                  <p:cNvSpPr>
                    <a:spLocks/>
                  </p:cNvSpPr>
                  <p:nvPr/>
                </p:nvSpPr>
                <p:spPr bwMode="auto">
                  <a:xfrm>
                    <a:off x="3678" y="1769"/>
                    <a:ext cx="74" cy="34"/>
                  </a:xfrm>
                  <a:custGeom>
                    <a:avLst/>
                    <a:gdLst>
                      <a:gd name="T0" fmla="*/ 0 w 74"/>
                      <a:gd name="T1" fmla="*/ 2 h 34"/>
                      <a:gd name="T2" fmla="*/ 1 w 74"/>
                      <a:gd name="T3" fmla="*/ 1 h 34"/>
                      <a:gd name="T4" fmla="*/ 4 w 74"/>
                      <a:gd name="T5" fmla="*/ 0 h 34"/>
                      <a:gd name="T6" fmla="*/ 5 w 74"/>
                      <a:gd name="T7" fmla="*/ 0 h 34"/>
                      <a:gd name="T8" fmla="*/ 8 w 74"/>
                      <a:gd name="T9" fmla="*/ 2 h 34"/>
                      <a:gd name="T10" fmla="*/ 64 w 74"/>
                      <a:gd name="T11" fmla="*/ 31 h 34"/>
                      <a:gd name="T12" fmla="*/ 68 w 74"/>
                      <a:gd name="T13" fmla="*/ 33 h 34"/>
                      <a:gd name="T14" fmla="*/ 69 w 74"/>
                      <a:gd name="T15" fmla="*/ 33 h 34"/>
                      <a:gd name="T16" fmla="*/ 71 w 74"/>
                      <a:gd name="T17" fmla="*/ 32 h 34"/>
                      <a:gd name="T18" fmla="*/ 73 w 74"/>
                      <a:gd name="T19" fmla="*/ 30 h 34"/>
                      <a:gd name="T20" fmla="*/ 73 w 74"/>
                      <a:gd name="T21" fmla="*/ 28 h 34"/>
                      <a:gd name="T22" fmla="*/ 71 w 74"/>
                      <a:gd name="T23" fmla="*/ 26 h 34"/>
                      <a:gd name="T24" fmla="*/ 48 w 74"/>
                      <a:gd name="T25" fmla="*/ 2 h 34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74"/>
                      <a:gd name="T40" fmla="*/ 0 h 34"/>
                      <a:gd name="T41" fmla="*/ 74 w 74"/>
                      <a:gd name="T42" fmla="*/ 34 h 34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74" h="34">
                        <a:moveTo>
                          <a:pt x="0" y="2"/>
                        </a:moveTo>
                        <a:lnTo>
                          <a:pt x="1" y="1"/>
                        </a:lnTo>
                        <a:lnTo>
                          <a:pt x="4" y="0"/>
                        </a:lnTo>
                        <a:lnTo>
                          <a:pt x="5" y="0"/>
                        </a:lnTo>
                        <a:lnTo>
                          <a:pt x="8" y="2"/>
                        </a:lnTo>
                        <a:lnTo>
                          <a:pt x="64" y="31"/>
                        </a:lnTo>
                        <a:lnTo>
                          <a:pt x="68" y="33"/>
                        </a:lnTo>
                        <a:lnTo>
                          <a:pt x="69" y="33"/>
                        </a:lnTo>
                        <a:lnTo>
                          <a:pt x="71" y="32"/>
                        </a:lnTo>
                        <a:lnTo>
                          <a:pt x="73" y="30"/>
                        </a:lnTo>
                        <a:lnTo>
                          <a:pt x="73" y="28"/>
                        </a:lnTo>
                        <a:lnTo>
                          <a:pt x="71" y="26"/>
                        </a:lnTo>
                        <a:lnTo>
                          <a:pt x="48" y="2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40FF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aphicFrame>
            <p:nvGraphicFramePr>
              <p:cNvPr id="6147" name="Object 3"/>
              <p:cNvGraphicFramePr>
                <a:graphicFrameLocks/>
              </p:cNvGraphicFramePr>
              <p:nvPr/>
            </p:nvGraphicFramePr>
            <p:xfrm>
              <a:off x="3172" y="1923"/>
              <a:ext cx="852" cy="860"/>
            </p:xfrm>
            <a:graphic>
              <a:graphicData uri="http://schemas.openxmlformats.org/presentationml/2006/ole">
                <p:oleObj spid="_x0000_s103477" name="ClipArt" r:id="rId4" imgW="3472517" imgH="3106757" progId="">
                  <p:embed/>
                </p:oleObj>
              </a:graphicData>
            </a:graphic>
          </p:graphicFrame>
        </p:grpSp>
        <p:graphicFrame>
          <p:nvGraphicFramePr>
            <p:cNvPr id="6146" name="Object 2"/>
            <p:cNvGraphicFramePr>
              <a:graphicFrameLocks/>
            </p:cNvGraphicFramePr>
            <p:nvPr/>
          </p:nvGraphicFramePr>
          <p:xfrm>
            <a:off x="3399" y="1962"/>
            <a:ext cx="343" cy="461"/>
          </p:xfrm>
          <a:graphic>
            <a:graphicData uri="http://schemas.openxmlformats.org/presentationml/2006/ole">
              <p:oleObj spid="_x0000_s103478" name="ClipArt" r:id="rId5" imgW="2862182" imgH="3402009" progId="">
                <p:embed/>
              </p:oleObj>
            </a:graphicData>
          </a:graphic>
        </p:graphicFrame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11"/>
          <p:cNvSpPr>
            <a:spLocks noGrp="1" noChangeArrowheads="1"/>
          </p:cNvSpPr>
          <p:nvPr>
            <p:ph type="title"/>
          </p:nvPr>
        </p:nvSpPr>
        <p:spPr>
          <a:xfrm>
            <a:off x="1882080" y="457200"/>
            <a:ext cx="7010400" cy="1295400"/>
          </a:xfrm>
        </p:spPr>
        <p:txBody>
          <a:bodyPr/>
          <a:lstStyle/>
          <a:p>
            <a:pPr eaLnBrk="1" hangingPunct="1"/>
            <a:r>
              <a:rPr lang="sv-SE" dirty="0" smtClean="0">
                <a:solidFill>
                  <a:srgbClr val="FFD326"/>
                </a:solidFill>
                <a:latin typeface="Comic Sans MS"/>
                <a:cs typeface="Comic Sans MS"/>
              </a:rPr>
              <a:t>RAD</a:t>
            </a:r>
            <a:r>
              <a:rPr lang="tr-TR" dirty="0" smtClean="0">
                <a:solidFill>
                  <a:srgbClr val="FFD326"/>
                </a:solidFill>
                <a:latin typeface="Comic Sans MS"/>
                <a:cs typeface="Comic Sans MS"/>
              </a:rPr>
              <a:t>YOFARMASÖTİK</a:t>
            </a:r>
            <a:endParaRPr lang="en-US" dirty="0" smtClean="0">
              <a:solidFill>
                <a:srgbClr val="FFD326"/>
              </a:solidFill>
              <a:latin typeface="Comic Sans MS"/>
              <a:cs typeface="Comic Sans MS"/>
            </a:endParaRPr>
          </a:p>
        </p:txBody>
      </p:sp>
      <p:sp>
        <p:nvSpPr>
          <p:cNvPr id="4101" name="3 Altbilgi Yer Tutucusu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endParaRPr lang="en-GB">
              <a:latin typeface="Arial" pitchFamily="34" charset="0"/>
            </a:endParaRPr>
          </a:p>
        </p:txBody>
      </p:sp>
      <p:sp>
        <p:nvSpPr>
          <p:cNvPr id="4102" name="4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4EFF7AB-9207-4B52-93BD-D7D64B0445C7}" type="slidenum">
              <a:rPr lang="en-GB">
                <a:latin typeface="Arial" pitchFamily="34" charset="0"/>
              </a:rPr>
              <a:pPr/>
              <a:t>3</a:t>
            </a:fld>
            <a:endParaRPr lang="en-GB">
              <a:latin typeface="Arial" pitchFamily="34" charset="0"/>
            </a:endParaRPr>
          </a:p>
        </p:txBody>
      </p:sp>
      <p:sp>
        <p:nvSpPr>
          <p:cNvPr id="4103" name="Line 5"/>
          <p:cNvSpPr>
            <a:spLocks noChangeShapeType="1"/>
          </p:cNvSpPr>
          <p:nvPr/>
        </p:nvSpPr>
        <p:spPr bwMode="auto">
          <a:xfrm>
            <a:off x="2362200" y="37719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4" name="Line 6"/>
          <p:cNvSpPr>
            <a:spLocks noChangeShapeType="1"/>
          </p:cNvSpPr>
          <p:nvPr/>
        </p:nvSpPr>
        <p:spPr bwMode="auto">
          <a:xfrm flipV="1">
            <a:off x="2362200" y="2552700"/>
            <a:ext cx="533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5" name="Line 7"/>
          <p:cNvSpPr>
            <a:spLocks noChangeShapeType="1"/>
          </p:cNvSpPr>
          <p:nvPr/>
        </p:nvSpPr>
        <p:spPr bwMode="auto">
          <a:xfrm>
            <a:off x="2362200" y="3924300"/>
            <a:ext cx="4572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6" name="Rectangle 4"/>
          <p:cNvSpPr>
            <a:spLocks noChangeArrowheads="1"/>
          </p:cNvSpPr>
          <p:nvPr/>
        </p:nvSpPr>
        <p:spPr bwMode="auto">
          <a:xfrm>
            <a:off x="1691680" y="1844824"/>
            <a:ext cx="7200800" cy="384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eaLnBrk="0" hangingPunct="0"/>
            <a:r>
              <a:rPr lang="sv-SE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Rad</a:t>
            </a:r>
            <a:r>
              <a:rPr lang="tr-TR" sz="2000" b="1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yonüklid</a:t>
            </a:r>
            <a:r>
              <a:rPr lang="sv-SE" sz="2000" b="1" dirty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sv-SE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2000" b="1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Farmasötik</a:t>
            </a:r>
            <a:r>
              <a:rPr lang="sv-SE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tr-TR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sv-SE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Organ          </a:t>
            </a:r>
            <a:r>
              <a:rPr lang="tr-TR" sz="2000" b="1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Parametre</a:t>
            </a:r>
            <a:endParaRPr lang="sv-SE" sz="2000" b="1" dirty="0">
              <a:solidFill>
                <a:schemeClr val="bg1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eaLnBrk="0" hangingPunct="0"/>
            <a:r>
              <a:rPr lang="sv-SE" sz="1600" b="1" dirty="0" smtClean="0">
                <a:solidFill>
                  <a:schemeClr val="tx2"/>
                </a:solidFill>
              </a:rPr>
              <a:t>                           </a:t>
            </a:r>
            <a:r>
              <a:rPr lang="sv-SE" sz="1400" b="1" dirty="0" err="1" smtClean="0">
                <a:solidFill>
                  <a:srgbClr val="59C1FF"/>
                </a:solidFill>
              </a:rPr>
              <a:t>Soğuk</a:t>
            </a:r>
            <a:r>
              <a:rPr lang="sv-SE" sz="1400" b="1" dirty="0" smtClean="0">
                <a:solidFill>
                  <a:srgbClr val="59C1FF"/>
                </a:solidFill>
              </a:rPr>
              <a:t> kit (</a:t>
            </a:r>
            <a:r>
              <a:rPr lang="sv-SE" sz="1400" b="1" dirty="0" err="1" smtClean="0">
                <a:solidFill>
                  <a:srgbClr val="59C1FF"/>
                </a:solidFill>
              </a:rPr>
              <a:t>biyoaktif</a:t>
            </a:r>
            <a:r>
              <a:rPr lang="sv-SE" sz="1400" b="1" dirty="0" smtClean="0">
                <a:solidFill>
                  <a:srgbClr val="59C1FF"/>
                </a:solidFill>
              </a:rPr>
              <a:t> </a:t>
            </a:r>
            <a:r>
              <a:rPr lang="sv-SE" sz="1400" b="1" dirty="0" err="1" smtClean="0">
                <a:solidFill>
                  <a:srgbClr val="59C1FF"/>
                </a:solidFill>
              </a:rPr>
              <a:t>ajan</a:t>
            </a:r>
            <a:r>
              <a:rPr lang="sv-SE" sz="1400" b="1" dirty="0" smtClean="0">
                <a:solidFill>
                  <a:srgbClr val="59C1FF"/>
                </a:solidFill>
              </a:rPr>
              <a:t>)</a:t>
            </a:r>
            <a:endParaRPr lang="sv-SE" sz="1400" b="1" dirty="0">
              <a:solidFill>
                <a:srgbClr val="59C1FF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r>
              <a:rPr lang="sv-SE" sz="1600" b="1" dirty="0">
                <a:solidFill>
                  <a:schemeClr val="tx2"/>
                </a:solidFill>
              </a:rPr>
              <a:t>                        </a:t>
            </a:r>
            <a:r>
              <a:rPr lang="sv-SE" sz="1600" b="1" dirty="0" smtClean="0">
                <a:solidFill>
                  <a:schemeClr val="tx2"/>
                </a:solidFill>
              </a:rPr>
              <a:t>	 </a:t>
            </a:r>
            <a:r>
              <a:rPr lang="sv-SE" sz="1600" b="1" dirty="0">
                <a:solidFill>
                  <a:schemeClr val="tx2"/>
                </a:solidFill>
              </a:rPr>
              <a:t>+ </a:t>
            </a:r>
            <a:r>
              <a:rPr lang="sv-SE" sz="1600" b="1" dirty="0" err="1">
                <a:solidFill>
                  <a:schemeClr val="tx2"/>
                </a:solidFill>
              </a:rPr>
              <a:t>colloid</a:t>
            </a:r>
            <a:r>
              <a:rPr lang="sv-SE" sz="1600" b="1" dirty="0">
                <a:solidFill>
                  <a:schemeClr val="tx2"/>
                </a:solidFill>
              </a:rPr>
              <a:t>          </a:t>
            </a:r>
            <a:r>
              <a:rPr lang="sv-SE" sz="1600" b="1" dirty="0" smtClean="0">
                <a:solidFill>
                  <a:schemeClr val="tx2"/>
                </a:solidFill>
              </a:rPr>
              <a:t>	 </a:t>
            </a:r>
            <a:r>
              <a:rPr lang="tr-TR" sz="1600" b="1" dirty="0" smtClean="0">
                <a:solidFill>
                  <a:schemeClr val="tx2"/>
                </a:solidFill>
              </a:rPr>
              <a:t>Karaciğer</a:t>
            </a:r>
            <a:r>
              <a:rPr lang="sv-SE" sz="1600" b="1" dirty="0" smtClean="0">
                <a:solidFill>
                  <a:schemeClr val="tx2"/>
                </a:solidFill>
              </a:rPr>
              <a:t>                     </a:t>
            </a:r>
            <a:r>
              <a:rPr lang="sv-SE" sz="1600" b="1" dirty="0">
                <a:solidFill>
                  <a:schemeClr val="tx2"/>
                </a:solidFill>
              </a:rPr>
              <a:t> </a:t>
            </a:r>
            <a:r>
              <a:rPr lang="sv-SE" sz="1600" b="1" dirty="0" smtClean="0">
                <a:solidFill>
                  <a:schemeClr val="tx2"/>
                </a:solidFill>
              </a:rPr>
              <a:t>    RES  </a:t>
            </a:r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r>
              <a:rPr lang="sv-SE" sz="1600" b="1" dirty="0">
                <a:solidFill>
                  <a:schemeClr val="tx2"/>
                </a:solidFill>
              </a:rPr>
              <a:t>Tc-99m             </a:t>
            </a:r>
            <a:r>
              <a:rPr lang="sv-SE" sz="1600" b="1" dirty="0" smtClean="0">
                <a:solidFill>
                  <a:schemeClr val="tx2"/>
                </a:solidFill>
              </a:rPr>
              <a:t>	+ </a:t>
            </a:r>
            <a:r>
              <a:rPr lang="sv-SE" sz="1600" b="1" dirty="0">
                <a:solidFill>
                  <a:schemeClr val="tx2"/>
                </a:solidFill>
              </a:rPr>
              <a:t>MAA            </a:t>
            </a:r>
            <a:r>
              <a:rPr lang="sv-SE" sz="1600" b="1" dirty="0" smtClean="0">
                <a:solidFill>
                  <a:schemeClr val="tx2"/>
                </a:solidFill>
              </a:rPr>
              <a:t>	 </a:t>
            </a:r>
            <a:r>
              <a:rPr lang="tr-TR" sz="1600" b="1" dirty="0" smtClean="0">
                <a:solidFill>
                  <a:schemeClr val="tx2"/>
                </a:solidFill>
              </a:rPr>
              <a:t>Akciğer</a:t>
            </a:r>
            <a:r>
              <a:rPr lang="sv-SE" sz="1600" b="1" dirty="0" smtClean="0">
                <a:solidFill>
                  <a:schemeClr val="tx2"/>
                </a:solidFill>
              </a:rPr>
              <a:t>                           </a:t>
            </a:r>
            <a:r>
              <a:rPr lang="sv-SE" sz="1600" b="1" dirty="0" err="1" smtClean="0">
                <a:solidFill>
                  <a:schemeClr val="tx2"/>
                </a:solidFill>
              </a:rPr>
              <a:t>perfüzyon</a:t>
            </a:r>
            <a:r>
              <a:rPr lang="sv-SE" sz="1600" b="1" dirty="0" smtClean="0">
                <a:solidFill>
                  <a:schemeClr val="tx2"/>
                </a:solidFill>
              </a:rPr>
              <a:t>	</a:t>
            </a:r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r>
              <a:rPr lang="sv-SE" sz="1600" b="1" dirty="0">
                <a:solidFill>
                  <a:schemeClr val="tx2"/>
                </a:solidFill>
              </a:rPr>
              <a:t>                                                                     </a:t>
            </a: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r>
              <a:rPr lang="sv-SE" sz="1600" b="1" dirty="0">
                <a:solidFill>
                  <a:schemeClr val="tx2"/>
                </a:solidFill>
              </a:rPr>
              <a:t>                        </a:t>
            </a:r>
            <a:r>
              <a:rPr lang="sv-SE" sz="1600" b="1" dirty="0" smtClean="0">
                <a:solidFill>
                  <a:schemeClr val="tx2"/>
                </a:solidFill>
              </a:rPr>
              <a:t>	+ </a:t>
            </a:r>
            <a:r>
              <a:rPr lang="sv-SE" sz="1600" b="1" dirty="0">
                <a:solidFill>
                  <a:schemeClr val="tx2"/>
                </a:solidFill>
              </a:rPr>
              <a:t>DTPA             </a:t>
            </a:r>
            <a:r>
              <a:rPr lang="sv-SE" sz="1600" b="1" dirty="0" smtClean="0">
                <a:solidFill>
                  <a:schemeClr val="tx2"/>
                </a:solidFill>
              </a:rPr>
              <a:t>        </a:t>
            </a:r>
            <a:r>
              <a:rPr lang="tr-TR" sz="1600" b="1" dirty="0" smtClean="0">
                <a:solidFill>
                  <a:schemeClr val="tx2"/>
                </a:solidFill>
              </a:rPr>
              <a:t>Böbrek </a:t>
            </a:r>
            <a:r>
              <a:rPr lang="sv-SE" sz="1600" b="1" dirty="0" smtClean="0">
                <a:solidFill>
                  <a:schemeClr val="tx2"/>
                </a:solidFill>
              </a:rPr>
              <a:t>                           </a:t>
            </a:r>
            <a:r>
              <a:rPr lang="sv-SE" sz="1600" b="1" dirty="0" err="1" smtClean="0">
                <a:solidFill>
                  <a:schemeClr val="tx2"/>
                </a:solidFill>
              </a:rPr>
              <a:t>fonksiyon</a:t>
            </a:r>
            <a:endParaRPr lang="sv-SE" sz="1600" b="1" dirty="0">
              <a:solidFill>
                <a:schemeClr val="tx2"/>
              </a:solidFill>
            </a:endParaRPr>
          </a:p>
          <a:p>
            <a:pPr eaLnBrk="0" hangingPunct="0"/>
            <a:r>
              <a:rPr lang="sv-SE" sz="1600" b="1" dirty="0">
                <a:solidFill>
                  <a:schemeClr val="tx2"/>
                </a:solidFill>
              </a:rPr>
              <a:t>                                                                                  </a:t>
            </a:r>
          </a:p>
        </p:txBody>
      </p:sp>
      <p:graphicFrame>
        <p:nvGraphicFramePr>
          <p:cNvPr id="4098" name="Objec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42201878"/>
              </p:ext>
            </p:extLst>
          </p:nvPr>
        </p:nvGraphicFramePr>
        <p:xfrm>
          <a:off x="6588224" y="2276872"/>
          <a:ext cx="1071562" cy="801687"/>
        </p:xfrm>
        <a:graphic>
          <a:graphicData uri="http://schemas.openxmlformats.org/presentationml/2006/ole">
            <p:oleObj spid="_x0000_s102461" name="Corel PHOTO-PAINT 6.0 Image" r:id="rId4" imgW="457201" imgH="344162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63788941"/>
              </p:ext>
            </p:extLst>
          </p:nvPr>
        </p:nvGraphicFramePr>
        <p:xfrm>
          <a:off x="6588224" y="3212976"/>
          <a:ext cx="993775" cy="1004887"/>
        </p:xfrm>
        <a:graphic>
          <a:graphicData uri="http://schemas.openxmlformats.org/presentationml/2006/ole">
            <p:oleObj spid="_x0000_s102462" name="PHOTO-PAINT Image" r:id="rId5" imgW="923810" imgH="933086" progId="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63413146"/>
              </p:ext>
            </p:extLst>
          </p:nvPr>
        </p:nvGraphicFramePr>
        <p:xfrm>
          <a:off x="6588224" y="4581128"/>
          <a:ext cx="911225" cy="887413"/>
        </p:xfrm>
        <a:graphic>
          <a:graphicData uri="http://schemas.openxmlformats.org/presentationml/2006/ole">
            <p:oleObj spid="_x0000_s102463" name="PHOTO-PAINT Image" r:id="rId6" imgW="3071090" imgH="2987805" progId="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 idx="4294967295"/>
          </p:nvPr>
        </p:nvSpPr>
        <p:spPr>
          <a:xfrm>
            <a:off x="1619672" y="692696"/>
            <a:ext cx="6264696" cy="1143000"/>
          </a:xfrm>
        </p:spPr>
        <p:txBody>
          <a:bodyPr anchor="ctr"/>
          <a:lstStyle/>
          <a:p>
            <a:pPr eaLnBrk="1" hangingPunct="1"/>
            <a:r>
              <a:rPr lang="tr-TR" sz="3200" b="1" dirty="0">
                <a:solidFill>
                  <a:srgbClr val="FFD326"/>
                </a:solidFill>
                <a:cs typeface="Comic Sans MS"/>
              </a:rPr>
              <a:t>İDEAL GÖRÜNTÜLEME RADYOFARMASÖTİĞİ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4294967295"/>
          </p:nvPr>
        </p:nvSpPr>
        <p:spPr>
          <a:xfrm>
            <a:off x="1573585" y="2319858"/>
            <a:ext cx="7462911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Saf gama </a:t>
            </a:r>
            <a:r>
              <a:rPr lang="tr-TR" sz="2300" dirty="0" smtClean="0">
                <a:latin typeface="Comic Sans MS"/>
                <a:cs typeface="Comic Sans MS"/>
              </a:rPr>
              <a:t>yayıcı </a:t>
            </a:r>
            <a:endParaRPr lang="tr-TR" sz="2300" dirty="0"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300" dirty="0" smtClean="0">
                <a:latin typeface="Comic Sans MS"/>
                <a:cs typeface="Comic Sans MS"/>
              </a:rPr>
              <a:t>Uygun gama </a:t>
            </a:r>
            <a:r>
              <a:rPr lang="tr-TR" sz="2300" dirty="0">
                <a:latin typeface="Comic Sans MS"/>
                <a:cs typeface="Comic Sans MS"/>
              </a:rPr>
              <a:t>enerjisi (</a:t>
            </a:r>
            <a:r>
              <a:rPr lang="tr-TR" sz="2300" dirty="0" smtClean="0">
                <a:latin typeface="Comic Sans MS"/>
                <a:cs typeface="Comic Sans MS"/>
              </a:rPr>
              <a:t>100</a:t>
            </a:r>
            <a:r>
              <a:rPr lang="tr-TR" sz="2300" dirty="0">
                <a:latin typeface="Comic Sans MS"/>
                <a:cs typeface="Comic Sans MS"/>
              </a:rPr>
              <a:t>-200 </a:t>
            </a:r>
            <a:r>
              <a:rPr lang="tr-TR" sz="2300" dirty="0" err="1" smtClean="0">
                <a:latin typeface="Comic Sans MS"/>
                <a:cs typeface="Comic Sans MS"/>
              </a:rPr>
              <a:t>keV</a:t>
            </a:r>
            <a:r>
              <a:rPr lang="tr-TR" sz="2300" dirty="0" smtClean="0">
                <a:latin typeface="Comic Sans MS"/>
                <a:cs typeface="Comic Sans MS"/>
              </a:rPr>
              <a:t>)</a:t>
            </a:r>
            <a:endParaRPr lang="tr-TR" sz="2300" dirty="0"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Kısa yarı ömür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100" dirty="0">
                <a:latin typeface="Comic Sans MS"/>
                <a:cs typeface="Comic Sans MS"/>
              </a:rPr>
              <a:t>FYÖ taşınım, hazırlama ve kullanım için uygun uzunlukta olmalı, EYÖ ise testin tamamlanması için gerekli süreden çok uzun olmamalı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Hedef/zemin aktivite oranı yüksek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dirty="0" err="1">
                <a:latin typeface="Comic Sans MS"/>
                <a:cs typeface="Comic Sans MS"/>
              </a:rPr>
              <a:t>Stabilite</a:t>
            </a:r>
            <a:endParaRPr lang="tr-TR" sz="2300" dirty="0"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Hasta ve çevresine düşük radyasyon dozu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Ucuz ve kolay temin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dirty="0">
                <a:latin typeface="Comic Sans MS"/>
                <a:cs typeface="Comic Sans MS"/>
              </a:rPr>
              <a:t>Kolay hazırlama</a:t>
            </a:r>
          </a:p>
        </p:txBody>
      </p:sp>
    </p:spTree>
    <p:extLst>
      <p:ext uri="{BB962C8B-B14F-4D97-AF65-F5344CB8AC3E}">
        <p14:creationId xmlns="" xmlns:p14="http://schemas.microsoft.com/office/powerpoint/2010/main" val="30512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 idx="4294967295"/>
          </p:nvPr>
        </p:nvSpPr>
        <p:spPr>
          <a:xfrm>
            <a:off x="1676400" y="621432"/>
            <a:ext cx="6207968" cy="1295400"/>
          </a:xfrm>
        </p:spPr>
        <p:txBody>
          <a:bodyPr anchor="ctr"/>
          <a:lstStyle/>
          <a:p>
            <a:pPr eaLnBrk="1" hangingPunct="1"/>
            <a:r>
              <a:rPr lang="tr-TR" sz="3200" b="1" dirty="0">
                <a:solidFill>
                  <a:srgbClr val="FFD326"/>
                </a:solidFill>
                <a:cs typeface="Comic Sans MS"/>
              </a:rPr>
              <a:t>İDEAL TEDAVİ RADYOFARMASÖTİĞİ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4294967295"/>
          </p:nvPr>
        </p:nvSpPr>
        <p:spPr>
          <a:xfrm>
            <a:off x="1331640" y="2359422"/>
            <a:ext cx="7272808" cy="45259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400" dirty="0">
                <a:latin typeface="Comic Sans MS"/>
                <a:cs typeface="Comic Sans MS"/>
              </a:rPr>
              <a:t>Saf beta yayıcı (ideal) 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>
                <a:latin typeface="Comic Sans MS"/>
                <a:cs typeface="Comic Sans MS"/>
              </a:rPr>
              <a:t>Yüksek enerji (</a:t>
            </a:r>
            <a:r>
              <a:rPr lang="tr-TR" sz="2400" dirty="0" err="1">
                <a:latin typeface="Comic Sans MS"/>
                <a:cs typeface="Comic Sans MS"/>
              </a:rPr>
              <a:t>Emax</a:t>
            </a:r>
            <a:r>
              <a:rPr lang="tr-TR" sz="2400" dirty="0">
                <a:latin typeface="Comic Sans MS"/>
                <a:cs typeface="Comic Sans MS"/>
              </a:rPr>
              <a:t>&gt;1MeV)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>
                <a:latin typeface="Comic Sans MS"/>
                <a:cs typeface="Comic Sans MS"/>
              </a:rPr>
              <a:t>Daha uzun yarı ömür (?)</a:t>
            </a:r>
          </a:p>
          <a:p>
            <a:pPr lvl="2" eaLnBrk="1" hangingPunct="1">
              <a:lnSpc>
                <a:spcPct val="120000"/>
              </a:lnSpc>
            </a:pPr>
            <a:r>
              <a:rPr lang="tr-TR" dirty="0">
                <a:latin typeface="Comic Sans MS"/>
                <a:cs typeface="Comic Sans MS"/>
              </a:rPr>
              <a:t>Çabuk ve uzun süreli etki istenir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>
                <a:latin typeface="Comic Sans MS"/>
                <a:cs typeface="Comic Sans MS"/>
              </a:rPr>
              <a:t>Hedef/zemin aktivite oranı yüksek</a:t>
            </a:r>
          </a:p>
          <a:p>
            <a:pPr eaLnBrk="1" hangingPunct="1">
              <a:lnSpc>
                <a:spcPct val="120000"/>
              </a:lnSpc>
            </a:pPr>
            <a:r>
              <a:rPr lang="tr-TR" sz="2400" dirty="0">
                <a:latin typeface="Comic Sans MS"/>
                <a:cs typeface="Comic Sans MS"/>
              </a:rPr>
              <a:t>Ucuz ve kolay temin</a:t>
            </a:r>
          </a:p>
        </p:txBody>
      </p:sp>
    </p:spTree>
    <p:extLst>
      <p:ext uri="{BB962C8B-B14F-4D97-AF65-F5344CB8AC3E}">
        <p14:creationId xmlns="" xmlns:p14="http://schemas.microsoft.com/office/powerpoint/2010/main" val="17010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Yapay</a:t>
            </a:r>
            <a:r>
              <a:rPr lang="en-US" sz="360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Radyonüklid</a:t>
            </a:r>
            <a:r>
              <a:rPr lang="en-US" sz="3600" dirty="0" smtClean="0">
                <a:solidFill>
                  <a:srgbClr val="FFD326"/>
                </a:solidFill>
                <a:latin typeface="Comic Sans MS"/>
                <a:cs typeface="Comic Sans MS"/>
              </a:rPr>
              <a:t> </a:t>
            </a:r>
            <a:r>
              <a:rPr lang="en-US" sz="360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Kaynakları</a:t>
            </a:r>
            <a:endParaRPr lang="en-US" sz="3600" dirty="0">
              <a:solidFill>
                <a:srgbClr val="FFD326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err="1" smtClean="0">
                <a:latin typeface="Comic Sans MS"/>
                <a:cs typeface="Comic Sans MS"/>
              </a:rPr>
              <a:t>Nükleer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Reaktör</a:t>
            </a:r>
            <a:r>
              <a:rPr lang="en-US" dirty="0" smtClean="0">
                <a:latin typeface="Comic Sans MS"/>
                <a:cs typeface="Comic Sans MS"/>
              </a:rPr>
              <a:t>  </a:t>
            </a:r>
            <a:r>
              <a:rPr lang="en-US" sz="3600" dirty="0" smtClean="0">
                <a:latin typeface="Comic Sans MS"/>
                <a:cs typeface="Comic Sans MS"/>
              </a:rPr>
              <a:t>(</a:t>
            </a:r>
            <a:r>
              <a:rPr lang="en-US" sz="2400" dirty="0" smtClean="0">
                <a:latin typeface="Comic Sans MS"/>
                <a:cs typeface="Comic Sans MS"/>
              </a:rPr>
              <a:t>Mo99, I131</a:t>
            </a:r>
            <a:r>
              <a:rPr lang="en-US" sz="3600" dirty="0" smtClean="0">
                <a:latin typeface="Comic Sans MS"/>
                <a:cs typeface="Comic Sans MS"/>
              </a:rPr>
              <a:t>)</a:t>
            </a:r>
            <a:endParaRPr lang="en-US" sz="3600" dirty="0">
              <a:latin typeface="Comic Sans MS"/>
              <a:cs typeface="Comic Sans MS"/>
            </a:endParaRPr>
          </a:p>
          <a:p>
            <a:pPr>
              <a:buFont typeface="Arial"/>
              <a:buChar char="•"/>
            </a:pPr>
            <a:r>
              <a:rPr lang="en-US" dirty="0" err="1" smtClean="0">
                <a:latin typeface="Comic Sans MS"/>
                <a:cs typeface="Comic Sans MS"/>
              </a:rPr>
              <a:t>Siklotron</a:t>
            </a:r>
            <a:r>
              <a:rPr lang="en-US" sz="3600" dirty="0" smtClean="0">
                <a:latin typeface="Comic Sans MS"/>
                <a:cs typeface="Comic Sans MS"/>
              </a:rPr>
              <a:t> (</a:t>
            </a:r>
            <a:r>
              <a:rPr lang="en-US" sz="2400" dirty="0" smtClean="0">
                <a:latin typeface="Comic Sans MS"/>
                <a:cs typeface="Comic Sans MS"/>
              </a:rPr>
              <a:t>F18, C11, O15</a:t>
            </a:r>
            <a:r>
              <a:rPr lang="en-US" sz="3600" dirty="0" smtClean="0">
                <a:latin typeface="Comic Sans MS"/>
                <a:cs typeface="Comic Sans MS"/>
              </a:rPr>
              <a:t>)</a:t>
            </a:r>
          </a:p>
          <a:p>
            <a:pPr>
              <a:buFont typeface="Arial"/>
              <a:buChar char="•"/>
            </a:pPr>
            <a:r>
              <a:rPr lang="en-US" dirty="0" err="1" smtClean="0">
                <a:latin typeface="Comic Sans MS"/>
                <a:cs typeface="Comic Sans MS"/>
              </a:rPr>
              <a:t>Jeneratör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sistemleri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sz="3600" dirty="0" smtClean="0">
                <a:latin typeface="Comic Sans MS"/>
                <a:cs typeface="Comic Sans MS"/>
              </a:rPr>
              <a:t>(</a:t>
            </a:r>
            <a:r>
              <a:rPr lang="en-US" sz="2400" dirty="0" smtClean="0">
                <a:latin typeface="Comic Sans MS"/>
                <a:cs typeface="Comic Sans MS"/>
              </a:rPr>
              <a:t>Tc-99m, Ga-68</a:t>
            </a:r>
            <a:r>
              <a:rPr lang="en-US" sz="3600" dirty="0" smtClean="0">
                <a:latin typeface="Comic Sans MS"/>
                <a:cs typeface="Comic Sans MS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tr-TR" sz="2000" dirty="0">
                <a:latin typeface="Comic Sans MS"/>
                <a:cs typeface="Comic Sans MS"/>
              </a:rPr>
              <a:t>Uzun yarı ömürlü ana </a:t>
            </a:r>
            <a:r>
              <a:rPr lang="tr-TR" sz="2000" dirty="0" err="1">
                <a:latin typeface="Comic Sans MS"/>
                <a:cs typeface="Comic Sans MS"/>
              </a:rPr>
              <a:t>radyonüklidin</a:t>
            </a:r>
            <a:r>
              <a:rPr lang="tr-TR" sz="2000" dirty="0">
                <a:latin typeface="Comic Sans MS"/>
                <a:cs typeface="Comic Sans MS"/>
              </a:rPr>
              <a:t> (ana veya </a:t>
            </a:r>
            <a:r>
              <a:rPr lang="tr-TR" sz="2000" dirty="0" err="1">
                <a:latin typeface="Comic Sans MS"/>
                <a:cs typeface="Comic Sans MS"/>
              </a:rPr>
              <a:t>mother</a:t>
            </a:r>
            <a:r>
              <a:rPr lang="tr-TR" sz="2000" dirty="0">
                <a:latin typeface="Comic Sans MS"/>
                <a:cs typeface="Comic Sans MS"/>
              </a:rPr>
              <a:t>) </a:t>
            </a:r>
            <a:r>
              <a:rPr lang="tr-TR" sz="2000" dirty="0" err="1">
                <a:latin typeface="Comic Sans MS"/>
                <a:cs typeface="Comic Sans MS"/>
              </a:rPr>
              <a:t>bozunurken</a:t>
            </a:r>
            <a:r>
              <a:rPr lang="tr-TR" sz="2000" dirty="0">
                <a:latin typeface="Comic Sans MS"/>
                <a:cs typeface="Comic Sans MS"/>
              </a:rPr>
              <a:t> meydana getirdiği kısa yarı ömürlü </a:t>
            </a:r>
            <a:r>
              <a:rPr lang="tr-TR" sz="2000" dirty="0" err="1">
                <a:latin typeface="Comic Sans MS"/>
                <a:cs typeface="Comic Sans MS"/>
              </a:rPr>
              <a:t>radyonüklidi</a:t>
            </a:r>
            <a:r>
              <a:rPr lang="tr-TR" sz="2000" dirty="0">
                <a:latin typeface="Comic Sans MS"/>
                <a:cs typeface="Comic Sans MS"/>
              </a:rPr>
              <a:t> (kız veya </a:t>
            </a:r>
            <a:r>
              <a:rPr lang="tr-TR" sz="2000" dirty="0" err="1">
                <a:latin typeface="Comic Sans MS"/>
                <a:cs typeface="Comic Sans MS"/>
              </a:rPr>
              <a:t>doughter</a:t>
            </a:r>
            <a:r>
              <a:rPr lang="tr-TR" sz="2000" dirty="0">
                <a:latin typeface="Comic Sans MS"/>
                <a:cs typeface="Comic Sans MS"/>
              </a:rPr>
              <a:t>) elde etmek için kullanılan sistemdir</a:t>
            </a:r>
          </a:p>
          <a:p>
            <a:pPr>
              <a:buFont typeface="Arial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956066464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212</Words>
  <Application>Microsoft Macintosh PowerPoint</Application>
  <PresentationFormat>Ekran Gösterisi (4:3)</PresentationFormat>
  <Paragraphs>52</Paragraphs>
  <Slides>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Art Arda Sıralı</vt:lpstr>
      <vt:lpstr>ClipArt</vt:lpstr>
      <vt:lpstr>Corel PHOTO-PAINT 6.0 Image</vt:lpstr>
      <vt:lpstr>PHOTO-PAINT Image</vt:lpstr>
      <vt:lpstr>      NÜKLEER TIP</vt:lpstr>
      <vt:lpstr>NÜKLEER TIP GÖRÜNTÜLERİ (Sintigrafi)</vt:lpstr>
      <vt:lpstr>RADYOFARMASÖTİK</vt:lpstr>
      <vt:lpstr>İDEAL GÖRÜNTÜLEME RADYOFARMASÖTİĞİ</vt:lpstr>
      <vt:lpstr>İDEAL TEDAVİ RADYOFARMASÖTİĞİ</vt:lpstr>
      <vt:lpstr>Yapay Radyonüklid Kaynakları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2017-07-11T07:44:42Z</dcterms:modified>
</cp:coreProperties>
</file>