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4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4" r:id="rId11"/>
    <p:sldId id="275" r:id="rId12"/>
    <p:sldId id="276" r:id="rId13"/>
    <p:sldId id="277" r:id="rId14"/>
  </p:sldIdLst>
  <p:sldSz cx="9144000" cy="6858000" type="screen4x3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6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" name="Shape 2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Shape 13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Shape 1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Shape 14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" name="Shape 4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Shape 5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" name="Shape 5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Shape 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Shape 6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hape 9"/>
          <p:cNvSpPr txBox="1">
            <a:spLocks noGrp="1"/>
          </p:cNvSpPr>
          <p:nvPr>
            <p:ph type="subTitle" idx="1"/>
          </p:nvPr>
        </p:nvSpPr>
        <p:spPr>
          <a:xfrm>
            <a:off x="685800" y="3786738"/>
            <a:ext cx="7772400" cy="104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Arial"/>
              <a:buNone/>
              <a:defRPr sz="3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685800" y="2111123"/>
            <a:ext cx="7772400" cy="15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800"/>
              <a:buFont typeface="Arial"/>
              <a:buNone/>
              <a:defRPr sz="48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hape 1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  <a:defRPr/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  <a:defRPr sz="3600" b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457200" y="5875079"/>
            <a:ext cx="8229600" cy="69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1pPr>
            <a:lvl2pPr marL="914400" lvl="1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2pPr>
            <a:lvl3pPr marL="1371600" lvl="2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3pPr>
            <a:lvl4pPr marL="1828800" lvl="3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4pPr>
            <a:lvl5pPr marL="2286000" lvl="4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5pPr>
            <a:lvl6pPr marL="2743200" lvl="5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6pPr>
            <a:lvl7pPr marL="3200400" lvl="6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●"/>
              <a:defRPr sz="1800">
                <a:solidFill>
                  <a:schemeClr val="dk1"/>
                </a:solidFill>
              </a:defRPr>
            </a:lvl7pPr>
            <a:lvl8pPr marL="3657600" lvl="7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○"/>
              <a:defRPr sz="1800">
                <a:solidFill>
                  <a:schemeClr val="dk1"/>
                </a:solidFill>
              </a:defRPr>
            </a:lvl8pPr>
            <a:lvl9pPr marL="4114800" lvl="8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■"/>
              <a:defRPr sz="1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lt1"/>
            </a:gs>
            <a:gs pos="30000">
              <a:schemeClr val="lt1"/>
            </a:gs>
            <a:gs pos="100000">
              <a:schemeClr val="lt2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al"/>
              <a:buNone/>
              <a:defRPr sz="3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419100" algn="l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Char char="●"/>
              <a:defRPr sz="30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○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3810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■"/>
              <a:defRPr sz="2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lvl="6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lvl="7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○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lvl="8" indent="-34290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■"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mc:AlternateContent xmlns:mc="http://schemas.openxmlformats.org/markup-compatibility/2006" xmlns:p14="http://schemas.microsoft.com/office/powerpoint/2010/main">
    <mc:Choice Requires="p14">
      <p:transition spd="slow">
        <p14:prism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>
            <a:spLocks noGrp="1"/>
          </p:cNvSpPr>
          <p:nvPr>
            <p:ph type="ctrTitle"/>
          </p:nvPr>
        </p:nvSpPr>
        <p:spPr>
          <a:xfrm>
            <a:off x="685801" y="1505312"/>
            <a:ext cx="7772400" cy="928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6"/>
                </a:solidFill>
              </a:rPr>
              <a:t>Aerobik Egzersizler</a:t>
            </a:r>
            <a:endParaRPr>
              <a:solidFill>
                <a:schemeClr val="accent6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 dirty="0">
                <a:solidFill>
                  <a:schemeClr val="accent6"/>
                </a:solidFill>
              </a:rPr>
              <a:t>Yürüyüşler :</a:t>
            </a:r>
            <a:r>
              <a:rPr lang="en" sz="2200" dirty="0"/>
              <a:t>	</a:t>
            </a: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accent1"/>
                </a:solidFill>
              </a:rPr>
              <a:t>Kalp – solunum sistemi gelişiminin ayrı bir yoludur. Hiçbir donanım gerektirmeden eğlenceli ve sakatlanma oranı düşük çalışma şeklidir.</a:t>
            </a:r>
            <a:endParaRPr sz="2200" dirty="0">
              <a:solidFill>
                <a:schemeClr val="accent1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accent2"/>
                </a:solidFill>
              </a:rPr>
              <a:t>Formda olmayan </a:t>
            </a:r>
            <a:r>
              <a:rPr lang="tr-TR" sz="2200" dirty="0" smtClean="0">
                <a:solidFill>
                  <a:schemeClr val="accent2"/>
                </a:solidFill>
              </a:rPr>
              <a:t>kişilere</a:t>
            </a:r>
            <a:r>
              <a:rPr lang="en" sz="2200" dirty="0" smtClean="0">
                <a:solidFill>
                  <a:schemeClr val="accent2"/>
                </a:solidFill>
              </a:rPr>
              <a:t> </a:t>
            </a:r>
            <a:r>
              <a:rPr lang="en" sz="2200" dirty="0">
                <a:solidFill>
                  <a:schemeClr val="accent2"/>
                </a:solidFill>
              </a:rPr>
              <a:t>12 dk. lık, yavaş tempoda başlanmalıdır. Kalp atım sayısı ile yüklenmeler kontrol edilmelidir. </a:t>
            </a:r>
            <a:endParaRPr sz="2200" dirty="0">
              <a:solidFill>
                <a:schemeClr val="accent2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accent3"/>
                </a:solidFill>
              </a:rPr>
              <a:t> Haftada en az </a:t>
            </a:r>
            <a:r>
              <a:rPr lang="en" sz="2200" dirty="0" smtClean="0">
                <a:solidFill>
                  <a:schemeClr val="accent3"/>
                </a:solidFill>
              </a:rPr>
              <a:t> </a:t>
            </a:r>
            <a:r>
              <a:rPr lang="tr-TR" sz="2200" dirty="0" smtClean="0">
                <a:solidFill>
                  <a:schemeClr val="accent3"/>
                </a:solidFill>
              </a:rPr>
              <a:t>3 </a:t>
            </a:r>
            <a:r>
              <a:rPr lang="en" sz="2200" dirty="0" smtClean="0">
                <a:solidFill>
                  <a:schemeClr val="accent3"/>
                </a:solidFill>
              </a:rPr>
              <a:t>defa </a:t>
            </a:r>
            <a:r>
              <a:rPr lang="tr-TR" sz="2200" dirty="0" smtClean="0">
                <a:solidFill>
                  <a:schemeClr val="accent3"/>
                </a:solidFill>
              </a:rPr>
              <a:t> </a:t>
            </a:r>
            <a:r>
              <a:rPr lang="en" sz="2200" dirty="0" smtClean="0">
                <a:solidFill>
                  <a:schemeClr val="accent3"/>
                </a:solidFill>
              </a:rPr>
              <a:t>planlanmalıdır</a:t>
            </a:r>
            <a:r>
              <a:rPr lang="en" sz="2200" dirty="0">
                <a:solidFill>
                  <a:schemeClr val="accent3"/>
                </a:solidFill>
              </a:rPr>
              <a:t>. </a:t>
            </a:r>
            <a:endParaRPr sz="2200" dirty="0">
              <a:solidFill>
                <a:schemeClr val="accent3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accent3"/>
                </a:solidFill>
              </a:rPr>
              <a:t>Her çalışma süresine bir sonraki çalışma için 2 dk. eklenerek süreyi 45-60 dk. kadar çıkartılmalıdır. </a:t>
            </a:r>
            <a:endParaRPr sz="2200" dirty="0">
              <a:solidFill>
                <a:schemeClr val="accent3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 smtClean="0">
                <a:solidFill>
                  <a:schemeClr val="accent6"/>
                </a:solidFill>
              </a:rPr>
              <a:t>çalışma yoğunluğun</a:t>
            </a:r>
            <a:r>
              <a:rPr lang="tr-TR" sz="2200" dirty="0" smtClean="0">
                <a:solidFill>
                  <a:schemeClr val="accent6"/>
                </a:solidFill>
              </a:rPr>
              <a:t>a</a:t>
            </a:r>
            <a:r>
              <a:rPr lang="en" sz="2200" dirty="0" smtClean="0">
                <a:solidFill>
                  <a:schemeClr val="accent6"/>
                </a:solidFill>
              </a:rPr>
              <a:t>  </a:t>
            </a:r>
            <a:r>
              <a:rPr lang="en" sz="2200" dirty="0">
                <a:solidFill>
                  <a:schemeClr val="accent6"/>
                </a:solidFill>
              </a:rPr>
              <a:t>tırmanışlar ve merdiven çıkma </a:t>
            </a:r>
            <a:endParaRPr sz="2200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>
                <a:solidFill>
                  <a:schemeClr val="accent6"/>
                </a:solidFill>
              </a:rPr>
              <a:t>egzersizleri de ekleyebilir.</a:t>
            </a:r>
            <a:endParaRPr sz="2200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44" name="Shape 144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 dirty="0">
                <a:solidFill>
                  <a:schemeClr val="accent6"/>
                </a:solidFill>
              </a:rPr>
              <a:t>Yüzme :</a:t>
            </a:r>
            <a:endParaRPr sz="2200" b="1" i="1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dirty="0" smtClean="0"/>
              <a:t> </a:t>
            </a:r>
            <a:endParaRPr sz="2200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 dirty="0">
                <a:solidFill>
                  <a:schemeClr val="accent6"/>
                </a:solidFill>
              </a:rPr>
              <a:t>Yüzme Branşının Avantajları :</a:t>
            </a:r>
            <a:endParaRPr sz="2200" b="1" i="1" dirty="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200" dirty="0"/>
              <a:t>Koşmaya elverişli olmayan sakatlıklarda alternatiftir.</a:t>
            </a:r>
            <a:endParaRPr sz="2200"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200" dirty="0"/>
              <a:t>Bütün ana kas guruplarını çalıştırır,</a:t>
            </a:r>
            <a:endParaRPr sz="2200"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200" dirty="0"/>
              <a:t>Yatay vücut pozisyonu düzgün kan dolaşımı için      faydalıdır,</a:t>
            </a:r>
            <a:endParaRPr sz="2200"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200" dirty="0"/>
              <a:t>Suyun vücut ağırlığını kısmen hafifletmesi çok kilolu askerlerin alt vücut baskısını azaltır.</a:t>
            </a: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 dirty="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Bisiklet :</a:t>
            </a:r>
            <a:endParaRPr sz="2200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Dışarıda veya kondisyon bisikleti ile hedef kalp hızına 30 dk. ulaştıracak sürede çalışılmalıdır. </a:t>
            </a:r>
            <a:endParaRPr sz="2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>
              <a:solidFill>
                <a:schemeClr val="dk1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</a:rPr>
              <a:t>Kondisyon seviyesine göre yoğunluk yokuş ve sürat ile yüklenmeler yapılabilir. </a:t>
            </a:r>
            <a:endParaRPr sz="2200">
              <a:solidFill>
                <a:schemeClr val="dk1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 Kayak –Kros :	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Kalp – solunum egzersizine muhteşem bir alternatiftir. Kol ve ayakların zorlayıcı hareketleri koordinasyon özelliğini de geliştirir.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Yürüyüş ile aynı hareketleri içermesi sebebiyle öğrenmesi kolaydır.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99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>
                <a:solidFill>
                  <a:schemeClr val="accent2"/>
                </a:solidFill>
              </a:rPr>
              <a:t>Alternatif Aerobik Egzersizler</a:t>
            </a:r>
            <a:endParaRPr sz="3000">
              <a:solidFill>
                <a:schemeClr val="accent2"/>
              </a:solidFill>
            </a:endParaRPr>
          </a:p>
        </p:txBody>
      </p:sp>
      <p:sp>
        <p:nvSpPr>
          <p:cNvPr id="156" name="Shape 156"/>
          <p:cNvSpPr txBox="1">
            <a:spLocks noGrp="1"/>
          </p:cNvSpPr>
          <p:nvPr>
            <p:ph type="body" idx="1"/>
          </p:nvPr>
        </p:nvSpPr>
        <p:spPr>
          <a:xfrm>
            <a:off x="457200" y="888107"/>
            <a:ext cx="8229600" cy="56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İp Atlama :	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Ekipmanı ucuz ve kolay öğrenilebilen bir çalışma şeklidir. 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5 dk. dan sonra nabız alınmalı ve hedef kalp hızı bakılarak şiddeti ayarlanmalıdır.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Çalışma zamanını, zamanla arttırılmalıdır. Yeni başlayanlar haftada 3 gün çalışmalıdır.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>
                <a:solidFill>
                  <a:schemeClr val="accent6"/>
                </a:solidFill>
              </a:rPr>
              <a:t>Hentbol ve Raket Sporları :</a:t>
            </a:r>
            <a:endParaRPr sz="2200" b="1" i="1">
              <a:solidFill>
                <a:schemeClr val="accent6"/>
              </a:solidFill>
            </a:endParaRPr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	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Bu spor branşları kısa zamanlı yoğun hareketler içerir. 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/>
              <a:t>Eğer her gün yoğun olarak yapılırsa düşük seviyede aerobik çalışmaların yerini tutarlar.</a:t>
            </a: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endParaRPr sz="22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Endurans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35" name="Shape 35"/>
          <p:cNvSpPr txBox="1">
            <a:spLocks noGrp="1"/>
          </p:cNvSpPr>
          <p:nvPr>
            <p:ph type="body" idx="1"/>
          </p:nvPr>
        </p:nvSpPr>
        <p:spPr>
          <a:xfrm>
            <a:off x="457200" y="1233175"/>
            <a:ext cx="8229600" cy="5334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/>
              <a:t>Endurans: Uzun süre iş yapabilme ve eforu devam ettirebilme yeteneği olarak tanımlanmaktadır. Dayanıklılık olarak da tanımlanmaktadır.</a:t>
            </a:r>
            <a:endParaRPr sz="2400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400" b="1" i="1">
                <a:solidFill>
                  <a:schemeClr val="accent6"/>
                </a:solidFill>
              </a:rPr>
              <a:t>Enduransı etkileyen faktörler:</a:t>
            </a:r>
            <a:endParaRPr sz="2400" b="1" i="1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Yaş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cinsiyet,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heredite,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inaktivite,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immobilizasyona yol açan çeşitli hastalıklar, kardiyovasküler sistem,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solunum sistemi, </a:t>
            </a:r>
            <a:endParaRPr sz="2400"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kasın oksidatif potansiyeli 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Endurans</a:t>
            </a:r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457200" y="1417650"/>
            <a:ext cx="8229600" cy="515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Dayanıklığı etkileyen sistem aerobik kapasitedir. Aerobik kapasite, oksijen sisteminin ve kardiorespiratuar sistemin fonksiyonel kapasitesinin bir ölçümüdür ve maksimum oksijen tüketimi (V02max) ile değerlendirilir.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V02max, kişinin gerçekleştirebildiği maksimal dinamik egzersiz sırasında kullandığı maksimum oksijen miktarıdır. Yaşa, cinse, boya, aktivite düzeyine göre farklılık gösterir. </a:t>
            </a:r>
            <a:endParaRPr sz="240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sz="2400"/>
              <a:t>Koşu bandı, bisiklet, kol ergometresi vb. ile yapılan egzersiz testi sırasında spirometre ile solunum gazları ölçülür ve egzersiz sonlandırıldığı sıradaki oksijen tüketimi VO2max değeri olarak kabul edilir. </a:t>
            </a:r>
            <a:endParaRPr sz="24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47" name="Shape 47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Düzenli, olarak yapılan aerobik egzersizin yaş, sakatlık veya hastalık nedeniyle inaktif kalmış kişilerde </a:t>
            </a:r>
            <a:endParaRPr/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fonksiyonel iş kapasitesini ve günlük yaşam aktivitelerinde toleransı arttırdığı,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psikolojik stresi azalttığı,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hormonal değişikliklere yol açtığı, </a:t>
            </a:r>
            <a:endParaRPr/>
          </a:p>
          <a:p>
            <a:pPr marL="457200" lvl="0" indent="-41910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kalp hastalığı ve diabet gelişimini azalttığı, sistemik hastalığı olanlarda yaşam kalitesini arttırdığı bilinmektedir.  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</a:t>
            </a:r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Aerobik egzersiz </a:t>
            </a:r>
            <a:r>
              <a:rPr lang="en" b="1">
                <a:solidFill>
                  <a:schemeClr val="accent1"/>
                </a:solidFill>
              </a:rPr>
              <a:t>VO2max değerinin % 50-85’i</a:t>
            </a:r>
            <a:r>
              <a:rPr lang="en" b="1"/>
              <a:t> </a:t>
            </a:r>
            <a:r>
              <a:rPr lang="en"/>
              <a:t>veya</a:t>
            </a:r>
            <a:r>
              <a:rPr lang="en" b="1">
                <a:solidFill>
                  <a:schemeClr val="accent3"/>
                </a:solidFill>
              </a:rPr>
              <a:t> maksimum kalp hızının % 60-90’ı </a:t>
            </a:r>
            <a:r>
              <a:rPr lang="en"/>
              <a:t>şiddetinde yapılan egzersizlerdir. Yani </a:t>
            </a:r>
            <a:r>
              <a:rPr lang="en" b="1" i="1">
                <a:solidFill>
                  <a:schemeClr val="accent6"/>
                </a:solidFill>
              </a:rPr>
              <a:t>Submaksimal.</a:t>
            </a:r>
            <a:endParaRPr b="1" i="1">
              <a:solidFill>
                <a:schemeClr val="accent6"/>
              </a:solidFill>
            </a:endParaRPr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u="sng"/>
              <a:t>Maksimal kalp hızı basit olarak </a:t>
            </a:r>
            <a:r>
              <a:rPr lang="en" b="1" i="1" u="sng">
                <a:solidFill>
                  <a:schemeClr val="accent6"/>
                </a:solidFill>
              </a:rPr>
              <a:t>‘220-yaş’</a:t>
            </a:r>
            <a:r>
              <a:rPr lang="en" u="sng"/>
              <a:t> formülünden hesaplanabilir.</a:t>
            </a:r>
            <a:endParaRPr u="sng"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</a:t>
            </a:r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Yürüme, koşma, bisiklet kullanma, aerobik dans, yüzme gibi egzersiz tiplerini içerir.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Ritmik, devamlı, </a:t>
            </a:r>
            <a:r>
              <a:rPr lang="en" b="1" i="1">
                <a:solidFill>
                  <a:schemeClr val="accent6"/>
                </a:solidFill>
              </a:rPr>
              <a:t>en az 20-30 dakika</a:t>
            </a:r>
            <a:r>
              <a:rPr lang="en"/>
              <a:t> ve </a:t>
            </a:r>
            <a:r>
              <a:rPr lang="en" b="1" i="1">
                <a:solidFill>
                  <a:schemeClr val="accent1"/>
                </a:solidFill>
              </a:rPr>
              <a:t>haftada en az 3 gün</a:t>
            </a:r>
            <a:r>
              <a:rPr lang="en"/>
              <a:t> yapılmalıdır.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Egzersiz seanslarının </a:t>
            </a:r>
            <a:r>
              <a:rPr lang="en" b="1" i="1">
                <a:solidFill>
                  <a:schemeClr val="accent3"/>
                </a:solidFill>
              </a:rPr>
              <a:t>en az 6-8 hafta</a:t>
            </a:r>
            <a:r>
              <a:rPr lang="en"/>
              <a:t>  sürdürülmesi önerilmektedir. </a:t>
            </a: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Egzersizin Türü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b="1" i="1">
                <a:solidFill>
                  <a:schemeClr val="accent6"/>
                </a:solidFill>
              </a:rPr>
              <a:t>1. GRUP</a:t>
            </a:r>
            <a:endParaRPr b="1" i="1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Koşu			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Tempolu koşu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Yürüyüş		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Bisiklet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Yüzme            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İp atlama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Kürek çekme   </a:t>
            </a:r>
            <a:endParaRPr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/>
              <a:t>Müzik eşliğinde dans 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Shape 66"/>
          <p:cNvSpPr txBox="1">
            <a:spLocks noGrp="1"/>
          </p:cNvSpPr>
          <p:nvPr>
            <p:ph type="body" idx="2"/>
          </p:nvPr>
        </p:nvSpPr>
        <p:spPr>
          <a:xfrm>
            <a:off x="4692274" y="1600200"/>
            <a:ext cx="39945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b="1" i="1" dirty="0">
              <a:solidFill>
                <a:schemeClr val="accent6"/>
              </a:solidFill>
            </a:endParaRPr>
          </a:p>
          <a:p>
            <a:pPr marL="457200" lvl="0" indent="-419100" rtl="0">
              <a:spcBef>
                <a:spcPts val="60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Basketbol     </a:t>
            </a:r>
            <a:endParaRPr dirty="0"/>
          </a:p>
          <a:p>
            <a:pPr marL="457200" lvl="0" indent="-419100" rtl="0">
              <a:spcBef>
                <a:spcPts val="0"/>
              </a:spcBef>
              <a:spcAft>
                <a:spcPts val="0"/>
              </a:spcAft>
              <a:buSzPts val="3000"/>
              <a:buChar char="●"/>
            </a:pPr>
            <a:r>
              <a:rPr lang="en" dirty="0"/>
              <a:t>Hentbol      </a:t>
            </a:r>
            <a:endParaRPr dirty="0"/>
          </a:p>
          <a:p>
            <a:pPr marL="615950" indent="-457200">
              <a:spcBef>
                <a:spcPts val="0"/>
              </a:spcBef>
              <a:buSzPts val="1100"/>
            </a:pPr>
            <a:r>
              <a:rPr lang="en" dirty="0" smtClean="0"/>
              <a:t>Tenis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accent2"/>
                </a:solidFill>
              </a:rPr>
              <a:t>Aerobik Egzersizin Etkileri</a:t>
            </a:r>
            <a:endParaRPr>
              <a:solidFill>
                <a:schemeClr val="accent2"/>
              </a:solidFill>
            </a:endParaRPr>
          </a:p>
        </p:txBody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68300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Periferik damar direnci düşer, sempatik aktivite azalır. Sonuç olarak hem sistolik hem de diastolik kan basıncında düşme olur.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Plasma trigliserid düseyini düşürür, HDL düzeyini arttırır, HDL/LDL ve HDL/total kolesterol oranını arttırır.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Kilo kaybını sağlar. 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Tidal volüm, vital kapasite, difüzyon kapasitesinde artış olur. 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İnsüline duyarlılık artar. 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Kemik mineralizasyonu artar.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Trombozis riski azalır.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Uyku kalitesi artar.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Kolon, prostat, akciğer, meme kanseri riskinde azalma bildirilmiştir.</a:t>
            </a:r>
            <a:endParaRPr sz="22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Shape 78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96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2200" b="1" i="1" u="sng">
                <a:solidFill>
                  <a:schemeClr val="accent6"/>
                </a:solidFill>
              </a:rPr>
              <a:t>	Dayanıklılık egzersizlerinin tedavinin bileşeni olarak kullanıldığı hastalıklar;</a:t>
            </a:r>
            <a:endParaRPr sz="2200" b="1" i="1" u="sng">
              <a:solidFill>
                <a:schemeClr val="accent6"/>
              </a:solidFill>
            </a:endParaRPr>
          </a:p>
          <a:p>
            <a:pPr marL="457200" lvl="0" indent="-368300" rtl="0">
              <a:spcBef>
                <a:spcPts val="60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Koroner arter hastalığı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Kalp yetmezliği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Hipertansif kalp hastalığı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Solunum sistemi hastalıkları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İnflamatuar artritler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Dejeneratif eklem hastalıkları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Obezite varlığı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Spor yaralanmaları sonrası</a:t>
            </a:r>
            <a:endParaRPr sz="2200"/>
          </a:p>
          <a:p>
            <a:pPr marL="457200" lvl="0" indent="-368300" rtl="0">
              <a:spcBef>
                <a:spcPts val="0"/>
              </a:spcBef>
              <a:spcAft>
                <a:spcPts val="0"/>
              </a:spcAft>
              <a:buSzPts val="2200"/>
              <a:buChar char="●"/>
            </a:pPr>
            <a:r>
              <a:rPr lang="en" sz="2200"/>
              <a:t>Hastalık olmaksızın fiziksel uyumu ve dayanıklığı arttırmak amaçlı</a:t>
            </a:r>
            <a:endParaRPr sz="2200"/>
          </a:p>
          <a:p>
            <a:pPr marL="0" lvl="0" indent="0">
              <a:spcBef>
                <a:spcPts val="60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ight Gradient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442</Words>
  <Application>Microsoft Office PowerPoint</Application>
  <PresentationFormat>Ekran Gösterisi (4:3)</PresentationFormat>
  <Paragraphs>115</Paragraphs>
  <Slides>13</Slides>
  <Notes>13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1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5" baseType="lpstr">
      <vt:lpstr>Arial</vt:lpstr>
      <vt:lpstr>Light Gradient</vt:lpstr>
      <vt:lpstr>Aerobik Egzersizler</vt:lpstr>
      <vt:lpstr>Endurans</vt:lpstr>
      <vt:lpstr>Endurans</vt:lpstr>
      <vt:lpstr>Aerobik Egzersiz</vt:lpstr>
      <vt:lpstr>Aerobik Egzersiz</vt:lpstr>
      <vt:lpstr>Aerobik Egzersiz</vt:lpstr>
      <vt:lpstr>Egzersizin Türü</vt:lpstr>
      <vt:lpstr>Aerobik Egzersizin Etkileri</vt:lpstr>
      <vt:lpstr>PowerPoint Sunusu</vt:lpstr>
      <vt:lpstr>Alternatif Aerobik Egzersizler</vt:lpstr>
      <vt:lpstr>Alternatif Aerobik Egzersizler</vt:lpstr>
      <vt:lpstr>Alternatif Aerobik Egzersizler</vt:lpstr>
      <vt:lpstr>Alternatif Aerobik Egzersizler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Aerobik Egzersizler</dc:title>
  <dc:creator>kmyo2</dc:creator>
  <cp:lastModifiedBy>kmyo2</cp:lastModifiedBy>
  <cp:revision>5</cp:revision>
  <dcterms:modified xsi:type="dcterms:W3CDTF">2018-03-28T06:33:57Z</dcterms:modified>
</cp:coreProperties>
</file>