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Gruplarla Sosyal Hizmet 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 u="sng" dirty="0"/>
              <a:t>Görevler</a:t>
            </a:r>
          </a:p>
          <a:p>
            <a:pPr marL="0" indent="0">
              <a:buNone/>
            </a:pPr>
            <a:endParaRPr lang="tr-TR" altLang="tr-TR" sz="2400" b="1" u="sng" dirty="0" smtClean="0"/>
          </a:p>
          <a:p>
            <a:pPr>
              <a:buFontTx/>
              <a:buAutoNum type="arabicPeriod"/>
            </a:pPr>
            <a:r>
              <a:rPr lang="tr-TR" altLang="tr-TR" sz="2400" b="1" dirty="0"/>
              <a:t>Olası grup üyelerinin ortak gereksinimlerinin belirlenmesi</a:t>
            </a:r>
          </a:p>
          <a:p>
            <a:pPr>
              <a:buFontTx/>
              <a:buAutoNum type="arabicPeriod"/>
            </a:pPr>
            <a:endParaRPr lang="tr-TR" altLang="tr-TR" sz="2400" b="1" dirty="0"/>
          </a:p>
          <a:p>
            <a:pPr>
              <a:buFontTx/>
              <a:buAutoNum type="arabicPeriod"/>
            </a:pPr>
            <a:r>
              <a:rPr lang="tr-TR" altLang="tr-TR" sz="2400" b="1" dirty="0"/>
              <a:t>Üyelere ulaşılması için plan hazırlanması ve uygulanması</a:t>
            </a:r>
          </a:p>
          <a:p>
            <a:pPr>
              <a:buFontTx/>
              <a:buAutoNum type="arabicPeriod"/>
            </a:pPr>
            <a:endParaRPr lang="tr-TR" altLang="tr-TR" sz="2400" b="1" dirty="0"/>
          </a:p>
          <a:p>
            <a:pPr>
              <a:buFontTx/>
              <a:buAutoNum type="arabicPeriod"/>
            </a:pPr>
            <a:r>
              <a:rPr lang="tr-TR" altLang="tr-TR" sz="2400" b="1" dirty="0"/>
              <a:t>Gerekli ise, grubun onaylanması ve desteklenmesi için kurum desteğinin alınması</a:t>
            </a:r>
          </a:p>
          <a:p>
            <a:pPr>
              <a:buFontTx/>
              <a:buAutoNum type="arabicPeriod"/>
            </a:pPr>
            <a:endParaRPr lang="tr-TR" altLang="tr-TR" sz="2400" b="1" dirty="0"/>
          </a:p>
          <a:p>
            <a:pPr>
              <a:buFontTx/>
              <a:buAutoNum type="arabicPeriod"/>
            </a:pPr>
            <a:r>
              <a:rPr lang="tr-TR" altLang="tr-TR" sz="2400" b="1" dirty="0"/>
              <a:t>Gerekli ise, gruplara yönelik kurumsal direncin belirlenmesi</a:t>
            </a:r>
          </a:p>
          <a:p>
            <a:pPr marL="457200" indent="-457200">
              <a:buFont typeface="+mj-lt"/>
              <a:buAutoNum type="arabicPeriod"/>
            </a:pPr>
            <a:endParaRPr lang="tr-TR" altLang="tr-TR" sz="2400" u="sng" dirty="0"/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sz="2800" b="1" dirty="0"/>
              <a:t>Grup için üyelerinin izlenmesi ve hazırlanması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6. Gerekli ise, üyelerin katılımı için izin alınması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7. Grup kompozisyonunda dengenin  sağlanması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8. Uygun grup türü, yapısı ve büyüklüğünün seçilmesi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9. Üyelerin konforunu ve bağlılığını geliştirecek bir toplantı yeri ve zamanın ayarlanması</a:t>
            </a: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lnSpcReduction="10000"/>
          </a:bodyPr>
          <a:lstStyle/>
          <a:p>
            <a:r>
              <a:rPr lang="tr-TR" altLang="tr-TR" sz="2800" b="1" dirty="0"/>
              <a:t>10. Üyelerin gereksinimlerini yansıtan açık ve anlaşılır bir biçimde, sözlü ya da yazılı bir grup amacı oluşturması ve ortaya koyulması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11. Grubun amaçları doğrultusunda uzmanın rolünün ne olacağını açık ve anlaşılır bir biçimde belirlenmesi</a:t>
            </a:r>
          </a:p>
          <a:p>
            <a:endParaRPr lang="tr-TR" altLang="tr-TR" sz="2800" b="1" dirty="0"/>
          </a:p>
          <a:p>
            <a:r>
              <a:rPr lang="tr-TR" altLang="tr-TR" sz="2800" b="1" dirty="0"/>
              <a:t>12. Grubun başlangıcında üyelerin duyguları ve tepkilerine başlangıç düzeyde empati kurulması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493776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tr-TR" altLang="tr-TR" sz="3200" b="1" u="sng" dirty="0"/>
              <a:t>Gereksinim Duyulan Bilgi</a:t>
            </a:r>
          </a:p>
          <a:p>
            <a:pPr>
              <a:buFontTx/>
              <a:buAutoNum type="arabicPeriod"/>
            </a:pPr>
            <a:r>
              <a:rPr lang="tr-TR" altLang="tr-TR" sz="3200" b="1" dirty="0"/>
              <a:t>Kurumun misyonu ve işlevi ve bunun grup çalışması yoluyla verilecek olan hizmetin doğasını nasıl etkileyeceği</a:t>
            </a:r>
          </a:p>
          <a:p>
            <a:pPr>
              <a:buFontTx/>
              <a:buAutoNum type="arabicPeriod"/>
            </a:pPr>
            <a:endParaRPr lang="tr-TR" altLang="tr-TR" sz="3200" b="1" dirty="0"/>
          </a:p>
          <a:p>
            <a:r>
              <a:rPr lang="tr-TR" altLang="tr-TR" sz="3200" b="1" dirty="0"/>
              <a:t>2. Grup çalışması yoluyla hizmet vermeye etki edebilecek toplumsal ve kurumsal engeller</a:t>
            </a:r>
          </a:p>
          <a:p>
            <a:endParaRPr lang="tr-TR" altLang="tr-TR" sz="3200" b="1" dirty="0"/>
          </a:p>
          <a:p>
            <a:r>
              <a:rPr lang="tr-TR" altLang="tr-TR" sz="3200" b="1" dirty="0"/>
              <a:t>3. Grup kompozisyonu ile ilgili sorunlar</a:t>
            </a:r>
          </a:p>
          <a:p>
            <a:endParaRPr lang="tr-TR" altLang="tr-TR" sz="3200" b="1" dirty="0"/>
          </a:p>
          <a:p>
            <a:r>
              <a:rPr lang="tr-TR" altLang="tr-TR" sz="3200" b="1" dirty="0"/>
              <a:t>4. Bireyin yaşam döngüsü ve olası grup üyelerinin gereksinimleri arasındaki ilişki</a:t>
            </a:r>
            <a:endParaRPr lang="tr-TR" alt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400" b="1" dirty="0" smtClean="0"/>
              <a:t>5.Kültürel </a:t>
            </a:r>
            <a:r>
              <a:rPr lang="tr-TR" altLang="tr-TR" sz="2400" b="1" dirty="0"/>
              <a:t>faktörler ve bunun olası grup üyelerinin yaşamlarına, gruba katılma becerisine ve başkalarıyla ilişkisine etkisi</a:t>
            </a:r>
          </a:p>
          <a:p>
            <a:endParaRPr lang="tr-TR" altLang="tr-TR" sz="2400" b="1" dirty="0"/>
          </a:p>
          <a:p>
            <a:r>
              <a:rPr lang="tr-TR" altLang="tr-TR" sz="2400" b="1" dirty="0"/>
              <a:t>6. Grup türleri ve bunların üyelerin gereksinimleriyle ilişkisi</a:t>
            </a:r>
          </a:p>
          <a:p>
            <a:endParaRPr lang="tr-TR" altLang="tr-TR" sz="2400" b="1" dirty="0"/>
          </a:p>
          <a:p>
            <a:r>
              <a:rPr lang="tr-TR" altLang="tr-TR" sz="2400" b="1" dirty="0"/>
              <a:t>7. Grup çalışmasına gereksinim duyabilecek belli özelliklere sahip bireyler ve toplumsal sorunlar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1660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</TotalTime>
  <Words>240</Words>
  <Application>Microsoft Office PowerPoint</Application>
  <PresentationFormat>Ekran Gösterisi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12</cp:revision>
  <dcterms:created xsi:type="dcterms:W3CDTF">2017-04-26T08:36:58Z</dcterms:created>
  <dcterms:modified xsi:type="dcterms:W3CDTF">2017-12-11T07:45:16Z</dcterms:modified>
</cp:coreProperties>
</file>