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73" r:id="rId4"/>
    <p:sldId id="268" r:id="rId5"/>
    <p:sldId id="269" r:id="rId6"/>
    <p:sldId id="270" r:id="rId7"/>
    <p:sldId id="271" r:id="rId8"/>
    <p:sldId id="27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1AA8-9B7B-4DE5-B53A-34E703D5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9991"/>
          </a:xfrm>
        </p:spPr>
        <p:txBody>
          <a:bodyPr/>
          <a:lstStyle/>
          <a:p>
            <a:r>
              <a:rPr lang="ru-RU" dirty="0"/>
              <a:t>Твердые и мягкие согласные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D949C-7E69-4E66-A101-0B3AEE8B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75791"/>
            <a:ext cx="9601200" cy="37768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Согласные звуки русского языка делятся на мягкие (палатализованные) и твердые (непалатализованные). В основе данной классификации лежит дополнительная, к основной, артикуляция согласного звука, т.е. палатализация звука. Палатализация – это сближение средней части спинки языка с твердым небом (лат: </a:t>
            </a:r>
            <a:r>
              <a:rPr lang="ru-RU" dirty="0" err="1"/>
              <a:t>palatum</a:t>
            </a:r>
            <a:r>
              <a:rPr lang="ru-RU" dirty="0"/>
              <a:t> </a:t>
            </a:r>
            <a:r>
              <a:rPr lang="ru-RU" dirty="0" err="1"/>
              <a:t>durum</a:t>
            </a:r>
            <a:r>
              <a:rPr lang="ru-RU" dirty="0"/>
              <a:t>). В результате объем полости рта уменьшается, и согласные начинают звучать выше, т.е. мягче. Палатализация происходит одновременно с основной артикуляцией согласного. </a:t>
            </a:r>
          </a:p>
        </p:txBody>
      </p:sp>
    </p:spTree>
    <p:extLst>
      <p:ext uri="{BB962C8B-B14F-4D97-AF65-F5344CB8AC3E}">
        <p14:creationId xmlns:p14="http://schemas.microsoft.com/office/powerpoint/2010/main" val="47292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1AA8-9B7B-4DE5-B53A-34E703D5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9991"/>
          </a:xfrm>
        </p:spPr>
        <p:txBody>
          <a:bodyPr/>
          <a:lstStyle/>
          <a:p>
            <a:r>
              <a:rPr lang="ru-RU" dirty="0"/>
              <a:t>Твердые и мягкие согласные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D949C-7E69-4E66-A101-0B3AEE8BAD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14330"/>
            <a:ext cx="9601200" cy="45852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dirty="0"/>
              <a:t>В русском языке 30 согласных звуков образуют 15 пар по твердости/мягкости. Согласные в паре совпадают по всем остальным признакам согласных звуков: по месту образования, по способу образования, по участию голоса в образовании. Согласные [ж], [ш], [ц] в русском языке не имеют мягких пар и всегда произносятся только твердо . А согласные  [ч’], [ш’], [j’] наоборот не имеют твердых пар и всегда произносятся только мягко . </a:t>
            </a:r>
          </a:p>
        </p:txBody>
      </p:sp>
    </p:spTree>
    <p:extLst>
      <p:ext uri="{BB962C8B-B14F-4D97-AF65-F5344CB8AC3E}">
        <p14:creationId xmlns:p14="http://schemas.microsoft.com/office/powerpoint/2010/main" val="3368278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D1AA8-9B7B-4DE5-B53A-34E703D5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9991"/>
          </a:xfrm>
        </p:spPr>
        <p:txBody>
          <a:bodyPr/>
          <a:lstStyle/>
          <a:p>
            <a:r>
              <a:rPr lang="ru-RU" dirty="0"/>
              <a:t>Твердые и мягкие согласные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7D7E66-1150-4A23-8248-20115BBA02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9190" y="2086332"/>
            <a:ext cx="8471158" cy="3637893"/>
          </a:xfrm>
        </p:spPr>
      </p:pic>
    </p:spTree>
    <p:extLst>
      <p:ext uri="{BB962C8B-B14F-4D97-AF65-F5344CB8AC3E}">
        <p14:creationId xmlns:p14="http://schemas.microsoft.com/office/powerpoint/2010/main" val="2701074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BDD90-1FEB-48A7-9333-656803AF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Слабые и сильные позиции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812E7-40FC-4FD7-8E99-B37197B83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1809"/>
            <a:ext cx="9601200" cy="3985591"/>
          </a:xfrm>
        </p:spPr>
        <p:txBody>
          <a:bodyPr/>
          <a:lstStyle/>
          <a:p>
            <a:r>
              <a:rPr lang="ru-RU" dirty="0"/>
              <a:t>Звуки находятся в постоянном взаимодействии друг с другом. Влияя друг на друга, они испытывают различные изменения. Изменения, которые испытывают звуки, бывают самыми различными как по степени, так и по характеру. В одних сочетаниях звуки испытывают меньшие, в других большие изменения. Уровень изменения зависит, в первую очередь, от позиции звука по отношению к другим звукам. Позиция звука – это положение звука по отношению к другим звукам в слове. Различаются сильные и слабые позиции звуков. Сильными называются те позиции, в которых звук сохраняет наибольшее количество своих характеристик. Слабыми называются те позиции, в которых часть характеристик звука меняется.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31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F544D-2D03-41F8-AEE8-5C6C01CC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Сильные и слабые позиции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E5068-B2A8-4F06-8A53-25E4969AE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Сильные и слабые позиции у согласных звуков различаются по двум основным характеристикам:</a:t>
            </a:r>
          </a:p>
          <a:p>
            <a:pPr marL="0" indent="0">
              <a:buNone/>
            </a:pPr>
            <a:r>
              <a:rPr lang="ru-RU" dirty="0"/>
              <a:t>•	По участию голоса в образовании, т.е. по глухости/звонкости</a:t>
            </a:r>
          </a:p>
          <a:p>
            <a:pPr marL="0" indent="0">
              <a:buNone/>
            </a:pPr>
            <a:r>
              <a:rPr lang="ru-RU" dirty="0"/>
              <a:t>•	По наличию дополнительной палатальной артикуляции, т.е. по твердости/мягкости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Сильные и слабые позиции различаются только для парных звуков. Не имеющие пары по той или иной характеристике звуки, реализуются только в сильной позиции.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67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F544D-2D03-41F8-AEE8-5C6C01CC9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Сильные и слабые позиции согласных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E5068-B2A8-4F06-8A53-25E4969AE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7617" y="1775791"/>
            <a:ext cx="9601200" cy="3813314"/>
          </a:xfrm>
        </p:spPr>
        <p:txBody>
          <a:bodyPr/>
          <a:lstStyle/>
          <a:p>
            <a:r>
              <a:rPr lang="ru-RU" dirty="0"/>
              <a:t>Сильные позиции парных согласных по участию голоса в образовании: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i="1" dirty="0"/>
              <a:t>положение звонких и глухих согласных перед гласными</a:t>
            </a:r>
          </a:p>
          <a:p>
            <a:pPr marL="0" indent="0">
              <a:buNone/>
            </a:pPr>
            <a:r>
              <a:rPr lang="ru-RU" i="1" dirty="0"/>
              <a:t>•	положение звонких и глухих перед сонорными</a:t>
            </a:r>
          </a:p>
          <a:p>
            <a:pPr marL="0" indent="0">
              <a:buNone/>
            </a:pPr>
            <a:r>
              <a:rPr lang="ru-RU" i="1" dirty="0"/>
              <a:t>•	положение звонких и глухих согласных перед губно-зубными звуками [в], [в']</a:t>
            </a:r>
          </a:p>
          <a:p>
            <a:r>
              <a:rPr lang="ru-RU" dirty="0"/>
              <a:t>Слабые позиции парных согласных по участию голоса в образовании: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i="1" dirty="0"/>
              <a:t>позиция в абсолютном конце слова </a:t>
            </a:r>
          </a:p>
          <a:p>
            <a:pPr marL="0" indent="0">
              <a:buNone/>
            </a:pPr>
            <a:r>
              <a:rPr lang="ru-RU" i="1" dirty="0"/>
              <a:t>•	позиция звонких согласных перед глухими согласными </a:t>
            </a:r>
          </a:p>
          <a:p>
            <a:pPr marL="0" indent="0">
              <a:buNone/>
            </a:pPr>
            <a:r>
              <a:rPr lang="ru-RU" i="1" dirty="0"/>
              <a:t>•	позиция глухих согласных перед звонкими согласными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88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39A39-6034-450E-AF52-884606397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Сильные и слабые позиции согласные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329DD-B995-434E-AC25-5AAB6977C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1565"/>
            <a:ext cx="9601200" cy="3945835"/>
          </a:xfrm>
        </p:spPr>
        <p:txBody>
          <a:bodyPr/>
          <a:lstStyle/>
          <a:p>
            <a:r>
              <a:rPr lang="ru-RU" dirty="0"/>
              <a:t>Сильные позиции парных согласных по наличию дополнительной палатальной артикуляции:</a:t>
            </a:r>
          </a:p>
          <a:p>
            <a:pPr marL="0" indent="0">
              <a:buNone/>
            </a:pPr>
            <a:r>
              <a:rPr lang="ru-RU" dirty="0"/>
              <a:t>•	</a:t>
            </a:r>
            <a:r>
              <a:rPr lang="ru-RU" i="1" dirty="0"/>
              <a:t>позиция перед гласными</a:t>
            </a:r>
          </a:p>
          <a:p>
            <a:pPr marL="0" indent="0">
              <a:buNone/>
            </a:pPr>
            <a:r>
              <a:rPr lang="ru-RU" i="1" dirty="0"/>
              <a:t>•	позиция в абсолютном конце слова;</a:t>
            </a:r>
          </a:p>
          <a:p>
            <a:pPr marL="0" indent="0">
              <a:buNone/>
            </a:pPr>
            <a:r>
              <a:rPr lang="ru-RU" i="1" dirty="0"/>
              <a:t>•	позиция перед заднеязычными</a:t>
            </a:r>
          </a:p>
          <a:p>
            <a:pPr marL="0" indent="0">
              <a:buNone/>
            </a:pPr>
            <a:endParaRPr lang="ru-RU" i="1" dirty="0"/>
          </a:p>
          <a:p>
            <a:r>
              <a:rPr lang="ru-RU" dirty="0"/>
              <a:t>Слабые позиции парных согласных по наличию дополнительной палатальной артикуляции: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07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1251</TotalTime>
  <Words>666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</vt:lpstr>
      <vt:lpstr>Твердые и мягкие согласные</vt:lpstr>
      <vt:lpstr>Твердые и мягкие согласные</vt:lpstr>
      <vt:lpstr>Твердые и мягкие согласные</vt:lpstr>
      <vt:lpstr>Слабые и сильные позиции согласных</vt:lpstr>
      <vt:lpstr>Сильные и слабые позиции согласных</vt:lpstr>
      <vt:lpstr>Сильные и слабые позиции согласных</vt:lpstr>
      <vt:lpstr>Сильные и слабые позиции согласные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296</cp:revision>
  <dcterms:created xsi:type="dcterms:W3CDTF">2020-03-24T12:01:02Z</dcterms:created>
  <dcterms:modified xsi:type="dcterms:W3CDTF">2020-07-06T12:27:33Z</dcterms:modified>
</cp:coreProperties>
</file>