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3" r:id="rId8"/>
    <p:sldId id="262"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65"/>
  </p:normalViewPr>
  <p:slideViewPr>
    <p:cSldViewPr snapToGrid="0" snapToObjects="1">
      <p:cViewPr varScale="1">
        <p:scale>
          <a:sx n="64" d="100"/>
          <a:sy n="64" d="100"/>
        </p:scale>
        <p:origin x="184" y="11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8D6036E-BD2A-4640-9679-A5BBE260451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tıklayın</a:t>
            </a:r>
          </a:p>
        </p:txBody>
      </p:sp>
      <p:sp>
        <p:nvSpPr>
          <p:cNvPr id="3" name="Alt Başlık 2">
            <a:extLst>
              <a:ext uri="{FF2B5EF4-FFF2-40B4-BE49-F238E27FC236}">
                <a16:creationId xmlns:a16="http://schemas.microsoft.com/office/drawing/2014/main" id="{68F7204C-3953-434C-B352-AB3AF7D5FA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F752D8B-DF01-F042-A9FB-9A81660B85FB}"/>
              </a:ext>
            </a:extLst>
          </p:cNvPr>
          <p:cNvSpPr>
            <a:spLocks noGrp="1"/>
          </p:cNvSpPr>
          <p:nvPr>
            <p:ph type="dt" sz="half" idx="10"/>
          </p:nvPr>
        </p:nvSpPr>
        <p:spPr/>
        <p:txBody>
          <a:bodyPr/>
          <a:lstStyle/>
          <a:p>
            <a:fld id="{1F44A040-7F4B-394C-9B9D-6F290139505F}" type="datetimeFigureOut">
              <a:rPr lang="tr-TR" smtClean="0"/>
              <a:t>16.02.2018</a:t>
            </a:fld>
            <a:endParaRPr lang="tr-TR"/>
          </a:p>
        </p:txBody>
      </p:sp>
      <p:sp>
        <p:nvSpPr>
          <p:cNvPr id="5" name="Alt Bilgi Yer Tutucusu 4">
            <a:extLst>
              <a:ext uri="{FF2B5EF4-FFF2-40B4-BE49-F238E27FC236}">
                <a16:creationId xmlns:a16="http://schemas.microsoft.com/office/drawing/2014/main" id="{3C8DECF7-4018-2641-B22B-7A04D509359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49285E9-4BCE-8542-A358-79868E45C471}"/>
              </a:ext>
            </a:extLst>
          </p:cNvPr>
          <p:cNvSpPr>
            <a:spLocks noGrp="1"/>
          </p:cNvSpPr>
          <p:nvPr>
            <p:ph type="sldNum" sz="quarter" idx="12"/>
          </p:nvPr>
        </p:nvSpPr>
        <p:spPr/>
        <p:txBody>
          <a:bodyPr/>
          <a:lstStyle/>
          <a:p>
            <a:fld id="{75E0673F-4A6E-5340-A901-F51FDB145F7C}" type="slidenum">
              <a:rPr lang="tr-TR" smtClean="0"/>
              <a:t>‹#›</a:t>
            </a:fld>
            <a:endParaRPr lang="tr-TR"/>
          </a:p>
        </p:txBody>
      </p:sp>
    </p:spTree>
    <p:extLst>
      <p:ext uri="{BB962C8B-B14F-4D97-AF65-F5344CB8AC3E}">
        <p14:creationId xmlns:p14="http://schemas.microsoft.com/office/powerpoint/2010/main" val="3427343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FFB28E6-8033-DC41-B946-85C146F8F1A6}"/>
              </a:ext>
            </a:extLst>
          </p:cNvPr>
          <p:cNvSpPr>
            <a:spLocks noGrp="1"/>
          </p:cNvSpPr>
          <p:nvPr>
            <p:ph type="title"/>
          </p:nvPr>
        </p:nvSpPr>
        <p:spPr/>
        <p:txBody>
          <a:bodyPr/>
          <a:lstStyle/>
          <a:p>
            <a:r>
              <a:rPr lang="tr-TR"/>
              <a:t>Asıl başlık stili için tıklayın</a:t>
            </a:r>
          </a:p>
        </p:txBody>
      </p:sp>
      <p:sp>
        <p:nvSpPr>
          <p:cNvPr id="3" name="Dikey Metin Yer Tutucusu 2">
            <a:extLst>
              <a:ext uri="{FF2B5EF4-FFF2-40B4-BE49-F238E27FC236}">
                <a16:creationId xmlns:a16="http://schemas.microsoft.com/office/drawing/2014/main" id="{41BF2F4E-473A-CE45-8A89-561AE38D6D03}"/>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BD5BB8D-7FB0-C547-9869-96F1C0286F5E}"/>
              </a:ext>
            </a:extLst>
          </p:cNvPr>
          <p:cNvSpPr>
            <a:spLocks noGrp="1"/>
          </p:cNvSpPr>
          <p:nvPr>
            <p:ph type="dt" sz="half" idx="10"/>
          </p:nvPr>
        </p:nvSpPr>
        <p:spPr/>
        <p:txBody>
          <a:bodyPr/>
          <a:lstStyle/>
          <a:p>
            <a:fld id="{1F44A040-7F4B-394C-9B9D-6F290139505F}" type="datetimeFigureOut">
              <a:rPr lang="tr-TR" smtClean="0"/>
              <a:t>16.02.2018</a:t>
            </a:fld>
            <a:endParaRPr lang="tr-TR"/>
          </a:p>
        </p:txBody>
      </p:sp>
      <p:sp>
        <p:nvSpPr>
          <p:cNvPr id="5" name="Alt Bilgi Yer Tutucusu 4">
            <a:extLst>
              <a:ext uri="{FF2B5EF4-FFF2-40B4-BE49-F238E27FC236}">
                <a16:creationId xmlns:a16="http://schemas.microsoft.com/office/drawing/2014/main" id="{0BC0A29E-78A2-B14B-9B2B-129237DC93F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96D87B2-E031-2C43-A4E7-B571B0A4D939}"/>
              </a:ext>
            </a:extLst>
          </p:cNvPr>
          <p:cNvSpPr>
            <a:spLocks noGrp="1"/>
          </p:cNvSpPr>
          <p:nvPr>
            <p:ph type="sldNum" sz="quarter" idx="12"/>
          </p:nvPr>
        </p:nvSpPr>
        <p:spPr/>
        <p:txBody>
          <a:bodyPr/>
          <a:lstStyle/>
          <a:p>
            <a:fld id="{75E0673F-4A6E-5340-A901-F51FDB145F7C}" type="slidenum">
              <a:rPr lang="tr-TR" smtClean="0"/>
              <a:t>‹#›</a:t>
            </a:fld>
            <a:endParaRPr lang="tr-TR"/>
          </a:p>
        </p:txBody>
      </p:sp>
    </p:spTree>
    <p:extLst>
      <p:ext uri="{BB962C8B-B14F-4D97-AF65-F5344CB8AC3E}">
        <p14:creationId xmlns:p14="http://schemas.microsoft.com/office/powerpoint/2010/main" val="3503298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B201F4B4-447A-704A-A744-B6D37687E1BE}"/>
              </a:ext>
            </a:extLst>
          </p:cNvPr>
          <p:cNvSpPr>
            <a:spLocks noGrp="1"/>
          </p:cNvSpPr>
          <p:nvPr>
            <p:ph type="title" orient="vert"/>
          </p:nvPr>
        </p:nvSpPr>
        <p:spPr>
          <a:xfrm>
            <a:off x="8724900" y="365125"/>
            <a:ext cx="2628900" cy="5811838"/>
          </a:xfrm>
        </p:spPr>
        <p:txBody>
          <a:bodyPr vert="eaVert"/>
          <a:lstStyle/>
          <a:p>
            <a:r>
              <a:rPr lang="tr-TR"/>
              <a:t>Asıl başlık stili için tıklayın</a:t>
            </a:r>
          </a:p>
        </p:txBody>
      </p:sp>
      <p:sp>
        <p:nvSpPr>
          <p:cNvPr id="3" name="Dikey Metin Yer Tutucusu 2">
            <a:extLst>
              <a:ext uri="{FF2B5EF4-FFF2-40B4-BE49-F238E27FC236}">
                <a16:creationId xmlns:a16="http://schemas.microsoft.com/office/drawing/2014/main" id="{C5D3D445-832E-4447-B196-13EBFF1A3C47}"/>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854B036-12A9-CD4B-B62E-A4DA361F5F80}"/>
              </a:ext>
            </a:extLst>
          </p:cNvPr>
          <p:cNvSpPr>
            <a:spLocks noGrp="1"/>
          </p:cNvSpPr>
          <p:nvPr>
            <p:ph type="dt" sz="half" idx="10"/>
          </p:nvPr>
        </p:nvSpPr>
        <p:spPr/>
        <p:txBody>
          <a:bodyPr/>
          <a:lstStyle/>
          <a:p>
            <a:fld id="{1F44A040-7F4B-394C-9B9D-6F290139505F}" type="datetimeFigureOut">
              <a:rPr lang="tr-TR" smtClean="0"/>
              <a:t>16.02.2018</a:t>
            </a:fld>
            <a:endParaRPr lang="tr-TR"/>
          </a:p>
        </p:txBody>
      </p:sp>
      <p:sp>
        <p:nvSpPr>
          <p:cNvPr id="5" name="Alt Bilgi Yer Tutucusu 4">
            <a:extLst>
              <a:ext uri="{FF2B5EF4-FFF2-40B4-BE49-F238E27FC236}">
                <a16:creationId xmlns:a16="http://schemas.microsoft.com/office/drawing/2014/main" id="{8C295B11-C591-1448-96BD-141795553F5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3A35CC1-770E-6E45-A729-5B39B03D81D2}"/>
              </a:ext>
            </a:extLst>
          </p:cNvPr>
          <p:cNvSpPr>
            <a:spLocks noGrp="1"/>
          </p:cNvSpPr>
          <p:nvPr>
            <p:ph type="sldNum" sz="quarter" idx="12"/>
          </p:nvPr>
        </p:nvSpPr>
        <p:spPr/>
        <p:txBody>
          <a:bodyPr/>
          <a:lstStyle/>
          <a:p>
            <a:fld id="{75E0673F-4A6E-5340-A901-F51FDB145F7C}" type="slidenum">
              <a:rPr lang="tr-TR" smtClean="0"/>
              <a:t>‹#›</a:t>
            </a:fld>
            <a:endParaRPr lang="tr-TR"/>
          </a:p>
        </p:txBody>
      </p:sp>
    </p:spTree>
    <p:extLst>
      <p:ext uri="{BB962C8B-B14F-4D97-AF65-F5344CB8AC3E}">
        <p14:creationId xmlns:p14="http://schemas.microsoft.com/office/powerpoint/2010/main" val="1100342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0508F2E-7237-EE46-BFC3-D6980EC89CF4}"/>
              </a:ext>
            </a:extLst>
          </p:cNvPr>
          <p:cNvSpPr>
            <a:spLocks noGrp="1"/>
          </p:cNvSpPr>
          <p:nvPr>
            <p:ph type="title"/>
          </p:nvPr>
        </p:nvSpPr>
        <p:spPr/>
        <p:txBody>
          <a:bodyPr/>
          <a:lstStyle/>
          <a:p>
            <a:r>
              <a:rPr lang="tr-TR"/>
              <a:t>Asıl başlık stili için tıklayın</a:t>
            </a:r>
          </a:p>
        </p:txBody>
      </p:sp>
      <p:sp>
        <p:nvSpPr>
          <p:cNvPr id="3" name="İçerik Yer Tutucusu 2">
            <a:extLst>
              <a:ext uri="{FF2B5EF4-FFF2-40B4-BE49-F238E27FC236}">
                <a16:creationId xmlns:a16="http://schemas.microsoft.com/office/drawing/2014/main" id="{7D306505-0BAF-834B-94E8-7BD0F37E1879}"/>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D343CF9-4F4E-8840-9CDE-F14835C89858}"/>
              </a:ext>
            </a:extLst>
          </p:cNvPr>
          <p:cNvSpPr>
            <a:spLocks noGrp="1"/>
          </p:cNvSpPr>
          <p:nvPr>
            <p:ph type="dt" sz="half" idx="10"/>
          </p:nvPr>
        </p:nvSpPr>
        <p:spPr/>
        <p:txBody>
          <a:bodyPr/>
          <a:lstStyle/>
          <a:p>
            <a:fld id="{1F44A040-7F4B-394C-9B9D-6F290139505F}" type="datetimeFigureOut">
              <a:rPr lang="tr-TR" smtClean="0"/>
              <a:t>16.02.2018</a:t>
            </a:fld>
            <a:endParaRPr lang="tr-TR"/>
          </a:p>
        </p:txBody>
      </p:sp>
      <p:sp>
        <p:nvSpPr>
          <p:cNvPr id="5" name="Alt Bilgi Yer Tutucusu 4">
            <a:extLst>
              <a:ext uri="{FF2B5EF4-FFF2-40B4-BE49-F238E27FC236}">
                <a16:creationId xmlns:a16="http://schemas.microsoft.com/office/drawing/2014/main" id="{519DA2E1-B6F3-AE4D-B81A-BB4FF1ED969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BA2A5B6-0D4B-6C4C-832F-DFF159ADA0F1}"/>
              </a:ext>
            </a:extLst>
          </p:cNvPr>
          <p:cNvSpPr>
            <a:spLocks noGrp="1"/>
          </p:cNvSpPr>
          <p:nvPr>
            <p:ph type="sldNum" sz="quarter" idx="12"/>
          </p:nvPr>
        </p:nvSpPr>
        <p:spPr/>
        <p:txBody>
          <a:bodyPr/>
          <a:lstStyle/>
          <a:p>
            <a:fld id="{75E0673F-4A6E-5340-A901-F51FDB145F7C}" type="slidenum">
              <a:rPr lang="tr-TR" smtClean="0"/>
              <a:t>‹#›</a:t>
            </a:fld>
            <a:endParaRPr lang="tr-TR"/>
          </a:p>
        </p:txBody>
      </p:sp>
    </p:spTree>
    <p:extLst>
      <p:ext uri="{BB962C8B-B14F-4D97-AF65-F5344CB8AC3E}">
        <p14:creationId xmlns:p14="http://schemas.microsoft.com/office/powerpoint/2010/main" val="1958789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71FCFB3-413F-E04A-8F85-79044D37C9BF}"/>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 için tıklayın</a:t>
            </a:r>
          </a:p>
        </p:txBody>
      </p:sp>
      <p:sp>
        <p:nvSpPr>
          <p:cNvPr id="3" name="Metin Yer Tutucusu 2">
            <a:extLst>
              <a:ext uri="{FF2B5EF4-FFF2-40B4-BE49-F238E27FC236}">
                <a16:creationId xmlns:a16="http://schemas.microsoft.com/office/drawing/2014/main" id="{54762E40-F626-A44F-9E69-D8D3001477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D714ECEC-95D4-B44C-B07A-E984FBDC19D9}"/>
              </a:ext>
            </a:extLst>
          </p:cNvPr>
          <p:cNvSpPr>
            <a:spLocks noGrp="1"/>
          </p:cNvSpPr>
          <p:nvPr>
            <p:ph type="dt" sz="half" idx="10"/>
          </p:nvPr>
        </p:nvSpPr>
        <p:spPr/>
        <p:txBody>
          <a:bodyPr/>
          <a:lstStyle/>
          <a:p>
            <a:fld id="{1F44A040-7F4B-394C-9B9D-6F290139505F}" type="datetimeFigureOut">
              <a:rPr lang="tr-TR" smtClean="0"/>
              <a:t>16.02.2018</a:t>
            </a:fld>
            <a:endParaRPr lang="tr-TR"/>
          </a:p>
        </p:txBody>
      </p:sp>
      <p:sp>
        <p:nvSpPr>
          <p:cNvPr id="5" name="Alt Bilgi Yer Tutucusu 4">
            <a:extLst>
              <a:ext uri="{FF2B5EF4-FFF2-40B4-BE49-F238E27FC236}">
                <a16:creationId xmlns:a16="http://schemas.microsoft.com/office/drawing/2014/main" id="{851EA4C4-02C1-CE4A-86F4-7458D9B345D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6F55FD4-633A-DA49-9FD4-485FD133EAA6}"/>
              </a:ext>
            </a:extLst>
          </p:cNvPr>
          <p:cNvSpPr>
            <a:spLocks noGrp="1"/>
          </p:cNvSpPr>
          <p:nvPr>
            <p:ph type="sldNum" sz="quarter" idx="12"/>
          </p:nvPr>
        </p:nvSpPr>
        <p:spPr/>
        <p:txBody>
          <a:bodyPr/>
          <a:lstStyle/>
          <a:p>
            <a:fld id="{75E0673F-4A6E-5340-A901-F51FDB145F7C}" type="slidenum">
              <a:rPr lang="tr-TR" smtClean="0"/>
              <a:t>‹#›</a:t>
            </a:fld>
            <a:endParaRPr lang="tr-TR"/>
          </a:p>
        </p:txBody>
      </p:sp>
    </p:spTree>
    <p:extLst>
      <p:ext uri="{BB962C8B-B14F-4D97-AF65-F5344CB8AC3E}">
        <p14:creationId xmlns:p14="http://schemas.microsoft.com/office/powerpoint/2010/main" val="411476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D046DD8-0D6B-FB47-9D05-178D59C32584}"/>
              </a:ext>
            </a:extLst>
          </p:cNvPr>
          <p:cNvSpPr>
            <a:spLocks noGrp="1"/>
          </p:cNvSpPr>
          <p:nvPr>
            <p:ph type="title"/>
          </p:nvPr>
        </p:nvSpPr>
        <p:spPr/>
        <p:txBody>
          <a:bodyPr/>
          <a:lstStyle/>
          <a:p>
            <a:r>
              <a:rPr lang="tr-TR"/>
              <a:t>Asıl başlık stili için tıklayın</a:t>
            </a:r>
          </a:p>
        </p:txBody>
      </p:sp>
      <p:sp>
        <p:nvSpPr>
          <p:cNvPr id="3" name="İçerik Yer Tutucusu 2">
            <a:extLst>
              <a:ext uri="{FF2B5EF4-FFF2-40B4-BE49-F238E27FC236}">
                <a16:creationId xmlns:a16="http://schemas.microsoft.com/office/drawing/2014/main" id="{DD5E85DE-5639-4940-AD59-816F308C2831}"/>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13C9B32D-CFA4-8C45-9F86-F3840E8277D8}"/>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C53D388B-8922-4840-A765-CBBB4A09BE51}"/>
              </a:ext>
            </a:extLst>
          </p:cNvPr>
          <p:cNvSpPr>
            <a:spLocks noGrp="1"/>
          </p:cNvSpPr>
          <p:nvPr>
            <p:ph type="dt" sz="half" idx="10"/>
          </p:nvPr>
        </p:nvSpPr>
        <p:spPr/>
        <p:txBody>
          <a:bodyPr/>
          <a:lstStyle/>
          <a:p>
            <a:fld id="{1F44A040-7F4B-394C-9B9D-6F290139505F}" type="datetimeFigureOut">
              <a:rPr lang="tr-TR" smtClean="0"/>
              <a:t>16.02.2018</a:t>
            </a:fld>
            <a:endParaRPr lang="tr-TR"/>
          </a:p>
        </p:txBody>
      </p:sp>
      <p:sp>
        <p:nvSpPr>
          <p:cNvPr id="6" name="Alt Bilgi Yer Tutucusu 5">
            <a:extLst>
              <a:ext uri="{FF2B5EF4-FFF2-40B4-BE49-F238E27FC236}">
                <a16:creationId xmlns:a16="http://schemas.microsoft.com/office/drawing/2014/main" id="{D055495B-2B1A-0447-9E86-16F39C7A3FD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F983357-E9D6-034F-9097-130CD3419ED7}"/>
              </a:ext>
            </a:extLst>
          </p:cNvPr>
          <p:cNvSpPr>
            <a:spLocks noGrp="1"/>
          </p:cNvSpPr>
          <p:nvPr>
            <p:ph type="sldNum" sz="quarter" idx="12"/>
          </p:nvPr>
        </p:nvSpPr>
        <p:spPr/>
        <p:txBody>
          <a:bodyPr/>
          <a:lstStyle/>
          <a:p>
            <a:fld id="{75E0673F-4A6E-5340-A901-F51FDB145F7C}" type="slidenum">
              <a:rPr lang="tr-TR" smtClean="0"/>
              <a:t>‹#›</a:t>
            </a:fld>
            <a:endParaRPr lang="tr-TR"/>
          </a:p>
        </p:txBody>
      </p:sp>
    </p:spTree>
    <p:extLst>
      <p:ext uri="{BB962C8B-B14F-4D97-AF65-F5344CB8AC3E}">
        <p14:creationId xmlns:p14="http://schemas.microsoft.com/office/powerpoint/2010/main" val="1456704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CA7DBC3-CE4C-C748-A902-4200D63B9203}"/>
              </a:ext>
            </a:extLst>
          </p:cNvPr>
          <p:cNvSpPr>
            <a:spLocks noGrp="1"/>
          </p:cNvSpPr>
          <p:nvPr>
            <p:ph type="title"/>
          </p:nvPr>
        </p:nvSpPr>
        <p:spPr>
          <a:xfrm>
            <a:off x="839788" y="365125"/>
            <a:ext cx="10515600" cy="1325563"/>
          </a:xfrm>
        </p:spPr>
        <p:txBody>
          <a:bodyPr/>
          <a:lstStyle/>
          <a:p>
            <a:r>
              <a:rPr lang="tr-TR"/>
              <a:t>Asıl başlık stili için tıklayın</a:t>
            </a:r>
          </a:p>
        </p:txBody>
      </p:sp>
      <p:sp>
        <p:nvSpPr>
          <p:cNvPr id="3" name="Metin Yer Tutucusu 2">
            <a:extLst>
              <a:ext uri="{FF2B5EF4-FFF2-40B4-BE49-F238E27FC236}">
                <a16:creationId xmlns:a16="http://schemas.microsoft.com/office/drawing/2014/main" id="{29D4FBDA-F699-7240-987A-4DEF4935B1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463632FC-E015-B74F-AE12-5C8C0ABF460E}"/>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A206915E-9F42-FB45-8C80-94CD06F9A7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491CD1C8-432B-C84E-8B4F-41CF2A008015}"/>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A317C7E2-0234-DA44-9262-062AE41C551B}"/>
              </a:ext>
            </a:extLst>
          </p:cNvPr>
          <p:cNvSpPr>
            <a:spLocks noGrp="1"/>
          </p:cNvSpPr>
          <p:nvPr>
            <p:ph type="dt" sz="half" idx="10"/>
          </p:nvPr>
        </p:nvSpPr>
        <p:spPr/>
        <p:txBody>
          <a:bodyPr/>
          <a:lstStyle/>
          <a:p>
            <a:fld id="{1F44A040-7F4B-394C-9B9D-6F290139505F}" type="datetimeFigureOut">
              <a:rPr lang="tr-TR" smtClean="0"/>
              <a:t>16.02.2018</a:t>
            </a:fld>
            <a:endParaRPr lang="tr-TR"/>
          </a:p>
        </p:txBody>
      </p:sp>
      <p:sp>
        <p:nvSpPr>
          <p:cNvPr id="8" name="Alt Bilgi Yer Tutucusu 7">
            <a:extLst>
              <a:ext uri="{FF2B5EF4-FFF2-40B4-BE49-F238E27FC236}">
                <a16:creationId xmlns:a16="http://schemas.microsoft.com/office/drawing/2014/main" id="{79A7FD87-215E-BA42-AA0D-6582E57051A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418E4E0-8893-A240-B75E-2DC6D91D318E}"/>
              </a:ext>
            </a:extLst>
          </p:cNvPr>
          <p:cNvSpPr>
            <a:spLocks noGrp="1"/>
          </p:cNvSpPr>
          <p:nvPr>
            <p:ph type="sldNum" sz="quarter" idx="12"/>
          </p:nvPr>
        </p:nvSpPr>
        <p:spPr/>
        <p:txBody>
          <a:bodyPr/>
          <a:lstStyle/>
          <a:p>
            <a:fld id="{75E0673F-4A6E-5340-A901-F51FDB145F7C}" type="slidenum">
              <a:rPr lang="tr-TR" smtClean="0"/>
              <a:t>‹#›</a:t>
            </a:fld>
            <a:endParaRPr lang="tr-TR"/>
          </a:p>
        </p:txBody>
      </p:sp>
    </p:spTree>
    <p:extLst>
      <p:ext uri="{BB962C8B-B14F-4D97-AF65-F5344CB8AC3E}">
        <p14:creationId xmlns:p14="http://schemas.microsoft.com/office/powerpoint/2010/main" val="2071482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6820256-6F9B-B44E-8F44-4369FE03651C}"/>
              </a:ext>
            </a:extLst>
          </p:cNvPr>
          <p:cNvSpPr>
            <a:spLocks noGrp="1"/>
          </p:cNvSpPr>
          <p:nvPr>
            <p:ph type="title"/>
          </p:nvPr>
        </p:nvSpPr>
        <p:spPr/>
        <p:txBody>
          <a:bodyPr/>
          <a:lstStyle/>
          <a:p>
            <a:r>
              <a:rPr lang="tr-TR"/>
              <a:t>Asıl başlık stili için tıklayın</a:t>
            </a:r>
          </a:p>
        </p:txBody>
      </p:sp>
      <p:sp>
        <p:nvSpPr>
          <p:cNvPr id="3" name="Veri Yer Tutucusu 2">
            <a:extLst>
              <a:ext uri="{FF2B5EF4-FFF2-40B4-BE49-F238E27FC236}">
                <a16:creationId xmlns:a16="http://schemas.microsoft.com/office/drawing/2014/main" id="{8FBFC88F-299D-B14D-86DF-50189C844E86}"/>
              </a:ext>
            </a:extLst>
          </p:cNvPr>
          <p:cNvSpPr>
            <a:spLocks noGrp="1"/>
          </p:cNvSpPr>
          <p:nvPr>
            <p:ph type="dt" sz="half" idx="10"/>
          </p:nvPr>
        </p:nvSpPr>
        <p:spPr/>
        <p:txBody>
          <a:bodyPr/>
          <a:lstStyle/>
          <a:p>
            <a:fld id="{1F44A040-7F4B-394C-9B9D-6F290139505F}" type="datetimeFigureOut">
              <a:rPr lang="tr-TR" smtClean="0"/>
              <a:t>16.02.2018</a:t>
            </a:fld>
            <a:endParaRPr lang="tr-TR"/>
          </a:p>
        </p:txBody>
      </p:sp>
      <p:sp>
        <p:nvSpPr>
          <p:cNvPr id="4" name="Alt Bilgi Yer Tutucusu 3">
            <a:extLst>
              <a:ext uri="{FF2B5EF4-FFF2-40B4-BE49-F238E27FC236}">
                <a16:creationId xmlns:a16="http://schemas.microsoft.com/office/drawing/2014/main" id="{01A3AAEB-3413-0C40-AD2F-2C748EA6013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8550CE8-656C-8F4D-A638-CF1A45490D2A}"/>
              </a:ext>
            </a:extLst>
          </p:cNvPr>
          <p:cNvSpPr>
            <a:spLocks noGrp="1"/>
          </p:cNvSpPr>
          <p:nvPr>
            <p:ph type="sldNum" sz="quarter" idx="12"/>
          </p:nvPr>
        </p:nvSpPr>
        <p:spPr/>
        <p:txBody>
          <a:bodyPr/>
          <a:lstStyle/>
          <a:p>
            <a:fld id="{75E0673F-4A6E-5340-A901-F51FDB145F7C}" type="slidenum">
              <a:rPr lang="tr-TR" smtClean="0"/>
              <a:t>‹#›</a:t>
            </a:fld>
            <a:endParaRPr lang="tr-TR"/>
          </a:p>
        </p:txBody>
      </p:sp>
    </p:spTree>
    <p:extLst>
      <p:ext uri="{BB962C8B-B14F-4D97-AF65-F5344CB8AC3E}">
        <p14:creationId xmlns:p14="http://schemas.microsoft.com/office/powerpoint/2010/main" val="3834075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B0C70944-4F85-B84A-8247-A23C724E053B}"/>
              </a:ext>
            </a:extLst>
          </p:cNvPr>
          <p:cNvSpPr>
            <a:spLocks noGrp="1"/>
          </p:cNvSpPr>
          <p:nvPr>
            <p:ph type="dt" sz="half" idx="10"/>
          </p:nvPr>
        </p:nvSpPr>
        <p:spPr/>
        <p:txBody>
          <a:bodyPr/>
          <a:lstStyle/>
          <a:p>
            <a:fld id="{1F44A040-7F4B-394C-9B9D-6F290139505F}" type="datetimeFigureOut">
              <a:rPr lang="tr-TR" smtClean="0"/>
              <a:t>16.02.2018</a:t>
            </a:fld>
            <a:endParaRPr lang="tr-TR"/>
          </a:p>
        </p:txBody>
      </p:sp>
      <p:sp>
        <p:nvSpPr>
          <p:cNvPr id="3" name="Alt Bilgi Yer Tutucusu 2">
            <a:extLst>
              <a:ext uri="{FF2B5EF4-FFF2-40B4-BE49-F238E27FC236}">
                <a16:creationId xmlns:a16="http://schemas.microsoft.com/office/drawing/2014/main" id="{AFD8A3A0-44F4-5A4A-B3DD-D98BD38DC5A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2045A71-9F59-1F4F-9730-3F46C5B23ACB}"/>
              </a:ext>
            </a:extLst>
          </p:cNvPr>
          <p:cNvSpPr>
            <a:spLocks noGrp="1"/>
          </p:cNvSpPr>
          <p:nvPr>
            <p:ph type="sldNum" sz="quarter" idx="12"/>
          </p:nvPr>
        </p:nvSpPr>
        <p:spPr/>
        <p:txBody>
          <a:bodyPr/>
          <a:lstStyle/>
          <a:p>
            <a:fld id="{75E0673F-4A6E-5340-A901-F51FDB145F7C}" type="slidenum">
              <a:rPr lang="tr-TR" smtClean="0"/>
              <a:t>‹#›</a:t>
            </a:fld>
            <a:endParaRPr lang="tr-TR"/>
          </a:p>
        </p:txBody>
      </p:sp>
    </p:spTree>
    <p:extLst>
      <p:ext uri="{BB962C8B-B14F-4D97-AF65-F5344CB8AC3E}">
        <p14:creationId xmlns:p14="http://schemas.microsoft.com/office/powerpoint/2010/main" val="2519063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45AEA20-3BD1-E84F-B1DA-F85DB52719DF}"/>
              </a:ext>
            </a:extLst>
          </p:cNvPr>
          <p:cNvSpPr>
            <a:spLocks noGrp="1"/>
          </p:cNvSpPr>
          <p:nvPr>
            <p:ph type="title"/>
          </p:nvPr>
        </p:nvSpPr>
        <p:spPr>
          <a:xfrm>
            <a:off x="839788" y="457200"/>
            <a:ext cx="3932237" cy="1600200"/>
          </a:xfrm>
        </p:spPr>
        <p:txBody>
          <a:bodyPr anchor="b"/>
          <a:lstStyle>
            <a:lvl1pPr>
              <a:defRPr sz="3200"/>
            </a:lvl1pPr>
          </a:lstStyle>
          <a:p>
            <a:r>
              <a:rPr lang="tr-TR"/>
              <a:t>Asıl başlık stili için tıklayın</a:t>
            </a:r>
          </a:p>
        </p:txBody>
      </p:sp>
      <p:sp>
        <p:nvSpPr>
          <p:cNvPr id="3" name="İçerik Yer Tutucusu 2">
            <a:extLst>
              <a:ext uri="{FF2B5EF4-FFF2-40B4-BE49-F238E27FC236}">
                <a16:creationId xmlns:a16="http://schemas.microsoft.com/office/drawing/2014/main" id="{F1EC3A5D-B54C-7B49-BDC6-1D182A86CC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AD2F4676-F08F-EA4F-9E67-0F358D85E5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88131347-CC94-1245-8889-00F2878971FE}"/>
              </a:ext>
            </a:extLst>
          </p:cNvPr>
          <p:cNvSpPr>
            <a:spLocks noGrp="1"/>
          </p:cNvSpPr>
          <p:nvPr>
            <p:ph type="dt" sz="half" idx="10"/>
          </p:nvPr>
        </p:nvSpPr>
        <p:spPr/>
        <p:txBody>
          <a:bodyPr/>
          <a:lstStyle/>
          <a:p>
            <a:fld id="{1F44A040-7F4B-394C-9B9D-6F290139505F}" type="datetimeFigureOut">
              <a:rPr lang="tr-TR" smtClean="0"/>
              <a:t>16.02.2018</a:t>
            </a:fld>
            <a:endParaRPr lang="tr-TR"/>
          </a:p>
        </p:txBody>
      </p:sp>
      <p:sp>
        <p:nvSpPr>
          <p:cNvPr id="6" name="Alt Bilgi Yer Tutucusu 5">
            <a:extLst>
              <a:ext uri="{FF2B5EF4-FFF2-40B4-BE49-F238E27FC236}">
                <a16:creationId xmlns:a16="http://schemas.microsoft.com/office/drawing/2014/main" id="{5D20529B-6B61-4B4A-9741-71118B86128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4BED657-D3B3-8440-848A-9E6D99195341}"/>
              </a:ext>
            </a:extLst>
          </p:cNvPr>
          <p:cNvSpPr>
            <a:spLocks noGrp="1"/>
          </p:cNvSpPr>
          <p:nvPr>
            <p:ph type="sldNum" sz="quarter" idx="12"/>
          </p:nvPr>
        </p:nvSpPr>
        <p:spPr/>
        <p:txBody>
          <a:bodyPr/>
          <a:lstStyle/>
          <a:p>
            <a:fld id="{75E0673F-4A6E-5340-A901-F51FDB145F7C}" type="slidenum">
              <a:rPr lang="tr-TR" smtClean="0"/>
              <a:t>‹#›</a:t>
            </a:fld>
            <a:endParaRPr lang="tr-TR"/>
          </a:p>
        </p:txBody>
      </p:sp>
    </p:spTree>
    <p:extLst>
      <p:ext uri="{BB962C8B-B14F-4D97-AF65-F5344CB8AC3E}">
        <p14:creationId xmlns:p14="http://schemas.microsoft.com/office/powerpoint/2010/main" val="3158824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BC9057A-A21A-E747-A712-A881BCB273B4}"/>
              </a:ext>
            </a:extLst>
          </p:cNvPr>
          <p:cNvSpPr>
            <a:spLocks noGrp="1"/>
          </p:cNvSpPr>
          <p:nvPr>
            <p:ph type="title"/>
          </p:nvPr>
        </p:nvSpPr>
        <p:spPr>
          <a:xfrm>
            <a:off x="839788" y="457200"/>
            <a:ext cx="3932237" cy="1600200"/>
          </a:xfrm>
        </p:spPr>
        <p:txBody>
          <a:bodyPr anchor="b"/>
          <a:lstStyle>
            <a:lvl1pPr>
              <a:defRPr sz="3200"/>
            </a:lvl1pPr>
          </a:lstStyle>
          <a:p>
            <a:r>
              <a:rPr lang="tr-TR"/>
              <a:t>Asıl başlık stili için tıklayın</a:t>
            </a:r>
          </a:p>
        </p:txBody>
      </p:sp>
      <p:sp>
        <p:nvSpPr>
          <p:cNvPr id="3" name="Resim Yer Tutucusu 2">
            <a:extLst>
              <a:ext uri="{FF2B5EF4-FFF2-40B4-BE49-F238E27FC236}">
                <a16:creationId xmlns:a16="http://schemas.microsoft.com/office/drawing/2014/main" id="{51263FBB-0B75-A544-AECF-F02821DFDB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DA4F95C-D7DA-6040-9F38-2830EF06C1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E6C3B6CB-ADE1-9E44-ADD1-59D69B71C219}"/>
              </a:ext>
            </a:extLst>
          </p:cNvPr>
          <p:cNvSpPr>
            <a:spLocks noGrp="1"/>
          </p:cNvSpPr>
          <p:nvPr>
            <p:ph type="dt" sz="half" idx="10"/>
          </p:nvPr>
        </p:nvSpPr>
        <p:spPr/>
        <p:txBody>
          <a:bodyPr/>
          <a:lstStyle/>
          <a:p>
            <a:fld id="{1F44A040-7F4B-394C-9B9D-6F290139505F}" type="datetimeFigureOut">
              <a:rPr lang="tr-TR" smtClean="0"/>
              <a:t>16.02.2018</a:t>
            </a:fld>
            <a:endParaRPr lang="tr-TR"/>
          </a:p>
        </p:txBody>
      </p:sp>
      <p:sp>
        <p:nvSpPr>
          <p:cNvPr id="6" name="Alt Bilgi Yer Tutucusu 5">
            <a:extLst>
              <a:ext uri="{FF2B5EF4-FFF2-40B4-BE49-F238E27FC236}">
                <a16:creationId xmlns:a16="http://schemas.microsoft.com/office/drawing/2014/main" id="{A70D5997-50C7-CB42-B11A-C3C63ED664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A2EC0E7-D177-874B-9A50-4068289D958B}"/>
              </a:ext>
            </a:extLst>
          </p:cNvPr>
          <p:cNvSpPr>
            <a:spLocks noGrp="1"/>
          </p:cNvSpPr>
          <p:nvPr>
            <p:ph type="sldNum" sz="quarter" idx="12"/>
          </p:nvPr>
        </p:nvSpPr>
        <p:spPr/>
        <p:txBody>
          <a:bodyPr/>
          <a:lstStyle/>
          <a:p>
            <a:fld id="{75E0673F-4A6E-5340-A901-F51FDB145F7C}" type="slidenum">
              <a:rPr lang="tr-TR" smtClean="0"/>
              <a:t>‹#›</a:t>
            </a:fld>
            <a:endParaRPr lang="tr-TR"/>
          </a:p>
        </p:txBody>
      </p:sp>
    </p:spTree>
    <p:extLst>
      <p:ext uri="{BB962C8B-B14F-4D97-AF65-F5344CB8AC3E}">
        <p14:creationId xmlns:p14="http://schemas.microsoft.com/office/powerpoint/2010/main" val="3861712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666317C-C824-CA43-8D2A-9E28953C2E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tıklayın</a:t>
            </a:r>
          </a:p>
        </p:txBody>
      </p:sp>
      <p:sp>
        <p:nvSpPr>
          <p:cNvPr id="3" name="Metin Yer Tutucusu 2">
            <a:extLst>
              <a:ext uri="{FF2B5EF4-FFF2-40B4-BE49-F238E27FC236}">
                <a16:creationId xmlns:a16="http://schemas.microsoft.com/office/drawing/2014/main" id="{1CF95BFE-D196-3447-B550-BC6AB314D5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581C5B1-5E5B-0147-8202-7B128356AA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44A040-7F4B-394C-9B9D-6F290139505F}" type="datetimeFigureOut">
              <a:rPr lang="tr-TR" smtClean="0"/>
              <a:t>16.02.2018</a:t>
            </a:fld>
            <a:endParaRPr lang="tr-TR"/>
          </a:p>
        </p:txBody>
      </p:sp>
      <p:sp>
        <p:nvSpPr>
          <p:cNvPr id="5" name="Alt Bilgi Yer Tutucusu 4">
            <a:extLst>
              <a:ext uri="{FF2B5EF4-FFF2-40B4-BE49-F238E27FC236}">
                <a16:creationId xmlns:a16="http://schemas.microsoft.com/office/drawing/2014/main" id="{216F5342-BCA9-814B-8D35-72091BA51E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98827D91-0925-CB45-BB60-C3776AF8A4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E0673F-4A6E-5340-A901-F51FDB145F7C}" type="slidenum">
              <a:rPr lang="tr-TR" smtClean="0"/>
              <a:t>‹#›</a:t>
            </a:fld>
            <a:endParaRPr lang="tr-TR"/>
          </a:p>
        </p:txBody>
      </p:sp>
    </p:spTree>
    <p:extLst>
      <p:ext uri="{BB962C8B-B14F-4D97-AF65-F5344CB8AC3E}">
        <p14:creationId xmlns:p14="http://schemas.microsoft.com/office/powerpoint/2010/main" val="37003825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E3AA92D-59E7-F54C-AAAC-895CFF6B315C}"/>
              </a:ext>
            </a:extLst>
          </p:cNvPr>
          <p:cNvSpPr>
            <a:spLocks noGrp="1"/>
          </p:cNvSpPr>
          <p:nvPr>
            <p:ph type="ctrTitle"/>
          </p:nvPr>
        </p:nvSpPr>
        <p:spPr>
          <a:xfrm>
            <a:off x="1524000" y="1122362"/>
            <a:ext cx="9144000" cy="2941637"/>
          </a:xfrm>
        </p:spPr>
        <p:txBody>
          <a:bodyPr/>
          <a:lstStyle/>
          <a:p>
            <a:r>
              <a:rPr lang="tr-TR" b="1" dirty="0"/>
              <a:t>İSLAM MİRAS HUKUKUNUN GENEL TEORİSİ</a:t>
            </a:r>
          </a:p>
        </p:txBody>
      </p:sp>
    </p:spTree>
    <p:extLst>
      <p:ext uri="{BB962C8B-B14F-4D97-AF65-F5344CB8AC3E}">
        <p14:creationId xmlns:p14="http://schemas.microsoft.com/office/powerpoint/2010/main" val="3052577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4978DAA-78D8-D242-BCA8-07981D5BF3E7}"/>
              </a:ext>
            </a:extLst>
          </p:cNvPr>
          <p:cNvSpPr>
            <a:spLocks noGrp="1"/>
          </p:cNvSpPr>
          <p:nvPr>
            <p:ph type="title"/>
          </p:nvPr>
        </p:nvSpPr>
        <p:spPr/>
        <p:txBody>
          <a:bodyPr>
            <a:normAutofit fontScale="90000"/>
          </a:bodyPr>
          <a:lstStyle/>
          <a:p>
            <a:br>
              <a:rPr lang="tr-TR" b="1" dirty="0"/>
            </a:br>
            <a:r>
              <a:rPr lang="tr-TR" sz="4900" b="1" dirty="0"/>
              <a:t>Miras Kavramı</a:t>
            </a:r>
            <a:br>
              <a:rPr lang="tr-TR" dirty="0"/>
            </a:br>
            <a:endParaRPr lang="tr-TR" dirty="0"/>
          </a:p>
        </p:txBody>
      </p:sp>
      <p:sp>
        <p:nvSpPr>
          <p:cNvPr id="3" name="İçerik Yer Tutucusu 2">
            <a:extLst>
              <a:ext uri="{FF2B5EF4-FFF2-40B4-BE49-F238E27FC236}">
                <a16:creationId xmlns:a16="http://schemas.microsoft.com/office/drawing/2014/main" id="{BBD4C49B-2204-4B44-A33D-8F960CB57528}"/>
              </a:ext>
            </a:extLst>
          </p:cNvPr>
          <p:cNvSpPr>
            <a:spLocks noGrp="1"/>
          </p:cNvSpPr>
          <p:nvPr>
            <p:ph idx="1"/>
          </p:nvPr>
        </p:nvSpPr>
        <p:spPr/>
        <p:txBody>
          <a:bodyPr/>
          <a:lstStyle/>
          <a:p>
            <a:pPr algn="just"/>
            <a:r>
              <a:rPr lang="tr-TR" sz="3600" dirty="0"/>
              <a:t>Miras hukuku ölen kişilerin malvarlıklarının (</a:t>
            </a:r>
            <a:r>
              <a:rPr lang="tr-TR" sz="3600" i="1" dirty="0"/>
              <a:t>tereke</a:t>
            </a:r>
            <a:r>
              <a:rPr lang="tr-TR" sz="3600" dirty="0"/>
              <a:t>) kimlere, nasıl intikal edeceğini konu edinen bir hukuk disiplinidir. İslâm hukukunda mirasa ve mirasçılara ilişkin temel prensipler </a:t>
            </a:r>
            <a:r>
              <a:rPr lang="tr-TR" sz="3600" dirty="0" err="1"/>
              <a:t>Kitab</a:t>
            </a:r>
            <a:r>
              <a:rPr lang="tr-TR" sz="3600" dirty="0"/>
              <a:t> ve </a:t>
            </a:r>
            <a:r>
              <a:rPr lang="tr-TR" sz="3600" dirty="0" err="1"/>
              <a:t>Sünnet’te</a:t>
            </a:r>
            <a:r>
              <a:rPr lang="tr-TR" sz="3600" dirty="0"/>
              <a:t>, diğer bir kısım alanlara nazaran ayrıntılı biçimde düzenlenmiştir. Miras hukuku klasik fıkıh literatüründe “</a:t>
            </a:r>
            <a:r>
              <a:rPr lang="tr-TR" sz="3600" i="1" dirty="0" err="1"/>
              <a:t>Kitabu’l-Ferâiz</a:t>
            </a:r>
            <a:r>
              <a:rPr lang="tr-TR" sz="3600" dirty="0"/>
              <a:t>” başlığı altında incelenir.</a:t>
            </a:r>
          </a:p>
          <a:p>
            <a:endParaRPr lang="tr-TR" dirty="0"/>
          </a:p>
        </p:txBody>
      </p:sp>
    </p:spTree>
    <p:extLst>
      <p:ext uri="{BB962C8B-B14F-4D97-AF65-F5344CB8AC3E}">
        <p14:creationId xmlns:p14="http://schemas.microsoft.com/office/powerpoint/2010/main" val="3452628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DDCC229-9DD4-E246-946E-92052EF73C9F}"/>
              </a:ext>
            </a:extLst>
          </p:cNvPr>
          <p:cNvSpPr>
            <a:spLocks noGrp="1"/>
          </p:cNvSpPr>
          <p:nvPr>
            <p:ph type="title"/>
          </p:nvPr>
        </p:nvSpPr>
        <p:spPr/>
        <p:txBody>
          <a:bodyPr>
            <a:normAutofit fontScale="90000"/>
          </a:bodyPr>
          <a:lstStyle/>
          <a:p>
            <a:br>
              <a:rPr lang="tr-TR" b="1" dirty="0"/>
            </a:br>
            <a:r>
              <a:rPr lang="tr-TR" sz="4900" b="1" dirty="0"/>
              <a:t>Miras Kavramı</a:t>
            </a:r>
            <a:br>
              <a:rPr lang="tr-TR" dirty="0"/>
            </a:br>
            <a:endParaRPr lang="tr-TR" dirty="0"/>
          </a:p>
        </p:txBody>
      </p:sp>
      <p:sp>
        <p:nvSpPr>
          <p:cNvPr id="3" name="İçerik Yer Tutucusu 2">
            <a:extLst>
              <a:ext uri="{FF2B5EF4-FFF2-40B4-BE49-F238E27FC236}">
                <a16:creationId xmlns:a16="http://schemas.microsoft.com/office/drawing/2014/main" id="{87CAA4F9-181E-E14D-9A1A-FB9B181C8C3A}"/>
              </a:ext>
            </a:extLst>
          </p:cNvPr>
          <p:cNvSpPr>
            <a:spLocks noGrp="1"/>
          </p:cNvSpPr>
          <p:nvPr>
            <p:ph idx="1"/>
          </p:nvPr>
        </p:nvSpPr>
        <p:spPr/>
        <p:txBody>
          <a:bodyPr>
            <a:noAutofit/>
          </a:bodyPr>
          <a:lstStyle/>
          <a:p>
            <a:pPr algn="just"/>
            <a:r>
              <a:rPr lang="tr-TR" sz="3200" dirty="0"/>
              <a:t>Çağdaş hukukta mirasçıların belirlenmesinde birey, sınıf ve zümre sistemi olmak üzere üç farklı sistem bulunmaktadır. İslam miras hukuku bakımından mirasçılık ilişkisinin belirlenmesinde, ölen kişi ile akrabalık derecesi esas alınmış, kimlerin mirasçı olacağı ve mirasçıların, ölenin mal varlığından hangi oranda pay alacakları detaylı olarak ortaya konulmuştur. Kişinin öldükten sonra geriye bıraktığı mal varlığına miras veya tereke denilmektedir. </a:t>
            </a:r>
          </a:p>
        </p:txBody>
      </p:sp>
    </p:spTree>
    <p:extLst>
      <p:ext uri="{BB962C8B-B14F-4D97-AF65-F5344CB8AC3E}">
        <p14:creationId xmlns:p14="http://schemas.microsoft.com/office/powerpoint/2010/main" val="3690981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E9360FD-951A-1F44-BB86-AC9D1D4118CE}"/>
              </a:ext>
            </a:extLst>
          </p:cNvPr>
          <p:cNvSpPr>
            <a:spLocks noGrp="1"/>
          </p:cNvSpPr>
          <p:nvPr>
            <p:ph type="title"/>
          </p:nvPr>
        </p:nvSpPr>
        <p:spPr/>
        <p:txBody>
          <a:bodyPr>
            <a:normAutofit fontScale="90000"/>
          </a:bodyPr>
          <a:lstStyle/>
          <a:p>
            <a:br>
              <a:rPr lang="tr-TR" b="1" dirty="0"/>
            </a:br>
            <a:r>
              <a:rPr lang="tr-TR" sz="4900" b="1" dirty="0"/>
              <a:t>Miras Kavramı</a:t>
            </a:r>
            <a:br>
              <a:rPr lang="tr-TR" dirty="0"/>
            </a:br>
            <a:endParaRPr lang="tr-TR" dirty="0"/>
          </a:p>
        </p:txBody>
      </p:sp>
      <p:sp>
        <p:nvSpPr>
          <p:cNvPr id="3" name="İçerik Yer Tutucusu 2">
            <a:extLst>
              <a:ext uri="{FF2B5EF4-FFF2-40B4-BE49-F238E27FC236}">
                <a16:creationId xmlns:a16="http://schemas.microsoft.com/office/drawing/2014/main" id="{760CB106-2345-EA44-93EC-E98AA5F0721F}"/>
              </a:ext>
            </a:extLst>
          </p:cNvPr>
          <p:cNvSpPr>
            <a:spLocks noGrp="1"/>
          </p:cNvSpPr>
          <p:nvPr>
            <p:ph idx="1"/>
          </p:nvPr>
        </p:nvSpPr>
        <p:spPr/>
        <p:txBody>
          <a:bodyPr/>
          <a:lstStyle/>
          <a:p>
            <a:pPr algn="just"/>
            <a:r>
              <a:rPr lang="tr-TR" sz="3200" dirty="0"/>
              <a:t>Ancak </a:t>
            </a:r>
            <a:r>
              <a:rPr lang="tr-TR" sz="3200" dirty="0" err="1"/>
              <a:t>ferâiz</a:t>
            </a:r>
            <a:r>
              <a:rPr lang="tr-TR" sz="3200" dirty="0"/>
              <a:t> ilmi sadece ölen kişinin mal varlığının mirasçılar arasında nasıl taksim edileceğini değil; varsa, borçlarının da nasıl ödeneceğini düzenlemektedir. Bu bakımdan </a:t>
            </a:r>
            <a:r>
              <a:rPr lang="tr-TR" sz="3200" dirty="0" err="1"/>
              <a:t>ferâiz</a:t>
            </a:r>
            <a:r>
              <a:rPr lang="tr-TR" sz="3200" dirty="0"/>
              <a:t> ölen kişinin hem aktifinin (alacak hak ve mallarının), hem de pasifinin (borç yükümlülüklerinin) nasıl intikal edeceğini de ele alır. Bu yönüyle miras-tereke kavramı, kişinin bıraktığı borçlar ile de yakından ilgilidir. Bu bakımdan klasik fıkıh kitaplarında ölenin mal varlığı ile </a:t>
            </a:r>
            <a:r>
              <a:rPr lang="tr-TR" sz="3200" dirty="0" err="1"/>
              <a:t>iligili</a:t>
            </a:r>
            <a:r>
              <a:rPr lang="tr-TR" sz="3200" dirty="0"/>
              <a:t> yapılacak işlemler de düzenlenmiştir. </a:t>
            </a:r>
          </a:p>
          <a:p>
            <a:endParaRPr lang="tr-TR" dirty="0"/>
          </a:p>
        </p:txBody>
      </p:sp>
    </p:spTree>
    <p:extLst>
      <p:ext uri="{BB962C8B-B14F-4D97-AF65-F5344CB8AC3E}">
        <p14:creationId xmlns:p14="http://schemas.microsoft.com/office/powerpoint/2010/main" val="3065609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2002A64-F0B6-3E4B-8A20-23E011787E6E}"/>
              </a:ext>
            </a:extLst>
          </p:cNvPr>
          <p:cNvSpPr>
            <a:spLocks noGrp="1"/>
          </p:cNvSpPr>
          <p:nvPr>
            <p:ph type="title"/>
          </p:nvPr>
        </p:nvSpPr>
        <p:spPr/>
        <p:txBody>
          <a:bodyPr>
            <a:normAutofit fontScale="90000"/>
          </a:bodyPr>
          <a:lstStyle/>
          <a:p>
            <a:br>
              <a:rPr lang="tr-TR" b="1" dirty="0"/>
            </a:br>
            <a:r>
              <a:rPr lang="tr-TR" b="1" dirty="0"/>
              <a:t>İslam Miras Hukukunun Temel Özellikleri</a:t>
            </a:r>
            <a:br>
              <a:rPr lang="tr-TR" dirty="0"/>
            </a:br>
            <a:endParaRPr lang="tr-TR" dirty="0"/>
          </a:p>
        </p:txBody>
      </p:sp>
      <p:sp>
        <p:nvSpPr>
          <p:cNvPr id="3" name="İçerik Yer Tutucusu 2">
            <a:extLst>
              <a:ext uri="{FF2B5EF4-FFF2-40B4-BE49-F238E27FC236}">
                <a16:creationId xmlns:a16="http://schemas.microsoft.com/office/drawing/2014/main" id="{8A288A73-CCE0-E44C-B821-8BE6F106693C}"/>
              </a:ext>
            </a:extLst>
          </p:cNvPr>
          <p:cNvSpPr>
            <a:spLocks noGrp="1"/>
          </p:cNvSpPr>
          <p:nvPr>
            <p:ph idx="1"/>
          </p:nvPr>
        </p:nvSpPr>
        <p:spPr/>
        <p:txBody>
          <a:bodyPr>
            <a:normAutofit/>
          </a:bodyPr>
          <a:lstStyle/>
          <a:p>
            <a:pPr algn="just"/>
            <a:r>
              <a:rPr lang="tr-TR" sz="3200" dirty="0"/>
              <a:t>Hangi mirasçıların terekeden ne kadar pay alacakları genellikle Kuran ve Sünnet tarafından belirlendiği için içtihada bırakılan alan oldukça sınırlıdır.</a:t>
            </a:r>
          </a:p>
          <a:p>
            <a:pPr algn="just"/>
            <a:r>
              <a:rPr lang="tr-TR" sz="3200" dirty="0" err="1"/>
              <a:t>Mûrisin</a:t>
            </a:r>
            <a:r>
              <a:rPr lang="tr-TR" sz="3200" dirty="0"/>
              <a:t>, </a:t>
            </a:r>
            <a:r>
              <a:rPr lang="tr-TR" sz="3200" dirty="0" err="1"/>
              <a:t>vasiyyet</a:t>
            </a:r>
            <a:r>
              <a:rPr lang="tr-TR" sz="3200" dirty="0"/>
              <a:t> dışında mirasçı belirleme hakkı yoktur. </a:t>
            </a:r>
            <a:r>
              <a:rPr lang="tr-TR" sz="3200" dirty="0" err="1"/>
              <a:t>Mûrisin</a:t>
            </a:r>
            <a:r>
              <a:rPr lang="tr-TR" sz="3200" dirty="0"/>
              <a:t>, kendi vârislerine vasiyette bulunma hakkı olmadığı gibi mal varlığının 1/3 ünden fazlasını </a:t>
            </a:r>
            <a:r>
              <a:rPr lang="tr-TR" sz="3200" dirty="0" err="1"/>
              <a:t>vasiyyet</a:t>
            </a:r>
            <a:r>
              <a:rPr lang="tr-TR" sz="3200" dirty="0"/>
              <a:t> etme hakkı bulunmamaktadır.</a:t>
            </a:r>
            <a:r>
              <a:rPr lang="tr-TR" sz="3200" dirty="0">
                <a:effectLst/>
              </a:rPr>
              <a:t> </a:t>
            </a:r>
            <a:endParaRPr lang="tr-TR" sz="3200" dirty="0"/>
          </a:p>
        </p:txBody>
      </p:sp>
    </p:spTree>
    <p:extLst>
      <p:ext uri="{BB962C8B-B14F-4D97-AF65-F5344CB8AC3E}">
        <p14:creationId xmlns:p14="http://schemas.microsoft.com/office/powerpoint/2010/main" val="2659821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999114-323E-6642-8E2B-6D2D714A7FAA}"/>
              </a:ext>
            </a:extLst>
          </p:cNvPr>
          <p:cNvSpPr>
            <a:spLocks noGrp="1"/>
          </p:cNvSpPr>
          <p:nvPr>
            <p:ph type="title"/>
          </p:nvPr>
        </p:nvSpPr>
        <p:spPr/>
        <p:txBody>
          <a:bodyPr>
            <a:normAutofit fontScale="90000"/>
          </a:bodyPr>
          <a:lstStyle/>
          <a:p>
            <a:br>
              <a:rPr lang="tr-TR" b="1" dirty="0"/>
            </a:br>
            <a:r>
              <a:rPr lang="tr-TR" b="1" dirty="0"/>
              <a:t>İslam Miras Hukukunun Temel Özellikleri</a:t>
            </a:r>
            <a:br>
              <a:rPr lang="tr-TR" dirty="0"/>
            </a:br>
            <a:endParaRPr lang="tr-TR" dirty="0"/>
          </a:p>
        </p:txBody>
      </p:sp>
      <p:sp>
        <p:nvSpPr>
          <p:cNvPr id="3" name="İçerik Yer Tutucusu 2">
            <a:extLst>
              <a:ext uri="{FF2B5EF4-FFF2-40B4-BE49-F238E27FC236}">
                <a16:creationId xmlns:a16="http://schemas.microsoft.com/office/drawing/2014/main" id="{A82F41BC-E2DD-CB4B-92DD-CC97EF17B551}"/>
              </a:ext>
            </a:extLst>
          </p:cNvPr>
          <p:cNvSpPr>
            <a:spLocks noGrp="1"/>
          </p:cNvSpPr>
          <p:nvPr>
            <p:ph idx="1"/>
          </p:nvPr>
        </p:nvSpPr>
        <p:spPr/>
        <p:txBody>
          <a:bodyPr>
            <a:normAutofit/>
          </a:bodyPr>
          <a:lstStyle/>
          <a:p>
            <a:pPr algn="just"/>
            <a:r>
              <a:rPr lang="tr-TR" sz="3200" dirty="0"/>
              <a:t>Mirasçı olmada ve mirastan alınan payların oranında </a:t>
            </a:r>
            <a:r>
              <a:rPr lang="tr-TR" sz="3200" dirty="0" err="1"/>
              <a:t>mûrise</a:t>
            </a:r>
            <a:r>
              <a:rPr lang="tr-TR" sz="3200" dirty="0"/>
              <a:t> yakınlık temel alınmaktadır. Ölenin bıraktığı mal en yakın akrabalardan başlayarak uzağa öncelikler belirlenmiş olmak üzere doğru belirlenir. </a:t>
            </a:r>
            <a:r>
              <a:rPr lang="tr-TR" sz="3200" dirty="0" err="1"/>
              <a:t>Asabelerin</a:t>
            </a:r>
            <a:r>
              <a:rPr lang="tr-TR" sz="3200" dirty="0"/>
              <a:t> belirlenmesinde de </a:t>
            </a:r>
            <a:r>
              <a:rPr lang="tr-TR" sz="3200" i="1" dirty="0"/>
              <a:t>el-</a:t>
            </a:r>
            <a:r>
              <a:rPr lang="tr-TR" sz="3200" i="1" dirty="0" err="1"/>
              <a:t>akrab</a:t>
            </a:r>
            <a:r>
              <a:rPr lang="tr-TR" sz="3200" i="1" dirty="0"/>
              <a:t>, </a:t>
            </a:r>
            <a:r>
              <a:rPr lang="tr-TR" sz="3200" i="1" dirty="0" err="1"/>
              <a:t>fe’l-akrab</a:t>
            </a:r>
            <a:r>
              <a:rPr lang="tr-TR" sz="3200" dirty="0"/>
              <a:t>, “</a:t>
            </a:r>
            <a:r>
              <a:rPr lang="tr-TR" sz="3200" i="1" dirty="0"/>
              <a:t>önce en yakın, sonra, ondan sonraki en yakın</a:t>
            </a:r>
            <a:r>
              <a:rPr lang="tr-TR" sz="3200" dirty="0"/>
              <a:t>” ilkesi temel alınır. </a:t>
            </a:r>
          </a:p>
        </p:txBody>
      </p:sp>
    </p:spTree>
    <p:extLst>
      <p:ext uri="{BB962C8B-B14F-4D97-AF65-F5344CB8AC3E}">
        <p14:creationId xmlns:p14="http://schemas.microsoft.com/office/powerpoint/2010/main" val="2114010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C28EAFD-5941-3E4E-9A36-6340900D34DC}"/>
              </a:ext>
            </a:extLst>
          </p:cNvPr>
          <p:cNvSpPr>
            <a:spLocks noGrp="1"/>
          </p:cNvSpPr>
          <p:nvPr>
            <p:ph type="title"/>
          </p:nvPr>
        </p:nvSpPr>
        <p:spPr/>
        <p:txBody>
          <a:bodyPr/>
          <a:lstStyle/>
          <a:p>
            <a:r>
              <a:rPr lang="tr-TR" b="1" dirty="0"/>
              <a:t>İslam Miras Hukukunun Temel Özellikleri</a:t>
            </a:r>
            <a:endParaRPr lang="tr-TR" dirty="0"/>
          </a:p>
        </p:txBody>
      </p:sp>
      <p:sp>
        <p:nvSpPr>
          <p:cNvPr id="3" name="İçerik Yer Tutucusu 2">
            <a:extLst>
              <a:ext uri="{FF2B5EF4-FFF2-40B4-BE49-F238E27FC236}">
                <a16:creationId xmlns:a16="http://schemas.microsoft.com/office/drawing/2014/main" id="{C7C3F791-5733-134E-8CDD-EB8F40021889}"/>
              </a:ext>
            </a:extLst>
          </p:cNvPr>
          <p:cNvSpPr>
            <a:spLocks noGrp="1"/>
          </p:cNvSpPr>
          <p:nvPr>
            <p:ph idx="1"/>
          </p:nvPr>
        </p:nvSpPr>
        <p:spPr/>
        <p:txBody>
          <a:bodyPr/>
          <a:lstStyle/>
          <a:p>
            <a:pPr algn="just"/>
            <a:r>
              <a:rPr lang="tr-TR" sz="3600" dirty="0"/>
              <a:t>Miras oranlarının belirlenmesinde de, </a:t>
            </a:r>
            <a:r>
              <a:rPr lang="tr-TR" sz="3600" i="1" dirty="0"/>
              <a:t>el-</a:t>
            </a:r>
            <a:r>
              <a:rPr lang="tr-TR" sz="3600" i="1" dirty="0" err="1"/>
              <a:t>harâc</a:t>
            </a:r>
            <a:r>
              <a:rPr lang="tr-TR" sz="3600" i="1" dirty="0"/>
              <a:t> </a:t>
            </a:r>
            <a:r>
              <a:rPr lang="tr-TR" sz="3600" i="1" dirty="0" err="1"/>
              <a:t>bi’d-damân</a:t>
            </a:r>
            <a:r>
              <a:rPr lang="tr-TR" sz="3600" dirty="0"/>
              <a:t> ilkesinden hareketle nimet-külfet dengesi esas alınmış ve ölen kişinin sağlığında iken maddi, ekonomik, nafaka yükümlülüğü olan akrabalara öncelik verilmiştir. </a:t>
            </a:r>
          </a:p>
          <a:p>
            <a:pPr marL="0" indent="0">
              <a:buNone/>
            </a:pPr>
            <a:endParaRPr lang="tr-TR" dirty="0"/>
          </a:p>
        </p:txBody>
      </p:sp>
    </p:spTree>
    <p:extLst>
      <p:ext uri="{BB962C8B-B14F-4D97-AF65-F5344CB8AC3E}">
        <p14:creationId xmlns:p14="http://schemas.microsoft.com/office/powerpoint/2010/main" val="1190023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3C6DE7B-2732-6747-8E06-48AC56761A10}"/>
              </a:ext>
            </a:extLst>
          </p:cNvPr>
          <p:cNvSpPr>
            <a:spLocks noGrp="1"/>
          </p:cNvSpPr>
          <p:nvPr>
            <p:ph type="title"/>
          </p:nvPr>
        </p:nvSpPr>
        <p:spPr/>
        <p:txBody>
          <a:bodyPr>
            <a:normAutofit fontScale="90000"/>
          </a:bodyPr>
          <a:lstStyle/>
          <a:p>
            <a:br>
              <a:rPr lang="tr-TR" b="1" dirty="0"/>
            </a:br>
            <a:r>
              <a:rPr lang="tr-TR" b="1" dirty="0"/>
              <a:t>İslam Miras Hukukunun Temel Özellikleri</a:t>
            </a:r>
            <a:br>
              <a:rPr lang="tr-TR" dirty="0"/>
            </a:br>
            <a:endParaRPr lang="tr-TR" dirty="0"/>
          </a:p>
        </p:txBody>
      </p:sp>
      <p:sp>
        <p:nvSpPr>
          <p:cNvPr id="3" name="İçerik Yer Tutucusu 2">
            <a:extLst>
              <a:ext uri="{FF2B5EF4-FFF2-40B4-BE49-F238E27FC236}">
                <a16:creationId xmlns:a16="http://schemas.microsoft.com/office/drawing/2014/main" id="{28B703DB-8BFB-2641-9089-95670BDFC5E6}"/>
              </a:ext>
            </a:extLst>
          </p:cNvPr>
          <p:cNvSpPr>
            <a:spLocks noGrp="1"/>
          </p:cNvSpPr>
          <p:nvPr>
            <p:ph idx="1"/>
          </p:nvPr>
        </p:nvSpPr>
        <p:spPr/>
        <p:txBody>
          <a:bodyPr>
            <a:normAutofit/>
          </a:bodyPr>
          <a:lstStyle/>
          <a:p>
            <a:pPr algn="just"/>
            <a:r>
              <a:rPr lang="tr-TR" sz="3600" dirty="0"/>
              <a:t>İslam miras hukukunda mirastan pay alan kişi ve zümrelerin çerçevesi geniş tutulmuştur. Böylece miras yeterince parçalanarak, malın belli kişilere </a:t>
            </a:r>
            <a:r>
              <a:rPr lang="tr-TR" sz="3200" dirty="0"/>
              <a:t>intikaline engel olunmuştur.</a:t>
            </a:r>
          </a:p>
          <a:p>
            <a:endParaRPr lang="tr-TR" dirty="0"/>
          </a:p>
        </p:txBody>
      </p:sp>
    </p:spTree>
    <p:extLst>
      <p:ext uri="{BB962C8B-B14F-4D97-AF65-F5344CB8AC3E}">
        <p14:creationId xmlns:p14="http://schemas.microsoft.com/office/powerpoint/2010/main" val="2923936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1B7BBFD-0CE3-B947-9E9C-26819CE6947D}"/>
              </a:ext>
            </a:extLst>
          </p:cNvPr>
          <p:cNvSpPr>
            <a:spLocks noGrp="1"/>
          </p:cNvSpPr>
          <p:nvPr>
            <p:ph type="title"/>
          </p:nvPr>
        </p:nvSpPr>
        <p:spPr/>
        <p:txBody>
          <a:bodyPr/>
          <a:lstStyle/>
          <a:p>
            <a:r>
              <a:rPr lang="tr-TR" b="1" dirty="0"/>
              <a:t>İslam Miras Hukukunun Temel Özellikleri</a:t>
            </a:r>
            <a:endParaRPr lang="tr-TR" dirty="0"/>
          </a:p>
        </p:txBody>
      </p:sp>
      <p:sp>
        <p:nvSpPr>
          <p:cNvPr id="3" name="İçerik Yer Tutucusu 2">
            <a:extLst>
              <a:ext uri="{FF2B5EF4-FFF2-40B4-BE49-F238E27FC236}">
                <a16:creationId xmlns:a16="http://schemas.microsoft.com/office/drawing/2014/main" id="{CAB62D91-D421-594B-A3EA-088F6539A21C}"/>
              </a:ext>
            </a:extLst>
          </p:cNvPr>
          <p:cNvSpPr>
            <a:spLocks noGrp="1"/>
          </p:cNvSpPr>
          <p:nvPr>
            <p:ph idx="1"/>
          </p:nvPr>
        </p:nvSpPr>
        <p:spPr/>
        <p:txBody>
          <a:bodyPr/>
          <a:lstStyle/>
          <a:p>
            <a:pPr algn="just"/>
            <a:r>
              <a:rPr lang="tr-TR" sz="3200" dirty="0"/>
              <a:t>Hem miras bırakan (</a:t>
            </a:r>
            <a:r>
              <a:rPr lang="tr-TR" sz="3200" dirty="0" err="1"/>
              <a:t>mûris</a:t>
            </a:r>
            <a:r>
              <a:rPr lang="tr-TR" sz="3200" dirty="0"/>
              <a:t>) hem de mirasçı (vâris) açısından miras </a:t>
            </a:r>
            <a:r>
              <a:rPr lang="tr-TR" sz="3200" dirty="0" err="1"/>
              <a:t>icbârîdir</a:t>
            </a:r>
            <a:r>
              <a:rPr lang="tr-TR" sz="3200" dirty="0"/>
              <a:t>. </a:t>
            </a:r>
            <a:r>
              <a:rPr lang="tr-TR" sz="3200" dirty="0" err="1"/>
              <a:t>Mûris</a:t>
            </a:r>
            <a:r>
              <a:rPr lang="tr-TR" sz="3200" dirty="0"/>
              <a:t>, hukuken kendisine mirasçı olma durumunda bulunan mirasçısının mirasçılık hakkını düşüremez. Örneğin, babasının ölümü sırasında eşinin hamile olması durumunda, henüz doğmamış çocuğun, sağlam doğacağı var sayılarak gerekli önlemler alınmakta ve mirasçılık hakkı saklı tutulmaktadır. </a:t>
            </a:r>
          </a:p>
          <a:p>
            <a:endParaRPr lang="tr-TR" dirty="0"/>
          </a:p>
        </p:txBody>
      </p:sp>
    </p:spTree>
    <p:extLst>
      <p:ext uri="{BB962C8B-B14F-4D97-AF65-F5344CB8AC3E}">
        <p14:creationId xmlns:p14="http://schemas.microsoft.com/office/powerpoint/2010/main" val="173422679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416</Words>
  <Application>Microsoft Macintosh PowerPoint</Application>
  <PresentationFormat>Geniş ekran</PresentationFormat>
  <Paragraphs>18</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İSLAM MİRAS HUKUKUNUN GENEL TEORİSİ</vt:lpstr>
      <vt:lpstr> Miras Kavramı </vt:lpstr>
      <vt:lpstr> Miras Kavramı </vt:lpstr>
      <vt:lpstr> Miras Kavramı </vt:lpstr>
      <vt:lpstr> İslam Miras Hukukunun Temel Özellikleri </vt:lpstr>
      <vt:lpstr> İslam Miras Hukukunun Temel Özellikleri </vt:lpstr>
      <vt:lpstr>İslam Miras Hukukunun Temel Özellikleri</vt:lpstr>
      <vt:lpstr> İslam Miras Hukukunun Temel Özellikleri </vt:lpstr>
      <vt:lpstr>İslam Miras Hukukunun Temel Özellikleri</vt:lpstr>
    </vt:vector>
  </TitlesOfParts>
  <Company/>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 MİRAS HUKUKUNUN GENEL TEORİSİ</dc:title>
  <dc:creator>alime çelik</dc:creator>
  <cp:lastModifiedBy>alime çelik</cp:lastModifiedBy>
  <cp:revision>2</cp:revision>
  <dcterms:created xsi:type="dcterms:W3CDTF">2018-02-15T18:38:36Z</dcterms:created>
  <dcterms:modified xsi:type="dcterms:W3CDTF">2018-02-15T21:27:29Z</dcterms:modified>
</cp:coreProperties>
</file>