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297" r:id="rId2"/>
    <p:sldId id="298" r:id="rId3"/>
    <p:sldId id="301" r:id="rId4"/>
    <p:sldId id="299" r:id="rId5"/>
    <p:sldId id="300" r:id="rId6"/>
    <p:sldId id="303" r:id="rId7"/>
    <p:sldId id="30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304"/>
    <p:restoredTop sz="90525" autoAdjust="0"/>
  </p:normalViewPr>
  <p:slideViewPr>
    <p:cSldViewPr snapToGrid="0" snapToObjects="1">
      <p:cViewPr varScale="1">
        <p:scale>
          <a:sx n="79" d="100"/>
          <a:sy n="79" d="100"/>
        </p:scale>
        <p:origin x="216" y="4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F42C28-EF26-FB48-A700-1774AAC97D04}" type="datetime1">
              <a:rPr lang="en-US" smtClean="0"/>
              <a:t>5/9/20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11B0F1-8534-E444-AEEA-77BB8C432E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95341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0D90C2-D41D-7442-AB0E-A0AF20EBA49C}" type="datetime1">
              <a:rPr lang="en-US" smtClean="0"/>
              <a:t>5/9/20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32D4FF-3F6A-F143-980C-D4EB3FDC5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6528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6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404" y="4800600"/>
            <a:ext cx="7063740" cy="1691640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>
                <a:solidFill>
                  <a:schemeClr val="tx1">
                    <a:lumMod val="8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fld id="{9A9DAC05-7E70-E046-A8BC-F9D875A00DF4}" type="datetime1">
              <a:rPr lang="en-US" smtClean="0"/>
              <a:t>5/9/20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7139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3B11F-CB76-E344-BA39-B8B8E491D7FF}" type="datetime1">
              <a:rPr lang="en-US" smtClean="0"/>
              <a:t>5/9/20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3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6525" y="381000"/>
            <a:ext cx="1857375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0" y="381000"/>
            <a:ext cx="5800725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00D4F-F8DD-F747-8DB9-F809CF1E2F20}" type="datetime1">
              <a:rPr lang="en-US" smtClean="0"/>
              <a:t>5/9/20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005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BAC9A-02FC-E741-9BB2-D018128610AF}" type="datetime1">
              <a:rPr lang="en-US" smtClean="0"/>
              <a:t>5/9/20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270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4800600"/>
            <a:ext cx="706374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1BA20-4769-4C4E-AE1B-8F623739C37E}" type="datetime1">
              <a:rPr lang="en-US" smtClean="0"/>
              <a:t>5/9/20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65772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6404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4860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75583-4550-3B4E-9E45-4BF01978924D}" type="datetime1">
              <a:rPr lang="en-US" smtClean="0"/>
              <a:t>5/9/20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936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717185"/>
            <a:ext cx="336042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6404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4599432" y="1717185"/>
            <a:ext cx="3364992" cy="73152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lang="en-US" sz="1800" b="0" kern="1200" spc="1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SzPct val="8000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94860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F564E-60F3-814E-A974-BFF0889CBB86}" type="datetime1">
              <a:rPr lang="en-US" smtClean="0"/>
              <a:t>5/9/20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948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1B2D8-0696-6A4F-8B72-42A4C1395CDE}" type="datetime1">
              <a:rPr lang="en-US" smtClean="0"/>
              <a:t>5/9/20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431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5FE51-B1E8-9E4D-BCF0-6CB77306CE91}" type="datetime1">
              <a:rPr lang="en-US" smtClean="0"/>
              <a:t>5/9/20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435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400300" cy="1600197"/>
          </a:xfrm>
        </p:spPr>
        <p:txBody>
          <a:bodyPr anchor="b">
            <a:normAutofit/>
          </a:bodyPr>
          <a:lstStyle>
            <a:lvl1pPr>
              <a:defRPr sz="28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8200" y="685800"/>
            <a:ext cx="4559300" cy="5486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99735"/>
            <a:ext cx="24003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B5773-E136-E54B-A7C1-165FD837FC31}" type="datetime1">
              <a:rPr lang="en-US" smtClean="0"/>
              <a:t>5/9/20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56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846963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257800"/>
            <a:ext cx="748665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1"/>
            <a:ext cx="8469630" cy="5128923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6108590"/>
            <a:ext cx="748665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46B88-1CFD-474A-BEA7-FDB1C35D5932}" type="datetime1">
              <a:rPr lang="en-US" smtClean="0"/>
              <a:t>5/9/20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10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418195" y="0"/>
            <a:ext cx="73152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6404" y="365760"/>
            <a:ext cx="726948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828801"/>
            <a:ext cx="644652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831456" y="1044178"/>
            <a:ext cx="190499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38220521-94D3-9440-AB3C-81C09224D575}" type="datetime1">
              <a:rPr lang="en-US" smtClean="0"/>
              <a:t>5/9/20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6993255" y="4092178"/>
            <a:ext cx="3581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41055" y="6172201"/>
            <a:ext cx="685800" cy="593725"/>
          </a:xfrm>
          <a:prstGeom prst="rect">
            <a:avLst/>
          </a:prstGeom>
        </p:spPr>
        <p:txBody>
          <a:bodyPr vert="horz" lIns="27432" tIns="45720" rIns="27432" bIns="45720" rtlCol="0" anchor="ctr">
            <a:normAutofit/>
          </a:bodyPr>
          <a:lstStyle>
            <a:lvl1pPr algn="ctr">
              <a:defRPr sz="3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984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0120" y="4371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Atomic Structure and Interatomic Bonding</a:t>
            </a:r>
          </a:p>
        </p:txBody>
      </p:sp>
      <p:sp>
        <p:nvSpPr>
          <p:cNvPr id="10" name="Rectangle 3"/>
          <p:cNvSpPr>
            <a:spLocks noGrp="1" noChangeArrowheads="1"/>
          </p:cNvSpPr>
          <p:nvPr>
            <p:ph idx="1"/>
          </p:nvPr>
        </p:nvSpPr>
        <p:spPr>
          <a:xfrm>
            <a:off x="130175" y="1827742"/>
            <a:ext cx="8048625" cy="3387724"/>
          </a:xfrm>
        </p:spPr>
        <p:txBody>
          <a:bodyPr>
            <a:noAutofit/>
          </a:bodyPr>
          <a:lstStyle/>
          <a:p>
            <a:pPr algn="just"/>
            <a:endParaRPr lang="en-US" sz="2000" dirty="0"/>
          </a:p>
          <a:p>
            <a:pPr algn="just"/>
            <a:r>
              <a:rPr lang="en-US" sz="2000" i="1" dirty="0"/>
              <a:t>Interatomic bonds exist in all solids.</a:t>
            </a:r>
          </a:p>
          <a:p>
            <a:pPr algn="just"/>
            <a:r>
              <a:rPr lang="en-US" sz="2000" dirty="0"/>
              <a:t>Molecular structure of materials is composed of different bonding pattern.</a:t>
            </a:r>
          </a:p>
          <a:p>
            <a:pPr marL="0" indent="0" algn="just">
              <a:buNone/>
            </a:pPr>
            <a:r>
              <a:rPr lang="en-US" sz="2000" dirty="0"/>
              <a:t>OBJECTIVE</a:t>
            </a:r>
          </a:p>
          <a:p>
            <a:pPr algn="just"/>
            <a:r>
              <a:rPr lang="en-US" sz="2000" dirty="0"/>
              <a:t>To be able to interrelate the structure of atoms-bonds and properties of engineering materials.</a:t>
            </a:r>
          </a:p>
          <a:p>
            <a:pPr marL="0" indent="0" algn="just">
              <a:buNone/>
            </a:pPr>
            <a:endParaRPr lang="en-US" sz="200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432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0119" y="16933"/>
            <a:ext cx="8229600" cy="746443"/>
          </a:xfrm>
        </p:spPr>
        <p:txBody>
          <a:bodyPr>
            <a:normAutofit/>
          </a:bodyPr>
          <a:lstStyle/>
          <a:p>
            <a:pPr algn="l"/>
            <a:r>
              <a:rPr lang="en-US" sz="2800" dirty="0"/>
              <a:t>Atomic Structure and Interatomic Bonding</a:t>
            </a:r>
          </a:p>
        </p:txBody>
      </p:sp>
      <p:sp>
        <p:nvSpPr>
          <p:cNvPr id="11" name="Content Placeholder 4"/>
          <p:cNvSpPr>
            <a:spLocks noGrp="1"/>
          </p:cNvSpPr>
          <p:nvPr>
            <p:ph idx="1"/>
          </p:nvPr>
        </p:nvSpPr>
        <p:spPr>
          <a:xfrm>
            <a:off x="130119" y="1051243"/>
            <a:ext cx="7811613" cy="555413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endParaRPr lang="en-US" sz="2400" b="1" u="sng" dirty="0"/>
          </a:p>
          <a:p>
            <a:pPr algn="just"/>
            <a:r>
              <a:rPr lang="en-US" sz="2400" b="1" u="sng" dirty="0"/>
              <a:t>Atomic structure</a:t>
            </a:r>
            <a:r>
              <a:rPr lang="en-US" sz="2400" dirty="0"/>
              <a:t>– electrons and nuclei</a:t>
            </a:r>
          </a:p>
          <a:p>
            <a:pPr lvl="1" algn="just"/>
            <a:r>
              <a:rPr lang="en-US" sz="2000" dirty="0"/>
              <a:t>The structure of atoms affects the type of bonds</a:t>
            </a:r>
          </a:p>
          <a:p>
            <a:pPr lvl="1" algn="just"/>
            <a:r>
              <a:rPr lang="en-US" sz="2000" dirty="0"/>
              <a:t>The diameter of atoms is in the angstrom range (10</a:t>
            </a:r>
            <a:r>
              <a:rPr lang="en-US" sz="2000" baseline="30000" dirty="0"/>
              <a:t>-10</a:t>
            </a:r>
            <a:r>
              <a:rPr lang="en-US" sz="2000" dirty="0"/>
              <a:t> m)</a:t>
            </a:r>
          </a:p>
          <a:p>
            <a:pPr algn="just"/>
            <a:endParaRPr lang="en-US" sz="2400" dirty="0"/>
          </a:p>
          <a:p>
            <a:pPr algn="just"/>
            <a:r>
              <a:rPr lang="en-US" sz="2400" b="1" u="sng" dirty="0"/>
              <a:t>Short and long range atomic arrangements</a:t>
            </a:r>
            <a:r>
              <a:rPr lang="en-US" sz="2400" dirty="0"/>
              <a:t>– order of atoms</a:t>
            </a:r>
          </a:p>
          <a:p>
            <a:pPr algn="just"/>
            <a:endParaRPr lang="en-US" sz="2400" dirty="0"/>
          </a:p>
          <a:p>
            <a:pPr lvl="1" algn="just"/>
            <a:r>
              <a:rPr lang="en-US" sz="2000" dirty="0"/>
              <a:t>Short range: Atoms have order only over short distance (1-10A)</a:t>
            </a:r>
          </a:p>
          <a:p>
            <a:pPr lvl="1" algn="just"/>
            <a:r>
              <a:rPr lang="en-US" sz="2000" dirty="0"/>
              <a:t>Crystalline materials: Atoms have 3-D pattern with repetition  on a larger distance (10 nm-1cm)</a:t>
            </a:r>
          </a:p>
          <a:p>
            <a:pPr marL="0" indent="0" algn="just">
              <a:buNone/>
            </a:pPr>
            <a:endParaRPr lang="en-US" sz="2400" dirty="0"/>
          </a:p>
          <a:p>
            <a:pPr algn="just"/>
            <a:r>
              <a:rPr lang="en-US" sz="2400" b="1" u="sng" dirty="0"/>
              <a:t>Nanostructure</a:t>
            </a:r>
            <a:r>
              <a:rPr lang="en-US" sz="2400" b="1" dirty="0"/>
              <a:t>- the structure of materials </a:t>
            </a:r>
            <a:r>
              <a:rPr lang="en-US" sz="2400" dirty="0"/>
              <a:t>at a length scale of 1 to 100 nm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ChE</a:t>
            </a:r>
            <a:r>
              <a:rPr lang="en-US" dirty="0"/>
              <a:t> 266 Material Science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601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726" y="253999"/>
            <a:ext cx="8229600" cy="509377"/>
          </a:xfrm>
        </p:spPr>
        <p:txBody>
          <a:bodyPr>
            <a:normAutofit/>
          </a:bodyPr>
          <a:lstStyle/>
          <a:p>
            <a:pPr algn="l"/>
            <a:r>
              <a:rPr lang="en-US" sz="2800" dirty="0"/>
              <a:t>Atomic Structure and Interatomic Bonding</a:t>
            </a:r>
          </a:p>
        </p:txBody>
      </p:sp>
      <p:sp>
        <p:nvSpPr>
          <p:cNvPr id="11" name="Content Placeholder 4"/>
          <p:cNvSpPr>
            <a:spLocks noGrp="1"/>
          </p:cNvSpPr>
          <p:nvPr>
            <p:ph idx="1"/>
          </p:nvPr>
        </p:nvSpPr>
        <p:spPr>
          <a:xfrm>
            <a:off x="282520" y="994464"/>
            <a:ext cx="7710013" cy="5554133"/>
          </a:xfrm>
        </p:spPr>
        <p:txBody>
          <a:bodyPr>
            <a:normAutofit/>
          </a:bodyPr>
          <a:lstStyle/>
          <a:p>
            <a:pPr lvl="2" algn="just"/>
            <a:endParaRPr lang="en-US" sz="2000" dirty="0"/>
          </a:p>
          <a:p>
            <a:pPr algn="just"/>
            <a:r>
              <a:rPr lang="en-US" sz="2400" b="1" u="sng" dirty="0"/>
              <a:t>Microstructure</a:t>
            </a:r>
            <a:r>
              <a:rPr lang="en-US" sz="2400" dirty="0"/>
              <a:t>– </a:t>
            </a:r>
          </a:p>
          <a:p>
            <a:pPr lvl="1" algn="just"/>
            <a:r>
              <a:rPr lang="en-US" sz="2000" dirty="0"/>
              <a:t>Structure of materials at a length scale of 0.1 </a:t>
            </a:r>
            <a:r>
              <a:rPr lang="en-US" sz="2000" dirty="0" err="1"/>
              <a:t>μm</a:t>
            </a:r>
            <a:r>
              <a:rPr lang="en-US" sz="2000" dirty="0"/>
              <a:t> to 100 </a:t>
            </a:r>
            <a:r>
              <a:rPr lang="en-US" sz="2000" dirty="0" err="1"/>
              <a:t>μm</a:t>
            </a:r>
            <a:endParaRPr lang="en-US" sz="2000" dirty="0"/>
          </a:p>
          <a:p>
            <a:pPr lvl="1" algn="just"/>
            <a:r>
              <a:rPr lang="en-US" sz="2000" dirty="0"/>
              <a:t>Grain size and DEFECTS</a:t>
            </a:r>
          </a:p>
          <a:p>
            <a:pPr lvl="1" algn="just"/>
            <a:endParaRPr lang="en-US" sz="2000" dirty="0"/>
          </a:p>
          <a:p>
            <a:pPr algn="just"/>
            <a:r>
              <a:rPr lang="en-US" sz="2400" b="1" u="sng" dirty="0"/>
              <a:t>Macrostructure</a:t>
            </a:r>
            <a:r>
              <a:rPr lang="en-US" sz="2400" u="sng" dirty="0"/>
              <a:t>-</a:t>
            </a:r>
            <a:r>
              <a:rPr lang="en-US" sz="2400" dirty="0"/>
              <a:t>-</a:t>
            </a:r>
          </a:p>
          <a:p>
            <a:pPr lvl="1" algn="just"/>
            <a:r>
              <a:rPr lang="en-US" sz="2000" dirty="0"/>
              <a:t>Structure of materials at a length scale of &gt; 100 </a:t>
            </a:r>
            <a:r>
              <a:rPr lang="en-US" sz="2000" dirty="0" err="1"/>
              <a:t>μm</a:t>
            </a:r>
            <a:endParaRPr lang="en-US" sz="2000" dirty="0"/>
          </a:p>
          <a:p>
            <a:pPr lvl="1" algn="just"/>
            <a:r>
              <a:rPr lang="en-US" sz="2000" dirty="0"/>
              <a:t>Porosity, </a:t>
            </a:r>
            <a:r>
              <a:rPr lang="en-US" sz="2000" dirty="0" err="1"/>
              <a:t>microcracks</a:t>
            </a:r>
            <a:r>
              <a:rPr lang="en-US" sz="2000" dirty="0"/>
              <a:t>, surface coatings</a:t>
            </a:r>
          </a:p>
          <a:p>
            <a:pPr lvl="1" algn="just"/>
            <a:endParaRPr lang="en-US" sz="2000" b="1" i="1" dirty="0"/>
          </a:p>
          <a:p>
            <a:pPr lvl="1" algn="just"/>
            <a:r>
              <a:rPr lang="en-US" sz="2000" b="1" i="1" dirty="0"/>
              <a:t>Atomic structure influences how atoms are bonded together.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165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3920" y="-33266"/>
            <a:ext cx="8229600" cy="744466"/>
          </a:xfrm>
        </p:spPr>
        <p:txBody>
          <a:bodyPr>
            <a:normAutofit/>
          </a:bodyPr>
          <a:lstStyle/>
          <a:p>
            <a:pPr algn="l"/>
            <a:r>
              <a:rPr lang="en-US" sz="3200" dirty="0"/>
              <a:t>The Periodic Table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1676400" y="6393518"/>
            <a:ext cx="2895600" cy="365125"/>
          </a:xfrm>
        </p:spPr>
        <p:txBody>
          <a:bodyPr/>
          <a:lstStyle/>
          <a:p>
            <a:r>
              <a:rPr lang="en-US" dirty="0" err="1"/>
              <a:t>ChE</a:t>
            </a:r>
            <a:r>
              <a:rPr lang="en-US" dirty="0"/>
              <a:t> 266 Material Science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4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54000" y="829731"/>
            <a:ext cx="800952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r>
              <a:rPr lang="en-US" sz="2000" dirty="0">
                <a:latin typeface="+mj-lt"/>
              </a:rPr>
              <a:t>The first periodic table of elements was published in 1869 by Dmitri Mendeleev. </a:t>
            </a:r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endParaRPr lang="en-US" sz="2000" dirty="0">
              <a:latin typeface="+mj-lt"/>
            </a:endParaRPr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endParaRPr lang="en-US" sz="2000" dirty="0">
              <a:latin typeface="+mj-lt"/>
            </a:endParaRPr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r>
              <a:rPr lang="en-US" sz="2000" dirty="0">
                <a:latin typeface="+mj-lt"/>
              </a:rPr>
              <a:t>All elements in the periodic table were classified based on the electron configuration.</a:t>
            </a:r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r>
              <a:rPr lang="en-US" sz="2000" dirty="0">
                <a:latin typeface="+mj-lt"/>
              </a:rPr>
              <a:t>Elements in a given column have similar valence electron structures and chemical/physical properties </a:t>
            </a:r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endParaRPr lang="en-US" sz="2000" b="1" dirty="0"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59372" y="1904672"/>
            <a:ext cx="4130895" cy="46166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There are missing elements</a:t>
            </a:r>
          </a:p>
        </p:txBody>
      </p:sp>
      <p:sp>
        <p:nvSpPr>
          <p:cNvPr id="6" name="Rectangle 5"/>
          <p:cNvSpPr/>
          <p:nvPr/>
        </p:nvSpPr>
        <p:spPr>
          <a:xfrm>
            <a:off x="254001" y="5350562"/>
            <a:ext cx="8432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http://</a:t>
            </a:r>
            <a:r>
              <a:rPr lang="en-US" sz="1400" dirty="0" err="1"/>
              <a:t>www.rsc.org</a:t>
            </a:r>
            <a:r>
              <a:rPr lang="en-US" sz="1400" dirty="0"/>
              <a:t>/education/teachers/resources/</a:t>
            </a:r>
            <a:r>
              <a:rPr lang="en-US" sz="1400" dirty="0" err="1"/>
              <a:t>periodictable</a:t>
            </a:r>
            <a:r>
              <a:rPr lang="en-US" sz="1400" dirty="0"/>
              <a:t>/pre16/develop/</a:t>
            </a:r>
            <a:r>
              <a:rPr lang="en-US" sz="1400" dirty="0" err="1"/>
              <a:t>mendeleev.htm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4759572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33920" y="-251355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dirty="0"/>
              <a:t>Atomic Bonding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5</a:t>
            </a:fld>
            <a:endParaRPr lang="en-US"/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181771" y="747706"/>
            <a:ext cx="8081749" cy="51006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>
                <a:solidFill>
                  <a:srgbClr val="000000"/>
                </a:solidFill>
              </a:rPr>
              <a:t>Metallic bonds</a:t>
            </a:r>
          </a:p>
          <a:p>
            <a:pPr lvl="1"/>
            <a:r>
              <a:rPr lang="en-US" sz="1600" dirty="0"/>
              <a:t>The metallic bond forms when atoms give up their valence electrons to  form an electron sea.</a:t>
            </a:r>
          </a:p>
          <a:p>
            <a:pPr lvl="1"/>
            <a:r>
              <a:rPr lang="en-US" sz="1600" dirty="0"/>
              <a:t>Are found in metals and their alloys  </a:t>
            </a:r>
          </a:p>
          <a:p>
            <a:endParaRPr lang="en-US" sz="1600" dirty="0">
              <a:solidFill>
                <a:srgbClr val="000000"/>
              </a:solidFill>
            </a:endParaRPr>
          </a:p>
          <a:p>
            <a:r>
              <a:rPr lang="en-US" sz="1600" b="1" dirty="0">
                <a:solidFill>
                  <a:srgbClr val="000000"/>
                </a:solidFill>
              </a:rPr>
              <a:t>Covalent bonds</a:t>
            </a:r>
          </a:p>
          <a:p>
            <a:pPr lvl="1" algn="just"/>
            <a:r>
              <a:rPr lang="en-US" sz="1600" dirty="0"/>
              <a:t>sharing of electrons between adjacent atoms</a:t>
            </a:r>
          </a:p>
          <a:p>
            <a:pPr lvl="1"/>
            <a:r>
              <a:rPr lang="en-US" sz="1600" dirty="0"/>
              <a:t>H</a:t>
            </a:r>
            <a:r>
              <a:rPr lang="en-US" sz="1600" baseline="-25000" dirty="0"/>
              <a:t>2</a:t>
            </a:r>
            <a:r>
              <a:rPr lang="en-US" sz="1600" dirty="0"/>
              <a:t>, Cl</a:t>
            </a:r>
            <a:r>
              <a:rPr lang="en-US" sz="1600" baseline="-25000" dirty="0"/>
              <a:t>2,</a:t>
            </a:r>
            <a:r>
              <a:rPr lang="en-US" sz="1600" dirty="0"/>
              <a:t> CH</a:t>
            </a:r>
            <a:r>
              <a:rPr lang="en-US" sz="1600" baseline="-25000" dirty="0"/>
              <a:t>4,</a:t>
            </a:r>
            <a:r>
              <a:rPr lang="en-US" sz="1600" dirty="0"/>
              <a:t> H</a:t>
            </a:r>
            <a:r>
              <a:rPr lang="en-US" sz="1600" baseline="-25000" dirty="0"/>
              <a:t>2</a:t>
            </a:r>
            <a:r>
              <a:rPr lang="en-US" sz="1600" dirty="0"/>
              <a:t>O, diamond, </a:t>
            </a:r>
            <a:r>
              <a:rPr lang="en-US" sz="1600" dirty="0" err="1"/>
              <a:t>SiC</a:t>
            </a:r>
            <a:r>
              <a:rPr lang="en-US" sz="1600" dirty="0"/>
              <a:t>……… </a:t>
            </a:r>
          </a:p>
          <a:p>
            <a:pPr lvl="1"/>
            <a:endParaRPr lang="en-US" sz="1600" dirty="0">
              <a:solidFill>
                <a:srgbClr val="000000"/>
              </a:solidFill>
            </a:endParaRPr>
          </a:p>
          <a:p>
            <a:r>
              <a:rPr lang="en-US" sz="1600" b="1" dirty="0">
                <a:solidFill>
                  <a:srgbClr val="000000"/>
                </a:solidFill>
              </a:rPr>
              <a:t>Ionic bonds</a:t>
            </a:r>
          </a:p>
          <a:p>
            <a:pPr marL="0" indent="0">
              <a:buNone/>
            </a:pPr>
            <a:endParaRPr lang="en-US" sz="1600" dirty="0">
              <a:solidFill>
                <a:srgbClr val="000000"/>
              </a:solidFill>
            </a:endParaRPr>
          </a:p>
          <a:p>
            <a:pPr lvl="1">
              <a:lnSpc>
                <a:spcPct val="130000"/>
              </a:lnSpc>
            </a:pPr>
            <a:r>
              <a:rPr lang="en-US" sz="1600" dirty="0"/>
              <a:t>% ionic character = (1-exp(-0.25 (</a:t>
            </a:r>
            <a:r>
              <a:rPr lang="en-US" sz="1600" dirty="0" err="1"/>
              <a:t>x</a:t>
            </a:r>
            <a:r>
              <a:rPr lang="en-US" sz="1600" baseline="-25000" dirty="0" err="1"/>
              <a:t>A</a:t>
            </a:r>
            <a:r>
              <a:rPr lang="en-US" sz="1600" dirty="0" err="1"/>
              <a:t>-x</a:t>
            </a:r>
            <a:r>
              <a:rPr lang="en-US" sz="1600" baseline="-25000" dirty="0" err="1"/>
              <a:t>B</a:t>
            </a:r>
            <a:r>
              <a:rPr lang="en-US" sz="1600" dirty="0"/>
              <a:t>)</a:t>
            </a:r>
            <a:r>
              <a:rPr lang="en-US" sz="1600" baseline="30000" dirty="0"/>
              <a:t>2</a:t>
            </a:r>
            <a:r>
              <a:rPr lang="en-US" sz="1600" dirty="0"/>
              <a:t>))x100</a:t>
            </a:r>
          </a:p>
          <a:p>
            <a:pPr marL="285750" indent="-285750">
              <a:lnSpc>
                <a:spcPct val="130000"/>
              </a:lnSpc>
            </a:pPr>
            <a:r>
              <a:rPr lang="en-US" sz="1600" i="1" dirty="0"/>
              <a:t>X</a:t>
            </a:r>
            <a:r>
              <a:rPr lang="en-US" sz="1600" i="1" baseline="-25000" dirty="0"/>
              <a:t>A</a:t>
            </a:r>
            <a:r>
              <a:rPr lang="en-US" sz="1600" i="1" dirty="0"/>
              <a:t>, X</a:t>
            </a:r>
            <a:r>
              <a:rPr lang="en-US" sz="1600" i="1" baseline="-25000" dirty="0"/>
              <a:t>B</a:t>
            </a:r>
            <a:r>
              <a:rPr lang="en-US" sz="1600" i="1" dirty="0"/>
              <a:t> </a:t>
            </a:r>
            <a:r>
              <a:rPr lang="en-US" sz="1600" dirty="0"/>
              <a:t>are the </a:t>
            </a:r>
            <a:r>
              <a:rPr lang="en-US" sz="1600" dirty="0" err="1"/>
              <a:t>electronegativities</a:t>
            </a:r>
            <a:r>
              <a:rPr lang="en-US" sz="1600" dirty="0"/>
              <a:t> of atoms </a:t>
            </a:r>
            <a:r>
              <a:rPr lang="en-US" sz="1600" i="1" dirty="0"/>
              <a:t>A </a:t>
            </a:r>
            <a:r>
              <a:rPr lang="en-US" sz="1600" dirty="0"/>
              <a:t>and </a:t>
            </a:r>
            <a:r>
              <a:rPr lang="en-US" sz="1600" i="1" dirty="0"/>
              <a:t>B </a:t>
            </a:r>
            <a:endParaRPr lang="en-US" sz="1600" dirty="0"/>
          </a:p>
          <a:p>
            <a:pPr marL="285750" indent="-285750">
              <a:lnSpc>
                <a:spcPct val="130000"/>
              </a:lnSpc>
            </a:pPr>
            <a:r>
              <a:rPr lang="en-US" sz="1600" dirty="0"/>
              <a:t> </a:t>
            </a:r>
            <a:r>
              <a:rPr lang="en-US" sz="1600" dirty="0" err="1"/>
              <a:t>NaCl</a:t>
            </a:r>
            <a:r>
              <a:rPr lang="en-US" sz="1600" dirty="0"/>
              <a:t>, </a:t>
            </a:r>
            <a:r>
              <a:rPr lang="en-US" sz="1600" dirty="0" err="1"/>
              <a:t>MgO</a:t>
            </a:r>
            <a:endParaRPr lang="en-US" sz="1600" dirty="0"/>
          </a:p>
          <a:p>
            <a:pPr marL="285750" indent="-285750">
              <a:lnSpc>
                <a:spcPct val="130000"/>
              </a:lnSpc>
            </a:pPr>
            <a:endParaRPr lang="en-US" sz="1600" dirty="0">
              <a:solidFill>
                <a:srgbClr val="000000"/>
              </a:solidFill>
            </a:endParaRPr>
          </a:p>
          <a:p>
            <a:r>
              <a:rPr lang="en-US" sz="1600" b="1" dirty="0">
                <a:solidFill>
                  <a:srgbClr val="000000"/>
                </a:solidFill>
              </a:rPr>
              <a:t>van der Waals bonds </a:t>
            </a:r>
            <a:r>
              <a:rPr lang="en-US" sz="1600" dirty="0">
                <a:solidFill>
                  <a:srgbClr val="000000"/>
                </a:solidFill>
              </a:rPr>
              <a:t>(London forces, Debye interaction, </a:t>
            </a:r>
            <a:r>
              <a:rPr lang="en-US" sz="1600" dirty="0" err="1">
                <a:solidFill>
                  <a:srgbClr val="000000"/>
                </a:solidFill>
              </a:rPr>
              <a:t>Keesom</a:t>
            </a:r>
            <a:r>
              <a:rPr lang="en-US" sz="1600" dirty="0">
                <a:solidFill>
                  <a:srgbClr val="000000"/>
                </a:solidFill>
              </a:rPr>
              <a:t> interaction)</a:t>
            </a:r>
          </a:p>
          <a:p>
            <a:pPr marL="685800" lvl="1">
              <a:lnSpc>
                <a:spcPct val="130000"/>
              </a:lnSpc>
            </a:pPr>
            <a:r>
              <a:rPr lang="en-US" sz="1600" dirty="0"/>
              <a:t>physical bonds (secondary bonds) </a:t>
            </a:r>
          </a:p>
          <a:p>
            <a:pPr marL="685800" lvl="1">
              <a:lnSpc>
                <a:spcPct val="130000"/>
              </a:lnSpc>
            </a:pPr>
            <a:r>
              <a:rPr lang="en-US" sz="1600" dirty="0"/>
              <a:t>Weak in comparison to primary or chemical bonds </a:t>
            </a:r>
          </a:p>
          <a:p>
            <a:endParaRPr lang="en-US" sz="1600" dirty="0">
              <a:solidFill>
                <a:srgbClr val="000000"/>
              </a:solidFill>
            </a:endParaRPr>
          </a:p>
          <a:p>
            <a:endParaRPr lang="en-US" sz="1600" dirty="0">
              <a:solidFill>
                <a:srgbClr val="000000"/>
              </a:solidFill>
            </a:endParaRPr>
          </a:p>
          <a:p>
            <a:endParaRPr lang="en-US" sz="1600" dirty="0">
              <a:solidFill>
                <a:srgbClr val="000000"/>
              </a:solidFill>
            </a:endParaRPr>
          </a:p>
          <a:p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70066" y="3698900"/>
            <a:ext cx="66547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Ionic Bond = Metal + Non-metal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48720" y="3698900"/>
            <a:ext cx="2760133" cy="3077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Dissimilar </a:t>
            </a:r>
            <a:r>
              <a:rPr lang="en-US" sz="1400" dirty="0" err="1"/>
              <a:t>Electronegativities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8299614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6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3920" y="-132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/>
              <a:t>Atomic Bonding</a:t>
            </a:r>
          </a:p>
          <a:p>
            <a:pPr algn="l"/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33920" y="520210"/>
            <a:ext cx="44038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Bonding Energies and </a:t>
            </a:r>
            <a:r>
              <a:rPr lang="en-US" b="1"/>
              <a:t>Melting Temperatures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8083140"/>
              </p:ext>
            </p:extLst>
          </p:nvPr>
        </p:nvGraphicFramePr>
        <p:xfrm>
          <a:off x="444500" y="1337997"/>
          <a:ext cx="7175500" cy="45720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793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3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38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38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Bonding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Substance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Bonding Energy (kJ/</a:t>
                      </a:r>
                      <a:r>
                        <a:rPr lang="en-US" dirty="0" err="1"/>
                        <a:t>mol</a:t>
                      </a:r>
                      <a:r>
                        <a:rPr lang="en-US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Melting Temperature </a:t>
                      </a:r>
                    </a:p>
                    <a:p>
                      <a:r>
                        <a:rPr lang="en-US" dirty="0"/>
                        <a:t>(</a:t>
                      </a:r>
                      <a:r>
                        <a:rPr lang="en-US" baseline="30000" dirty="0" err="1"/>
                        <a:t>o</a:t>
                      </a:r>
                      <a:r>
                        <a:rPr lang="en-US" dirty="0" err="1"/>
                        <a:t>C</a:t>
                      </a:r>
                      <a:r>
                        <a:rPr lang="en-US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US" dirty="0"/>
                        <a:t>Ionic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NaCl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MgO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US" dirty="0"/>
                        <a:t>Covalent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1410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 (diamond)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&gt;3550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US" dirty="0"/>
                        <a:t>Metallic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-39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3410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US" dirty="0"/>
                        <a:t>van der Waals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-189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Cl</a:t>
                      </a:r>
                      <a:r>
                        <a:rPr lang="en-US" baseline="-25000" dirty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-101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US" dirty="0"/>
                        <a:t>Hydrogen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NH</a:t>
                      </a:r>
                      <a:r>
                        <a:rPr lang="en-US" baseline="-25000" dirty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-78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</a:t>
                      </a:r>
                      <a:r>
                        <a:rPr lang="en-US" baseline="-25000" dirty="0"/>
                        <a:t>2</a:t>
                      </a:r>
                      <a:r>
                        <a:rPr lang="en-US" baseline="0" dirty="0"/>
                        <a:t>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304800" y="5894684"/>
            <a:ext cx="7315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1200" dirty="0">
                <a:latin typeface="Cambria" charset="0"/>
                <a:ea typeface="ＭＳ 明朝" charset="-128"/>
                <a:cs typeface="Arial" charset="0"/>
              </a:rPr>
              <a:t>William D. Callister, David G. </a:t>
            </a:r>
            <a:r>
              <a:rPr lang="en-US" sz="1200" dirty="0" err="1">
                <a:latin typeface="Cambria" charset="0"/>
                <a:ea typeface="ＭＳ 明朝" charset="-128"/>
                <a:cs typeface="Arial" charset="0"/>
              </a:rPr>
              <a:t>Rethwisch</a:t>
            </a:r>
            <a:r>
              <a:rPr lang="en-US" sz="1200" dirty="0">
                <a:latin typeface="Cambria" charset="0"/>
                <a:ea typeface="ＭＳ 明朝" charset="-128"/>
                <a:cs typeface="Arial" charset="0"/>
              </a:rPr>
              <a:t>, Materials Science and Engineering, Eighth Edition, Wiley, 2011.</a:t>
            </a:r>
            <a:endParaRPr lang="en-US" sz="1200" dirty="0">
              <a:latin typeface="Cambria" charset="0"/>
              <a:ea typeface="ＭＳ 明朝" charset="-128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2990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7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75734" y="2274838"/>
            <a:ext cx="73152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Donald R.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Askeland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Pradeep P.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Fulay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Wendelin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 J. Wright, The Science and Engineering of Materials, Sixth Edition</a:t>
            </a:r>
            <a:endParaRPr lang="en-US" sz="2000" dirty="0">
              <a:latin typeface="Cambria" charset="0"/>
              <a:ea typeface="ＭＳ 明朝" charset="-128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 </a:t>
            </a:r>
            <a:endParaRPr lang="en-US" sz="2000" dirty="0">
              <a:latin typeface="Cambria" charset="0"/>
              <a:ea typeface="ＭＳ 明朝" charset="-128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William D. Callister, David G.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Rethwisch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Materials Science and Engineering, Eighth Edition, Wiley, 2011.</a:t>
            </a:r>
            <a:endParaRPr lang="en-US" sz="2000" dirty="0">
              <a:effectLst/>
              <a:latin typeface="Cambria" charset="0"/>
              <a:ea typeface="ＭＳ 明朝" charset="-128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992541"/>
      </p:ext>
    </p:extLst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View</Template>
  <TotalTime>7307</TotalTime>
  <Words>495</Words>
  <Application>Microsoft Macintosh PowerPoint</Application>
  <PresentationFormat>On-screen Show (4:3)</PresentationFormat>
  <Paragraphs>115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ＭＳ 明朝</vt:lpstr>
      <vt:lpstr>Arial</vt:lpstr>
      <vt:lpstr>Calibri</vt:lpstr>
      <vt:lpstr>Cambria</vt:lpstr>
      <vt:lpstr>Century Schoolbook</vt:lpstr>
      <vt:lpstr>Times New Roman</vt:lpstr>
      <vt:lpstr>Wingdings 2</vt:lpstr>
      <vt:lpstr>View</vt:lpstr>
      <vt:lpstr>Atomic Structure and Interatomic Bonding</vt:lpstr>
      <vt:lpstr>Atomic Structure and Interatomic Bonding</vt:lpstr>
      <vt:lpstr>Atomic Structure and Interatomic Bonding</vt:lpstr>
      <vt:lpstr>The Periodic Table</vt:lpstr>
      <vt:lpstr>PowerPoint Presentation</vt:lpstr>
      <vt:lpstr>PowerPoint Presentation</vt:lpstr>
      <vt:lpstr>References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Material Science and Engineering</dc:title>
  <dc:creator>Berna Topuz</dc:creator>
  <cp:lastModifiedBy>Microsoft Office User</cp:lastModifiedBy>
  <cp:revision>167</cp:revision>
  <dcterms:created xsi:type="dcterms:W3CDTF">2014-01-14T11:21:41Z</dcterms:created>
  <dcterms:modified xsi:type="dcterms:W3CDTF">2020-05-09T12:59:02Z</dcterms:modified>
</cp:coreProperties>
</file>