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7" r:id="rId4"/>
    <p:sldId id="268" r:id="rId5"/>
    <p:sldId id="269" r:id="rId6"/>
    <p:sldId id="270" r:id="rId7"/>
    <p:sldId id="272" r:id="rId8"/>
    <p:sldId id="273" r:id="rId9"/>
    <p:sldId id="274" r:id="rId10"/>
    <p:sldId id="276" r:id="rId11"/>
    <p:sldId id="28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FD251D-E222-D13F-FF78-4B63A8CBB5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4B18E0F-FEBB-8A94-906A-52B7EE87E8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DC53C1-9B5A-569A-87C1-A55A02949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8B9F620-7A0E-DADE-0E43-D471D59DD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F0CD84C-23D7-2221-C35D-71BCA4797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753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F1E76C-C42F-296C-BC26-E3AE975DF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9758AA1-3943-7939-DE49-FE5B6F1FC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AC24A3-9A02-98DE-EA9F-29C17C5DB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11D265-11EB-DA54-41E3-4450582BA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13A45EA-93C7-7EA6-8B8B-C477C6D4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762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0BDC60D-0397-B4E7-3645-1FBD5F19DA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C689AE-A4B0-9065-7C71-68549000D2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97C6902-F141-252E-8FBF-C53BECACE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6A38DD-961C-8F9D-ED0A-02291CD7C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13E962-6DE3-A075-BF67-BA7DC62AA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3678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79040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575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85453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422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3697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894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389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72752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67C703-C212-96CD-7D69-AAC9E048F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A468EA-FC82-44B9-B8C9-848FE3EA8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63DC2C-14BE-D437-87B2-626D6C479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22A361-303B-A869-B399-04CF3A853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33A23A-CCE4-80BA-133F-B8211FCA2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8859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9185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260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39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199053-4A17-26EC-FC0A-3A7A017DA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0FAF638-4F5B-0231-C620-A7561F7CE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84044D-AC90-85D7-5DBD-96746B9D7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F25EA7-0114-9D88-4BB5-8B9A1A8C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F64E8A0-90AA-C979-EB4C-A40A3386D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043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AAE493-C8F2-8CE8-BCC3-1D2D747CB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B82D64-70B3-F564-768A-33635931C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3E75B0C-3445-F737-D6B9-5602DFCB3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51E7D70-BB9A-ED25-CD7C-796C79AB1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8E7BD3A-0B19-E3A3-915D-168EAC6E5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4537EB-FD50-650E-4FBD-19A3809C7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726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DA9A64-6FF5-9EAD-A18E-F9DB98CB2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7DBC40-6B9F-E93C-2D4B-DBD3162F6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114A47-99B4-971F-45C8-96C6D0C8B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C3F38B2-1685-10BD-7621-72587A3814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CC3C3F8-A2CD-2516-B52B-18E79F6017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9E0D5A8-934C-15B1-14A4-7BF21EB5D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635E745-21B4-F5D7-5730-787529E1B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C1FBAF5-C8B2-7369-37D2-F2984DC89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29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B6BB1C-896A-558E-7CA8-D1621BA21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2E5E8D1-EF32-6229-2D55-7889D899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E91B8E9-B7E0-BF49-3052-92403ABE6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72D9F78-254E-BD7A-B096-37DFE962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055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96771EC-3A36-2D38-1FEF-AA8A3B838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C1296E6-C0A1-F939-FAF4-1A0C39830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0A7F27D-C2BE-9F31-2441-AFF1E707E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85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6C4512-C847-6ABD-D26B-E8E317D2E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A26AE6-2163-4B08-8480-3A4A736A9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A9DF9AC-B843-2E08-315B-4D8EE7133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F071A38-1095-A824-FBD2-ECAD9C74B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EC3FCD5-1D08-3457-5ECC-2E5DDC53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202BF39-06CA-ED6F-09DC-F38585D12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422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880BBC-4EE5-93EE-C960-720540FA0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A53E702-79A0-42C6-745F-134751A4F1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7B160C3-662F-6DD0-BBEE-1C53A54A0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7C9AC9A-5DA5-FBBD-899F-9D4609DB4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F0D28F4-201A-F62B-8EF4-BE164D241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677FFF8-E61A-8A42-0B8C-90158672E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302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ACE9EA5-3156-31CE-560B-23A5DDF77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87B1E96-85B0-2851-A50B-FB4ED8FAB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481BA5-2CEF-0A2A-6905-E55BB2A2B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FE8E8-E99D-4587-932C-CDF2C96C460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002C6B-09F9-D5A8-661D-D1E5FA989C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6FE8B2-BCF9-FB28-F9F8-7B8183D46A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E915A-BA92-49AE-801D-B94BDEE1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58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14634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117" y="2196302"/>
            <a:ext cx="5492289" cy="2595154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  <a:scene3d>
            <a:camera prst="perspectiveFront"/>
            <a:lightRig rig="threePt" dir="t"/>
          </a:scene3d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996697" y="0"/>
            <a:ext cx="9944100" cy="1330037"/>
          </a:xfrm>
          <a:ln w="38100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chemeClr val="tx1">
                    <a:lumMod val="85000"/>
                  </a:schemeClr>
                </a:solidFill>
              </a:rPr>
              <a:t>Membranes, CHANNELS AND TRANSFER</a:t>
            </a:r>
            <a:br>
              <a:rPr lang="tr-TR" sz="4000" b="1" dirty="0">
                <a:solidFill>
                  <a:schemeClr val="tx1">
                    <a:lumMod val="85000"/>
                  </a:schemeClr>
                </a:solidFill>
              </a:rPr>
            </a:br>
            <a:endParaRPr lang="tr-TR" sz="4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086600" y="5069718"/>
            <a:ext cx="5105400" cy="69088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Dr. Etkin ŞAFAK</a:t>
            </a:r>
          </a:p>
          <a:p>
            <a:pPr algn="ctr"/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Department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of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Physiology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262C28-EBF0-4B4E-915F-ECA3C9777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719" y="4489217"/>
            <a:ext cx="8534400" cy="1507067"/>
          </a:xfrm>
        </p:spPr>
        <p:txBody>
          <a:bodyPr/>
          <a:lstStyle/>
          <a:p>
            <a:r>
              <a:rPr lang="tr-TR" b="1" dirty="0"/>
              <a:t>ANY QUESTIONS?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426" y="2079879"/>
            <a:ext cx="2581275" cy="177165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8208579" y="5549462"/>
            <a:ext cx="3058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Dr. Etkin ŞAFAK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esafak@ankara.edu.tr</a:t>
            </a:r>
          </a:p>
        </p:txBody>
      </p:sp>
    </p:spTree>
    <p:extLst>
      <p:ext uri="{BB962C8B-B14F-4D97-AF65-F5344CB8AC3E}">
        <p14:creationId xmlns:p14="http://schemas.microsoft.com/office/powerpoint/2010/main" val="64060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0922" y="163560"/>
            <a:ext cx="8534400" cy="1507067"/>
          </a:xfrm>
        </p:spPr>
        <p:txBody>
          <a:bodyPr/>
          <a:lstStyle/>
          <a:p>
            <a:r>
              <a:rPr lang="tr-TR" b="1" dirty="0"/>
              <a:t>MEMBRANE FLUX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0368" y="1231515"/>
            <a:ext cx="6172199" cy="4971857"/>
          </a:xfrm>
        </p:spPr>
        <p:txBody>
          <a:bodyPr>
            <a:normAutofit lnSpcReduction="10000"/>
          </a:bodyPr>
          <a:lstStyle/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FLUX: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amount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of material crossing a surface in a unit of time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NET FLUX: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differences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between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two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one-way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fluxes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Always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occur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in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direction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from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higher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lower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concentration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Determines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u="sng" dirty="0">
                <a:solidFill>
                  <a:schemeClr val="tx1">
                    <a:lumMod val="85000"/>
                  </a:schemeClr>
                </a:solidFill>
              </a:rPr>
              <a:t>net </a:t>
            </a:r>
            <a:r>
              <a:rPr lang="tr-TR" u="sng" dirty="0" err="1">
                <a:solidFill>
                  <a:schemeClr val="tx1">
                    <a:lumMod val="85000"/>
                  </a:schemeClr>
                </a:solidFill>
              </a:rPr>
              <a:t>gain</a:t>
            </a:r>
            <a:r>
              <a:rPr lang="tr-TR" u="sng" dirty="0">
                <a:solidFill>
                  <a:schemeClr val="tx1">
                    <a:lumMod val="85000"/>
                  </a:schemeClr>
                </a:solidFill>
              </a:rPr>
              <a:t>/</a:t>
            </a:r>
            <a:r>
              <a:rPr lang="tr-TR" u="sng" dirty="0" err="1">
                <a:solidFill>
                  <a:schemeClr val="tx1">
                    <a:lumMod val="85000"/>
                  </a:schemeClr>
                </a:solidFill>
              </a:rPr>
              <a:t>loss</a:t>
            </a:r>
            <a:r>
              <a:rPr lang="tr-TR" u="sng" dirty="0">
                <a:solidFill>
                  <a:schemeClr val="tx1">
                    <a:lumMod val="85000"/>
                  </a:schemeClr>
                </a:solidFill>
              </a:rPr>
              <a:t> of </a:t>
            </a:r>
            <a:r>
              <a:rPr lang="tr-TR" u="sng" dirty="0" err="1">
                <a:solidFill>
                  <a:schemeClr val="tx1">
                    <a:lumMod val="85000"/>
                  </a:schemeClr>
                </a:solidFill>
              </a:rPr>
              <a:t>molecu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les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from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compartments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seperated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by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a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membrane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DISTRIBUTION EQUILIBRIUM: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two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one-way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fluxes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are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equal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in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magnitude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but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opposite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in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direction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Net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flux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is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equal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zero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No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further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changes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in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concentration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of a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substance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in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2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compartments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will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occur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4700" y="602672"/>
            <a:ext cx="50673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36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03264" y="260291"/>
            <a:ext cx="10361325" cy="1507067"/>
          </a:xfrm>
        </p:spPr>
        <p:txBody>
          <a:bodyPr>
            <a:normAutofit/>
          </a:bodyPr>
          <a:lstStyle/>
          <a:p>
            <a:r>
              <a:rPr lang="tr-TR" b="1" dirty="0"/>
              <a:t>DIFFUSION THROUGH THE LIPID BARRIER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9136" y="1437533"/>
            <a:ext cx="11002448" cy="4971857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M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polar molecules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diffuse into cells very slowly or not at all,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Nonpolar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molecules diffuse much more rapidly across plasma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membranes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—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they have large permeability constants.</a:t>
            </a:r>
          </a:p>
          <a:p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Why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nonpolar molecules can dissolve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the nonpolar regions of the membrane—fatty acid chains of 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membrane phospholipids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Nonpolar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molecules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?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Oxygen, carbon dioxide, fatty acids, steroid hormones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etc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.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964" y="4351073"/>
            <a:ext cx="6872707" cy="236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458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02441" y="297749"/>
            <a:ext cx="10984779" cy="1507067"/>
          </a:xfrm>
        </p:spPr>
        <p:txBody>
          <a:bodyPr>
            <a:normAutofit/>
          </a:bodyPr>
          <a:lstStyle/>
          <a:p>
            <a:r>
              <a:rPr lang="en-US" sz="3200" b="1" dirty="0"/>
              <a:t>D</a:t>
            </a:r>
            <a:r>
              <a:rPr lang="tr-TR" sz="3200" b="1" dirty="0"/>
              <a:t>i</a:t>
            </a:r>
            <a:r>
              <a:rPr lang="en-US" sz="3200" b="1" dirty="0" err="1"/>
              <a:t>ffus</a:t>
            </a:r>
            <a:r>
              <a:rPr lang="tr-TR" sz="3200" b="1" dirty="0"/>
              <a:t>ı</a:t>
            </a:r>
            <a:r>
              <a:rPr lang="en-US" sz="3200" b="1" dirty="0"/>
              <a:t>on of </a:t>
            </a:r>
            <a:r>
              <a:rPr lang="tr-TR" sz="3200" b="1" dirty="0"/>
              <a:t>i</a:t>
            </a:r>
            <a:r>
              <a:rPr lang="en-US" sz="3200" b="1" dirty="0" err="1"/>
              <a:t>ons</a:t>
            </a:r>
            <a:r>
              <a:rPr lang="en-US" sz="3200" b="1" dirty="0"/>
              <a:t> through </a:t>
            </a:r>
            <a:r>
              <a:rPr lang="en-US" sz="3200" b="1" dirty="0" err="1"/>
              <a:t>Prote</a:t>
            </a:r>
            <a:r>
              <a:rPr lang="tr-TR" sz="3200" b="1" dirty="0"/>
              <a:t>i</a:t>
            </a:r>
            <a:r>
              <a:rPr lang="en-US" sz="3200" b="1" dirty="0"/>
              <a:t>n Channels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8448" y="1461917"/>
            <a:ext cx="6172199" cy="4971857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I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ntegral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membrane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proteins can span the lipid bilayer.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Some of these proteins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form channels through which ions can diffuse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across the membrane.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A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single protein may have a conformation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similar to that of a doughnut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providing the channel for ion movement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diameters of protein channels are very small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slightly larger than those of the ions that pass through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them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Ion channels show a selectivity for the type of ion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that can pass through them.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435" y="2258251"/>
            <a:ext cx="5377565" cy="311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93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4618" y="200213"/>
            <a:ext cx="11431588" cy="1507067"/>
          </a:xfrm>
        </p:spPr>
        <p:txBody>
          <a:bodyPr>
            <a:normAutofit/>
          </a:bodyPr>
          <a:lstStyle/>
          <a:p>
            <a:r>
              <a:rPr lang="en-US" dirty="0"/>
              <a:t>D</a:t>
            </a:r>
            <a:r>
              <a:rPr lang="tr-TR" dirty="0"/>
              <a:t>i</a:t>
            </a:r>
            <a:r>
              <a:rPr lang="en-US" dirty="0" err="1"/>
              <a:t>ffus</a:t>
            </a:r>
            <a:r>
              <a:rPr lang="tr-TR" dirty="0"/>
              <a:t>ı</a:t>
            </a:r>
            <a:r>
              <a:rPr lang="en-US" dirty="0"/>
              <a:t>on of </a:t>
            </a:r>
            <a:r>
              <a:rPr lang="tr-TR" dirty="0"/>
              <a:t>i</a:t>
            </a:r>
            <a:r>
              <a:rPr lang="en-US" dirty="0" err="1"/>
              <a:t>ons</a:t>
            </a:r>
            <a:r>
              <a:rPr lang="en-US" dirty="0"/>
              <a:t> through </a:t>
            </a:r>
            <a:r>
              <a:rPr lang="en-US" dirty="0" err="1"/>
              <a:t>Prote</a:t>
            </a:r>
            <a:r>
              <a:rPr lang="tr-TR" dirty="0"/>
              <a:t>i</a:t>
            </a:r>
            <a:r>
              <a:rPr lang="en-US" dirty="0"/>
              <a:t>n Channels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1600" y="1522877"/>
            <a:ext cx="6172199" cy="4971857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Th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e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selectivity is based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the channel diameter and </a:t>
            </a:r>
            <a:endParaRPr lang="tr-TR" b="1" i="1" dirty="0">
              <a:solidFill>
                <a:schemeClr val="tx1">
                  <a:lumMod val="8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b="1" i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charged and polar surfaces of the protein subunits that</a:t>
            </a:r>
            <a:r>
              <a:rPr lang="tr-TR" b="1" i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form the channel walls </a:t>
            </a:r>
            <a:endParaRPr lang="tr-TR" b="1" i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For example, some channels (K channels) allow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only potassium ions to pass, 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others are specific for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sodium (Na channels),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others allow both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sodium and potassium ions to pass (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Na,K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channels)..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024" y="3651736"/>
            <a:ext cx="5606976" cy="255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64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72055" y="261173"/>
            <a:ext cx="11431588" cy="1507067"/>
          </a:xfrm>
        </p:spPr>
        <p:txBody>
          <a:bodyPr>
            <a:normAutofit/>
          </a:bodyPr>
          <a:lstStyle/>
          <a:p>
            <a:r>
              <a:rPr lang="en-US" b="1" dirty="0"/>
              <a:t>Role of </a:t>
            </a:r>
            <a:r>
              <a:rPr lang="en-US" b="1" dirty="0" err="1"/>
              <a:t>Electr</a:t>
            </a:r>
            <a:r>
              <a:rPr lang="tr-TR" b="1" dirty="0"/>
              <a:t>i</a:t>
            </a:r>
            <a:r>
              <a:rPr lang="en-US" b="1" dirty="0"/>
              <a:t>c Forces on </a:t>
            </a:r>
            <a:r>
              <a:rPr lang="tr-TR" b="1" dirty="0"/>
              <a:t>I</a:t>
            </a:r>
            <a:r>
              <a:rPr lang="en-US" b="1" dirty="0"/>
              <a:t>on Movement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9571" y="1449725"/>
            <a:ext cx="6172199" cy="4971857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O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ne additional factor must be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considered: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presence of electric forces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There exists a separation of electric charge across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plasma membranes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membrane potential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membrane potential provides an electric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force that influences the movement of ions across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membrane.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Electric charges of the same sign repel each other, while opposite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charges attract.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Even if there were no difference in ion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concentration across the membrane, there would still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be a net movement of because of the membrane potential.</a:t>
            </a:r>
          </a:p>
          <a:p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Th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direction and magnitude of ion depend on the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concentration difference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and the electrical difference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These two driving forces are known as the electrochemical gradient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330" y="2252938"/>
            <a:ext cx="3720608" cy="271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27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34090" y="285557"/>
            <a:ext cx="11431588" cy="1507067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Regulat</a:t>
            </a:r>
            <a:r>
              <a:rPr lang="tr-TR" sz="3200" b="1" dirty="0"/>
              <a:t>i</a:t>
            </a:r>
            <a:r>
              <a:rPr lang="en-US" sz="3200" b="1" dirty="0"/>
              <a:t>on of D</a:t>
            </a:r>
            <a:r>
              <a:rPr lang="tr-TR" sz="3200" b="1" dirty="0"/>
              <a:t>i</a:t>
            </a:r>
            <a:r>
              <a:rPr lang="en-US" sz="3200" b="1" dirty="0" err="1"/>
              <a:t>ffus</a:t>
            </a:r>
            <a:r>
              <a:rPr lang="tr-TR" sz="3200" b="1" dirty="0"/>
              <a:t>i</a:t>
            </a:r>
            <a:r>
              <a:rPr lang="en-US" sz="3200" b="1" dirty="0"/>
              <a:t>on through Ion Channels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8314" y="1522877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channels can exist in an open or closed state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C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hanges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in a membrane’s permeability to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ions can occur rapidly as a result of the opening or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closing of these channels.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process of opening and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closing ion channels is known as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channel gating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single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ion channel may open and close many times each second,</a:t>
            </a: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 total number of ions that pass through a channel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depends on how frequently the channel opens and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how long it stays open.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0513" y="2427943"/>
            <a:ext cx="4813588" cy="167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70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6138" y="188021"/>
            <a:ext cx="11431588" cy="1507067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Regulat</a:t>
            </a:r>
            <a:r>
              <a:rPr lang="tr-TR" sz="3200" b="1" dirty="0"/>
              <a:t>I</a:t>
            </a:r>
            <a:r>
              <a:rPr lang="en-US" sz="3200" b="1" dirty="0"/>
              <a:t>on of D</a:t>
            </a:r>
            <a:r>
              <a:rPr lang="tr-TR" sz="3200" b="1" dirty="0"/>
              <a:t>i</a:t>
            </a:r>
            <a:r>
              <a:rPr lang="en-US" sz="3200" b="1" dirty="0" err="1"/>
              <a:t>ffus</a:t>
            </a:r>
            <a:r>
              <a:rPr lang="tr-TR" sz="3200" b="1" dirty="0"/>
              <a:t>I</a:t>
            </a:r>
            <a:r>
              <a:rPr lang="en-US" sz="3200" b="1" dirty="0"/>
              <a:t>on through Ion Channels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0640" y="1571645"/>
            <a:ext cx="6172199" cy="497185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Three factors can alter the channel protein conformations,</a:t>
            </a: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(1) 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he binding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of specific molecules to channel proteins may produce change in the shape of the channel protein; ligand-sensitive channels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–</a:t>
            </a: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b="1" i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85000"/>
                  </a:schemeClr>
                </a:solidFill>
              </a:rPr>
              <a:t>ligands that influence them are often chemical messengers.</a:t>
            </a: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(2) Changes in the membrane potential can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cause movement of the charged regions on a channel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protein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—voltage-gated channel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(3) Stretching the membrane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may affect the conformation of some channel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proteins—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mechanosensitive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channels.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591" y="2158677"/>
            <a:ext cx="5042151" cy="284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90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74826" y="358709"/>
            <a:ext cx="11431588" cy="1507067"/>
          </a:xfrm>
        </p:spPr>
        <p:txBody>
          <a:bodyPr>
            <a:normAutofit/>
          </a:bodyPr>
          <a:lstStyle/>
          <a:p>
            <a:r>
              <a:rPr lang="en-US" sz="3200" b="1" dirty="0"/>
              <a:t>D</a:t>
            </a:r>
            <a:r>
              <a:rPr lang="tr-TR" sz="3200" b="1" dirty="0"/>
              <a:t>i</a:t>
            </a:r>
            <a:r>
              <a:rPr lang="en-US" sz="3200" b="1" dirty="0" err="1"/>
              <a:t>ffus</a:t>
            </a:r>
            <a:r>
              <a:rPr lang="tr-TR" sz="3200" b="1" dirty="0"/>
              <a:t>i</a:t>
            </a:r>
            <a:r>
              <a:rPr lang="en-US" sz="3200" b="1" dirty="0"/>
              <a:t>on</a:t>
            </a:r>
            <a:endParaRPr lang="tr-TR" sz="3200" b="1" dirty="0"/>
          </a:p>
        </p:txBody>
      </p:sp>
      <p:pic>
        <p:nvPicPr>
          <p:cNvPr id="5" name="Cell Membrane  Diffus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75699" y="1608615"/>
            <a:ext cx="6878781" cy="469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7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674</Words>
  <Application>Microsoft Office PowerPoint</Application>
  <PresentationFormat>Geniş ekran</PresentationFormat>
  <Paragraphs>53</Paragraphs>
  <Slides>10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Wingdings</vt:lpstr>
      <vt:lpstr>Office Teması</vt:lpstr>
      <vt:lpstr>Crop</vt:lpstr>
      <vt:lpstr>Membranes, CHANNELS AND TRANSFER </vt:lpstr>
      <vt:lpstr>MEMBRANE FLUX</vt:lpstr>
      <vt:lpstr>DIFFUSION THROUGH THE LIPID BARRIER</vt:lpstr>
      <vt:lpstr>Diffusıon of ions through Protein Channels</vt:lpstr>
      <vt:lpstr>Diffusıon of ions through Protein Channels</vt:lpstr>
      <vt:lpstr>Role of Electric Forces on Ion Movement</vt:lpstr>
      <vt:lpstr>Regulation of Diffusion through Ion Channels</vt:lpstr>
      <vt:lpstr>RegulatIon of DiffusIon through Ion Channels</vt:lpstr>
      <vt:lpstr>Diffusion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2025-09-09T08:12:32Z</dcterms:created>
  <dcterms:modified xsi:type="dcterms:W3CDTF">2025-09-09T08:13:38Z</dcterms:modified>
</cp:coreProperties>
</file>