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69" r:id="rId2"/>
    <p:sldId id="271" r:id="rId3"/>
    <p:sldId id="259" r:id="rId4"/>
    <p:sldId id="262" r:id="rId5"/>
    <p:sldId id="272" r:id="rId6"/>
    <p:sldId id="263" r:id="rId7"/>
    <p:sldId id="264" r:id="rId8"/>
    <p:sldId id="273"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90"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a:p>
        </p:txBody>
      </p:sp>
      <p:sp>
        <p:nvSpPr>
          <p:cNvPr id="4" name="Veri Yer Tutucusu 3"/>
          <p:cNvSpPr>
            <a:spLocks noGrp="1"/>
          </p:cNvSpPr>
          <p:nvPr>
            <p:ph type="dt" sz="half" idx="10"/>
          </p:nvPr>
        </p:nvSpPr>
        <p:spPr/>
        <p:txBody>
          <a:bodyPr/>
          <a:lstStyle/>
          <a:p>
            <a:fld id="{426051D9-B9B2-413F-B50F-D6F4EEC3C67A}" type="datetimeFigureOut">
              <a:rPr lang="tr-TR" smtClean="0"/>
              <a:t>9.05.2020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5D4AE9F-3711-41EC-AB89-635E8CF2F5F4}" type="slidenum">
              <a:rPr lang="tr-TR" smtClean="0"/>
              <a:t>‹#›</a:t>
            </a:fld>
            <a:endParaRPr lang="tr-TR"/>
          </a:p>
        </p:txBody>
      </p:sp>
    </p:spTree>
    <p:extLst>
      <p:ext uri="{BB962C8B-B14F-4D97-AF65-F5344CB8AC3E}">
        <p14:creationId xmlns:p14="http://schemas.microsoft.com/office/powerpoint/2010/main" val="2374216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426051D9-B9B2-413F-B50F-D6F4EEC3C67A}" type="datetimeFigureOut">
              <a:rPr lang="tr-TR" smtClean="0"/>
              <a:t>9.05.2020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5D4AE9F-3711-41EC-AB89-635E8CF2F5F4}" type="slidenum">
              <a:rPr lang="tr-TR" smtClean="0"/>
              <a:t>‹#›</a:t>
            </a:fld>
            <a:endParaRPr lang="tr-TR"/>
          </a:p>
        </p:txBody>
      </p:sp>
    </p:spTree>
    <p:extLst>
      <p:ext uri="{BB962C8B-B14F-4D97-AF65-F5344CB8AC3E}">
        <p14:creationId xmlns:p14="http://schemas.microsoft.com/office/powerpoint/2010/main" val="211973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426051D9-B9B2-413F-B50F-D6F4EEC3C67A}" type="datetimeFigureOut">
              <a:rPr lang="tr-TR" smtClean="0"/>
              <a:t>9.05.2020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5D4AE9F-3711-41EC-AB89-635E8CF2F5F4}" type="slidenum">
              <a:rPr lang="tr-TR" smtClean="0"/>
              <a:t>‹#›</a:t>
            </a:fld>
            <a:endParaRPr lang="tr-TR"/>
          </a:p>
        </p:txBody>
      </p:sp>
    </p:spTree>
    <p:extLst>
      <p:ext uri="{BB962C8B-B14F-4D97-AF65-F5344CB8AC3E}">
        <p14:creationId xmlns:p14="http://schemas.microsoft.com/office/powerpoint/2010/main" val="119960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426051D9-B9B2-413F-B50F-D6F4EEC3C67A}" type="datetimeFigureOut">
              <a:rPr lang="tr-TR" smtClean="0"/>
              <a:t>9.05.2020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5D4AE9F-3711-41EC-AB89-635E8CF2F5F4}" type="slidenum">
              <a:rPr lang="tr-TR" smtClean="0"/>
              <a:t>‹#›</a:t>
            </a:fld>
            <a:endParaRPr lang="tr-TR"/>
          </a:p>
        </p:txBody>
      </p:sp>
    </p:spTree>
    <p:extLst>
      <p:ext uri="{BB962C8B-B14F-4D97-AF65-F5344CB8AC3E}">
        <p14:creationId xmlns:p14="http://schemas.microsoft.com/office/powerpoint/2010/main" val="1490722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426051D9-B9B2-413F-B50F-D6F4EEC3C67A}" type="datetimeFigureOut">
              <a:rPr lang="tr-TR" smtClean="0"/>
              <a:t>9.05.2020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5D4AE9F-3711-41EC-AB89-635E8CF2F5F4}" type="slidenum">
              <a:rPr lang="tr-TR" smtClean="0"/>
              <a:t>‹#›</a:t>
            </a:fld>
            <a:endParaRPr lang="tr-TR"/>
          </a:p>
        </p:txBody>
      </p:sp>
    </p:spTree>
    <p:extLst>
      <p:ext uri="{BB962C8B-B14F-4D97-AF65-F5344CB8AC3E}">
        <p14:creationId xmlns:p14="http://schemas.microsoft.com/office/powerpoint/2010/main" val="1022771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426051D9-B9B2-413F-B50F-D6F4EEC3C67A}" type="datetimeFigureOut">
              <a:rPr lang="tr-TR" smtClean="0"/>
              <a:t>9.05.2020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5D4AE9F-3711-41EC-AB89-635E8CF2F5F4}" type="slidenum">
              <a:rPr lang="tr-TR" smtClean="0"/>
              <a:t>‹#›</a:t>
            </a:fld>
            <a:endParaRPr lang="tr-TR"/>
          </a:p>
        </p:txBody>
      </p:sp>
    </p:spTree>
    <p:extLst>
      <p:ext uri="{BB962C8B-B14F-4D97-AF65-F5344CB8AC3E}">
        <p14:creationId xmlns:p14="http://schemas.microsoft.com/office/powerpoint/2010/main" val="221932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426051D9-B9B2-413F-B50F-D6F4EEC3C67A}" type="datetimeFigureOut">
              <a:rPr lang="tr-TR" smtClean="0"/>
              <a:t>9.05.2020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5D4AE9F-3711-41EC-AB89-635E8CF2F5F4}" type="slidenum">
              <a:rPr lang="tr-TR" smtClean="0"/>
              <a:t>‹#›</a:t>
            </a:fld>
            <a:endParaRPr lang="tr-TR"/>
          </a:p>
        </p:txBody>
      </p:sp>
    </p:spTree>
    <p:extLst>
      <p:ext uri="{BB962C8B-B14F-4D97-AF65-F5344CB8AC3E}">
        <p14:creationId xmlns:p14="http://schemas.microsoft.com/office/powerpoint/2010/main" val="477355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426051D9-B9B2-413F-B50F-D6F4EEC3C67A}" type="datetimeFigureOut">
              <a:rPr lang="tr-TR" smtClean="0"/>
              <a:t>9.05.2020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5D4AE9F-3711-41EC-AB89-635E8CF2F5F4}" type="slidenum">
              <a:rPr lang="tr-TR" smtClean="0"/>
              <a:t>‹#›</a:t>
            </a:fld>
            <a:endParaRPr lang="tr-TR"/>
          </a:p>
        </p:txBody>
      </p:sp>
    </p:spTree>
    <p:extLst>
      <p:ext uri="{BB962C8B-B14F-4D97-AF65-F5344CB8AC3E}">
        <p14:creationId xmlns:p14="http://schemas.microsoft.com/office/powerpoint/2010/main" val="4205110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26051D9-B9B2-413F-B50F-D6F4EEC3C67A}" type="datetimeFigureOut">
              <a:rPr lang="tr-TR" smtClean="0"/>
              <a:t>9.05.2020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5D4AE9F-3711-41EC-AB89-635E8CF2F5F4}" type="slidenum">
              <a:rPr lang="tr-TR" smtClean="0"/>
              <a:t>‹#›</a:t>
            </a:fld>
            <a:endParaRPr lang="tr-TR"/>
          </a:p>
        </p:txBody>
      </p:sp>
    </p:spTree>
    <p:extLst>
      <p:ext uri="{BB962C8B-B14F-4D97-AF65-F5344CB8AC3E}">
        <p14:creationId xmlns:p14="http://schemas.microsoft.com/office/powerpoint/2010/main" val="251419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26051D9-B9B2-413F-B50F-D6F4EEC3C67A}" type="datetimeFigureOut">
              <a:rPr lang="tr-TR" smtClean="0"/>
              <a:t>9.05.2020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5D4AE9F-3711-41EC-AB89-635E8CF2F5F4}" type="slidenum">
              <a:rPr lang="tr-TR" smtClean="0"/>
              <a:t>‹#›</a:t>
            </a:fld>
            <a:endParaRPr lang="tr-TR"/>
          </a:p>
        </p:txBody>
      </p:sp>
    </p:spTree>
    <p:extLst>
      <p:ext uri="{BB962C8B-B14F-4D97-AF65-F5344CB8AC3E}">
        <p14:creationId xmlns:p14="http://schemas.microsoft.com/office/powerpoint/2010/main" val="278261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26051D9-B9B2-413F-B50F-D6F4EEC3C67A}" type="datetimeFigureOut">
              <a:rPr lang="tr-TR" smtClean="0"/>
              <a:t>9.05.2020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5D4AE9F-3711-41EC-AB89-635E8CF2F5F4}" type="slidenum">
              <a:rPr lang="tr-TR" smtClean="0"/>
              <a:t>‹#›</a:t>
            </a:fld>
            <a:endParaRPr lang="tr-TR"/>
          </a:p>
        </p:txBody>
      </p:sp>
    </p:spTree>
    <p:extLst>
      <p:ext uri="{BB962C8B-B14F-4D97-AF65-F5344CB8AC3E}">
        <p14:creationId xmlns:p14="http://schemas.microsoft.com/office/powerpoint/2010/main" val="2739850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alpha val="68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051D9-B9B2-413F-B50F-D6F4EEC3C67A}" type="datetimeFigureOut">
              <a:rPr lang="tr-TR" smtClean="0"/>
              <a:t>9.05.2020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4AE9F-3711-41EC-AB89-635E8CF2F5F4}" type="slidenum">
              <a:rPr lang="tr-TR" smtClean="0"/>
              <a:t>‹#›</a:t>
            </a:fld>
            <a:endParaRPr lang="tr-TR"/>
          </a:p>
        </p:txBody>
      </p:sp>
    </p:spTree>
    <p:extLst>
      <p:ext uri="{BB962C8B-B14F-4D97-AF65-F5344CB8AC3E}">
        <p14:creationId xmlns:p14="http://schemas.microsoft.com/office/powerpoint/2010/main" val="162541325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r.m.wikipedia.org/wiki/Korkut_Boratav" TargetMode="External"/><Relationship Id="rId2" Type="http://schemas.openxmlformats.org/officeDocument/2006/relationships/hyperlink" Target="https://kidega.com/yazar/korkut-boratav-001085" TargetMode="External"/><Relationship Id="rId1" Type="http://schemas.openxmlformats.org/officeDocument/2006/relationships/slideLayout" Target="../slideLayouts/slideLayout2.xml"/><Relationship Id="rId4" Type="http://schemas.openxmlformats.org/officeDocument/2006/relationships/hyperlink" Target="https://www.academia.edu/32602578/1980_den_G%C3%BCn%C3%BCm%C3%BCze_Tar%C4%B1msal_Destek_Sisteminin_D%C3%B6n%C3%BC%C5%9F%C3%BCm%C3%BC_-_K%C3%B6yl%C3%BCl%C3%BC%C4%9F%C3%BCn_Tasfiyesi_TSBD_2007_.pdf?auto=downloa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sz="3000" b="1" dirty="0">
                <a:latin typeface="Cambria" panose="02040503050406030204" pitchFamily="18" charset="0"/>
                <a:cs typeface="Arial" panose="020B0604020202020204" pitchFamily="34" charset="0"/>
              </a:rPr>
              <a:t>GIDA VE TARIM SOSYOLOJİSİ</a:t>
            </a:r>
          </a:p>
        </p:txBody>
      </p:sp>
      <p:sp>
        <p:nvSpPr>
          <p:cNvPr id="3" name="Alt Başlık 2"/>
          <p:cNvSpPr>
            <a:spLocks noGrp="1"/>
          </p:cNvSpPr>
          <p:nvPr>
            <p:ph type="subTitle" idx="1"/>
          </p:nvPr>
        </p:nvSpPr>
        <p:spPr/>
        <p:txBody>
          <a:bodyPr/>
          <a:lstStyle/>
          <a:p>
            <a:r>
              <a:rPr lang="tr-TR" dirty="0">
                <a:latin typeface="Cambria" panose="02040503050406030204" pitchFamily="18" charset="0"/>
                <a:cs typeface="Arial" panose="020B0604020202020204" pitchFamily="34" charset="0"/>
              </a:rPr>
              <a:t>HAYRİYE ERBAŞ</a:t>
            </a:r>
          </a:p>
        </p:txBody>
      </p:sp>
    </p:spTree>
    <p:extLst>
      <p:ext uri="{BB962C8B-B14F-4D97-AF65-F5344CB8AC3E}">
        <p14:creationId xmlns:p14="http://schemas.microsoft.com/office/powerpoint/2010/main" val="2370852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KORKUT BORATAV</a:t>
            </a:r>
            <a:endParaRPr lang="en-US" dirty="0"/>
          </a:p>
        </p:txBody>
      </p:sp>
      <p:sp>
        <p:nvSpPr>
          <p:cNvPr id="3" name="İçerik Yer Tutucusu 2"/>
          <p:cNvSpPr>
            <a:spLocks noGrp="1"/>
          </p:cNvSpPr>
          <p:nvPr>
            <p:ph sz="half" idx="1"/>
          </p:nvPr>
        </p:nvSpPr>
        <p:spPr/>
        <p:txBody>
          <a:bodyPr>
            <a:normAutofit fontScale="70000" lnSpcReduction="20000"/>
          </a:bodyPr>
          <a:lstStyle/>
          <a:p>
            <a:r>
              <a:rPr lang="tr-TR" dirty="0"/>
              <a:t>1935'te Konya'da doğdu.1959 yılında Ankara Üniversitesi Hukuk Fakültesi'ni bitirdi. 1960 yılında tamamladığı Maliye Teorisi yüksek lisans eğitimi sonunda Ankara Üniversitesi Siyasal Bilgiler Fakültesi'ne asistan olarak girdi. 1964'te, aynı fakültede, iktisat doktorasını tamamladı. 1964 ile 1966 yılları arasında Cambridge Üniversitesi'nde araştırmalar yaptı. 1972'de doçent oldu.1980 yılında Ankara Üniversitesi'nde Profesör unvanını aldı</a:t>
            </a:r>
          </a:p>
          <a:p>
            <a:r>
              <a:rPr lang="tr-TR" dirty="0"/>
              <a:t>Marksist iktisatçı olan </a:t>
            </a:r>
            <a:r>
              <a:rPr lang="tr-TR" dirty="0" err="1"/>
              <a:t>Boratav</a:t>
            </a:r>
            <a:r>
              <a:rPr lang="tr-TR" dirty="0"/>
              <a:t> :ekonomik bölüşüm ilkeleri, tarım ve kapitalizm, işçi sınıfının ekonomik sorunları, devletin ekonomik planlamaları, sosyalist kalkınma modelleri gibi iktisat temelli birçok konuda tezler sunmuştur.</a:t>
            </a:r>
          </a:p>
          <a:p>
            <a:endParaRPr lang="en-US" dirty="0"/>
          </a:p>
        </p:txBody>
      </p:sp>
      <p:pic>
        <p:nvPicPr>
          <p:cNvPr id="5" name="İçerik Yer Tutucusu 4"/>
          <p:cNvPicPr>
            <a:picLocks noGrp="1" noChangeAspect="1"/>
          </p:cNvPicPr>
          <p:nvPr>
            <p:ph sz="half" idx="2"/>
          </p:nvPr>
        </p:nvPicPr>
        <p:blipFill>
          <a:blip r:embed="rId2"/>
          <a:stretch>
            <a:fillRect/>
          </a:stretch>
        </p:blipFill>
        <p:spPr>
          <a:xfrm>
            <a:off x="6857835" y="2096129"/>
            <a:ext cx="3810330" cy="3810330"/>
          </a:xfrm>
          <a:prstGeom prst="rect">
            <a:avLst/>
          </a:prstGeom>
        </p:spPr>
      </p:pic>
    </p:spTree>
    <p:extLst>
      <p:ext uri="{BB962C8B-B14F-4D97-AF65-F5344CB8AC3E}">
        <p14:creationId xmlns:p14="http://schemas.microsoft.com/office/powerpoint/2010/main" val="1798384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1125071"/>
          </a:xfrm>
        </p:spPr>
        <p:txBody>
          <a:bodyPr>
            <a:noAutofit/>
          </a:bodyPr>
          <a:lstStyle/>
          <a:p>
            <a:r>
              <a:rPr lang="tr-TR" sz="5400" b="1" dirty="0" smtClean="0"/>
              <a:t>Tarımsal Yapılar ve Kapitalizm</a:t>
            </a:r>
            <a:endParaRPr lang="tr-TR" sz="5400" b="1" dirty="0"/>
          </a:p>
        </p:txBody>
      </p:sp>
      <p:sp>
        <p:nvSpPr>
          <p:cNvPr id="3" name="İçerik Yer Tutucusu 2"/>
          <p:cNvSpPr>
            <a:spLocks noGrp="1"/>
          </p:cNvSpPr>
          <p:nvPr>
            <p:ph idx="1"/>
          </p:nvPr>
        </p:nvSpPr>
        <p:spPr/>
        <p:txBody>
          <a:bodyPr>
            <a:normAutofit fontScale="92500" lnSpcReduction="20000"/>
          </a:bodyPr>
          <a:lstStyle/>
          <a:p>
            <a:endParaRPr lang="tr-TR" dirty="0" smtClean="0"/>
          </a:p>
          <a:p>
            <a:r>
              <a:rPr lang="tr-TR" dirty="0" smtClean="0"/>
              <a:t>Kitaba genel bir çerçeve çizmek için </a:t>
            </a:r>
            <a:r>
              <a:rPr lang="tr-TR" dirty="0" err="1" smtClean="0"/>
              <a:t>Boratav</a:t>
            </a:r>
            <a:r>
              <a:rPr lang="tr-TR" dirty="0" smtClean="0"/>
              <a:t> ; Tarımda üretim ilişkilerini ve işletme biçimlerini açıklığa kavuşturmuştur. Temel üretken birim "tarımsal işletme" olduğu için bu noktayı bölüşüm ilkeleri ile ilişkilendirmiştir</a:t>
            </a:r>
          </a:p>
          <a:p>
            <a:r>
              <a:rPr lang="tr-TR" dirty="0" smtClean="0"/>
              <a:t>Bölüşüm ilkelerini, artığı yaratan ve artığa el koyan iki sınıf üzerinden anlamlandırmıştır. Artı değeri </a:t>
            </a:r>
            <a:r>
              <a:rPr lang="tr-TR" dirty="0"/>
              <a:t>ü</a:t>
            </a:r>
            <a:r>
              <a:rPr lang="tr-TR" dirty="0" smtClean="0"/>
              <a:t>reten işçi ile artığa el koyan kapitalist üretici</a:t>
            </a:r>
          </a:p>
          <a:p>
            <a:r>
              <a:rPr lang="tr-TR" dirty="0"/>
              <a:t>Ü</a:t>
            </a:r>
            <a:r>
              <a:rPr lang="tr-TR" dirty="0" smtClean="0"/>
              <a:t>retim biçimleri: </a:t>
            </a:r>
          </a:p>
          <a:p>
            <a:r>
              <a:rPr lang="tr-TR" dirty="0" smtClean="0"/>
              <a:t>1) Asya tipi üretim </a:t>
            </a:r>
          </a:p>
          <a:p>
            <a:r>
              <a:rPr lang="tr-TR" dirty="0" smtClean="0"/>
              <a:t>2) Feodal üretim </a:t>
            </a:r>
          </a:p>
          <a:p>
            <a:r>
              <a:rPr lang="tr-TR" dirty="0" smtClean="0"/>
              <a:t>3) Yarı feodal üretim </a:t>
            </a:r>
          </a:p>
          <a:p>
            <a:r>
              <a:rPr lang="tr-TR" dirty="0" smtClean="0"/>
              <a:t>4) Kapitalist üretim</a:t>
            </a:r>
            <a:endParaRPr lang="tr-TR" dirty="0"/>
          </a:p>
        </p:txBody>
      </p:sp>
    </p:spTree>
    <p:extLst>
      <p:ext uri="{BB962C8B-B14F-4D97-AF65-F5344CB8AC3E}">
        <p14:creationId xmlns:p14="http://schemas.microsoft.com/office/powerpoint/2010/main" val="4277600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Üretim İlişkileri</a:t>
            </a:r>
            <a:endParaRPr lang="tr-TR" b="1"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1966" y="1690688"/>
            <a:ext cx="9274628" cy="5167311"/>
          </a:xfrm>
        </p:spPr>
      </p:pic>
    </p:spTree>
    <p:extLst>
      <p:ext uri="{BB962C8B-B14F-4D97-AF65-F5344CB8AC3E}">
        <p14:creationId xmlns:p14="http://schemas.microsoft.com/office/powerpoint/2010/main" val="300295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sz="half" idx="1"/>
          </p:nvPr>
        </p:nvSpPr>
        <p:spPr/>
        <p:txBody>
          <a:bodyPr/>
          <a:lstStyle/>
          <a:p>
            <a:r>
              <a:rPr lang="tr-TR" dirty="0"/>
              <a:t>Kavramları Kiracılık, ürün miktarına bağlı olmaksızın mülk sahibine verilen ayni para. </a:t>
            </a:r>
            <a:r>
              <a:rPr lang="tr-TR" dirty="0" err="1"/>
              <a:t>Zilyed</a:t>
            </a:r>
            <a:r>
              <a:rPr lang="tr-TR" dirty="0"/>
              <a:t>, icar gibi kiralama antlaşmaları ile mutabakat sağlanır. </a:t>
            </a:r>
          </a:p>
          <a:p>
            <a:r>
              <a:rPr lang="tr-TR" dirty="0"/>
              <a:t>Ortaklık, tarla sahibi ile ortakçının(yarıcı, maraba) hasılat sonunda elde edilen ayni miktarı paylaşmaları esasına dayanır</a:t>
            </a:r>
          </a:p>
          <a:p>
            <a:endParaRPr lang="en-US" dirty="0"/>
          </a:p>
        </p:txBody>
      </p:sp>
      <p:pic>
        <p:nvPicPr>
          <p:cNvPr id="5" name="İçerik Yer Tutucusu 4"/>
          <p:cNvPicPr>
            <a:picLocks noGrp="1" noChangeAspect="1"/>
          </p:cNvPicPr>
          <p:nvPr>
            <p:ph sz="half" idx="2"/>
          </p:nvPr>
        </p:nvPicPr>
        <p:blipFill>
          <a:blip r:embed="rId2"/>
          <a:stretch>
            <a:fillRect/>
          </a:stretch>
        </p:blipFill>
        <p:spPr>
          <a:xfrm>
            <a:off x="6019800" y="1825625"/>
            <a:ext cx="6172200" cy="4356954"/>
          </a:xfrm>
          <a:prstGeom prst="rect">
            <a:avLst/>
          </a:prstGeom>
        </p:spPr>
      </p:pic>
    </p:spTree>
    <p:extLst>
      <p:ext uri="{BB962C8B-B14F-4D97-AF65-F5344CB8AC3E}">
        <p14:creationId xmlns:p14="http://schemas.microsoft.com/office/powerpoint/2010/main" val="552773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726141"/>
            <a:ext cx="8596668" cy="1190812"/>
          </a:xfrm>
        </p:spPr>
        <p:txBody>
          <a:bodyPr>
            <a:normAutofit/>
          </a:bodyPr>
          <a:lstStyle/>
          <a:p>
            <a:r>
              <a:rPr lang="tr-TR" sz="5400" dirty="0"/>
              <a:t>Tarım İ</a:t>
            </a:r>
            <a:r>
              <a:rPr lang="tr-TR" sz="5400" dirty="0" smtClean="0"/>
              <a:t>şçiliği</a:t>
            </a:r>
            <a:endParaRPr lang="tr-TR" sz="5400" dirty="0"/>
          </a:p>
        </p:txBody>
      </p:sp>
      <p:sp>
        <p:nvSpPr>
          <p:cNvPr id="3" name="İçerik Yer Tutucusu 2"/>
          <p:cNvSpPr>
            <a:spLocks noGrp="1"/>
          </p:cNvSpPr>
          <p:nvPr>
            <p:ph idx="1"/>
          </p:nvPr>
        </p:nvSpPr>
        <p:spPr/>
        <p:txBody>
          <a:bodyPr>
            <a:normAutofit/>
          </a:bodyPr>
          <a:lstStyle/>
          <a:p>
            <a:r>
              <a:rPr lang="tr-TR" sz="2400" dirty="0" smtClean="0"/>
              <a:t>Kapitalist üretim ilişkisinin temel belirleyicisi sermaye-işçi  ikilisinin bulunmasıdır. Malın değeri (fiyat)  ve </a:t>
            </a:r>
            <a:r>
              <a:rPr lang="tr-TR" sz="2400" dirty="0" err="1" smtClean="0"/>
              <a:t>içgücünün</a:t>
            </a:r>
            <a:r>
              <a:rPr lang="tr-TR" sz="2400" dirty="0" smtClean="0"/>
              <a:t> değeri (ücret) üzerinden bölüşüm ilkelerini eleştiriyor </a:t>
            </a:r>
            <a:r>
              <a:rPr lang="tr-TR" sz="2400" dirty="0" err="1" smtClean="0"/>
              <a:t>Boratav</a:t>
            </a:r>
            <a:r>
              <a:rPr lang="tr-TR" sz="2400" dirty="0" smtClean="0"/>
              <a:t>. Temel belirleyici olan emeğin sömürüsünün artı değeri kapitalist </a:t>
            </a:r>
            <a:r>
              <a:rPr lang="tr-TR" sz="2400" dirty="0"/>
              <a:t>ü</a:t>
            </a:r>
            <a:r>
              <a:rPr lang="tr-TR" sz="2400" dirty="0" smtClean="0"/>
              <a:t>reticiye aktardığını belirtiyor. Bu makasın açılması emekçiyi dibe çekerken, kapitalist üreticiyi sürekli bir varlık arttırmasına yol açtığından söz ediyor</a:t>
            </a:r>
            <a:endParaRPr lang="tr-TR" sz="2400" dirty="0"/>
          </a:p>
        </p:txBody>
      </p:sp>
    </p:spTree>
    <p:extLst>
      <p:ext uri="{BB962C8B-B14F-4D97-AF65-F5344CB8AC3E}">
        <p14:creationId xmlns:p14="http://schemas.microsoft.com/office/powerpoint/2010/main" val="40576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766482"/>
            <a:ext cx="8596668" cy="1163918"/>
          </a:xfrm>
        </p:spPr>
        <p:txBody>
          <a:bodyPr>
            <a:normAutofit/>
          </a:bodyPr>
          <a:lstStyle/>
          <a:p>
            <a:r>
              <a:rPr lang="tr-TR" sz="5400" dirty="0"/>
              <a:t>Ticaret ve Tefecilik</a:t>
            </a:r>
          </a:p>
        </p:txBody>
      </p:sp>
      <p:sp>
        <p:nvSpPr>
          <p:cNvPr id="3" name="İçerik Yer Tutucusu 2"/>
          <p:cNvSpPr>
            <a:spLocks noGrp="1"/>
          </p:cNvSpPr>
          <p:nvPr>
            <p:ph idx="1"/>
          </p:nvPr>
        </p:nvSpPr>
        <p:spPr/>
        <p:txBody>
          <a:bodyPr>
            <a:normAutofit/>
          </a:bodyPr>
          <a:lstStyle/>
          <a:p>
            <a:r>
              <a:rPr lang="tr-TR" sz="2400" dirty="0" smtClean="0"/>
              <a:t>Küçük meta </a:t>
            </a:r>
            <a:r>
              <a:rPr lang="tr-TR" sz="2400" dirty="0"/>
              <a:t>ü</a:t>
            </a:r>
            <a:r>
              <a:rPr lang="tr-TR" sz="2400" dirty="0" smtClean="0"/>
              <a:t>retimi sağlayan köylü veya kırsalda yaşayan üretici ürününü pazarlamak ve kent pazarına adapte olabilmek için tüccarı bir eklem olarak kullanıyor. Zamanla tüccar(komisyoncu)  o sisteme entegre oluyor ve </a:t>
            </a:r>
            <a:r>
              <a:rPr lang="tr-TR" sz="2400" dirty="0"/>
              <a:t>ü</a:t>
            </a:r>
            <a:r>
              <a:rPr lang="tr-TR" sz="2400" dirty="0" smtClean="0"/>
              <a:t>retimden elde edilen kara ortak oluyor. Bu küçük üreticinin hali hazırda az olan gelirini daha fazla zayıflatıyor. </a:t>
            </a:r>
            <a:r>
              <a:rPr lang="tr-TR" sz="2400" dirty="0" err="1" smtClean="0"/>
              <a:t>Tüccarsız</a:t>
            </a:r>
            <a:r>
              <a:rPr lang="tr-TR" sz="2400" dirty="0" smtClean="0"/>
              <a:t> bir ticaret olası değil kapitalizm içerisinde çünkü </a:t>
            </a:r>
            <a:r>
              <a:rPr lang="tr-TR" sz="2400" dirty="0"/>
              <a:t>ç</a:t>
            </a:r>
            <a:r>
              <a:rPr lang="tr-TR" sz="2400" dirty="0" smtClean="0"/>
              <a:t>ok kademeli bir ticaret Söz konusu. </a:t>
            </a:r>
            <a:r>
              <a:rPr lang="tr-TR" sz="2400" dirty="0"/>
              <a:t>Ü</a:t>
            </a:r>
            <a:r>
              <a:rPr lang="tr-TR" sz="2400" dirty="0" smtClean="0"/>
              <a:t>reticiden çıkan fiyat ile tüketicinin aldığı fiyat arasındaki fark "ticari kar" olarak adlandırılır</a:t>
            </a:r>
            <a:r>
              <a:rPr lang="tr-TR" sz="2400" dirty="0" smtClean="0"/>
              <a:t>.</a:t>
            </a:r>
          </a:p>
          <a:p>
            <a:r>
              <a:rPr lang="tr-TR" sz="2400" dirty="0" smtClean="0"/>
              <a:t>Tüccara benzer nesnel koşullar tefeci için de geçerli. Küçük üretici piyasaya girip ürününü pazarlayabilmek için anlık zorunlu nakdi ihtiyacını, zorunlu bir refakatçi olarak tefeciden sağlar. Bunun karşılığında faizli geri dönüş sağlar. Bu sistemin sürekli islememesinden mütevellit tefeci zamanla artı değere ortak olur ve üretim aşamasına sermayesi olduğu için entegre olur.</a:t>
            </a:r>
          </a:p>
          <a:p>
            <a:endParaRPr lang="tr-TR" sz="2400" dirty="0"/>
          </a:p>
        </p:txBody>
      </p:sp>
    </p:spTree>
    <p:extLst>
      <p:ext uri="{BB962C8B-B14F-4D97-AF65-F5344CB8AC3E}">
        <p14:creationId xmlns:p14="http://schemas.microsoft.com/office/powerpoint/2010/main" val="3075861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tr-TR" dirty="0" err="1" smtClean="0"/>
              <a:t>Boratav</a:t>
            </a:r>
            <a:r>
              <a:rPr lang="tr-TR" dirty="0" smtClean="0"/>
              <a:t> tüm </a:t>
            </a:r>
            <a:r>
              <a:rPr lang="tr-TR" dirty="0"/>
              <a:t>bu konuları demografik çarpıklıklar, feodal rant, bölüşüm ilkeleri gibi birçok konu ile bağdaştırıyor. Bu </a:t>
            </a:r>
            <a:r>
              <a:rPr lang="tr-TR" dirty="0" err="1"/>
              <a:t>tabakalaşma</a:t>
            </a:r>
            <a:r>
              <a:rPr lang="tr-TR" dirty="0"/>
              <a:t> kavramını; köylülüğün tasfiyesi, küçük meta üreticilerin kentlere göçmesi, çarpıklaşmış ekonomi, kapitalist birikim gibi birçok konuyla bağdaştırarak geniş bir şekilde açıklıyor</a:t>
            </a:r>
            <a:r>
              <a:rPr lang="tr-TR" dirty="0" smtClean="0"/>
              <a:t>.</a:t>
            </a:r>
          </a:p>
          <a:p>
            <a:r>
              <a:rPr lang="tr-TR" dirty="0" smtClean="0"/>
              <a:t>Sonraki çalışmalarında farklı ölçütlerle kırsal alanda sınıf yapısı konusunda araştırmalara devam ediyor. </a:t>
            </a:r>
            <a:endParaRPr lang="tr-TR" dirty="0"/>
          </a:p>
        </p:txBody>
      </p:sp>
    </p:spTree>
    <p:extLst>
      <p:ext uri="{BB962C8B-B14F-4D97-AF65-F5344CB8AC3E}">
        <p14:creationId xmlns:p14="http://schemas.microsoft.com/office/powerpoint/2010/main" val="443353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KAYNAKÇA</a:t>
            </a:r>
            <a:endParaRPr lang="tr-TR" dirty="0"/>
          </a:p>
        </p:txBody>
      </p:sp>
      <p:sp>
        <p:nvSpPr>
          <p:cNvPr id="3" name="İçerik Yer Tutucusu 2"/>
          <p:cNvSpPr>
            <a:spLocks noGrp="1"/>
          </p:cNvSpPr>
          <p:nvPr>
            <p:ph idx="1"/>
          </p:nvPr>
        </p:nvSpPr>
        <p:spPr/>
        <p:txBody>
          <a:bodyPr>
            <a:normAutofit fontScale="92500" lnSpcReduction="20000"/>
          </a:bodyPr>
          <a:lstStyle/>
          <a:p>
            <a:r>
              <a:rPr lang="tr-TR" dirty="0">
                <a:hlinkClick r:id="rId2"/>
              </a:rPr>
              <a:t>https://</a:t>
            </a:r>
            <a:r>
              <a:rPr lang="tr-TR" dirty="0" smtClean="0">
                <a:hlinkClick r:id="rId2"/>
              </a:rPr>
              <a:t>kidega.com/yazar/korkut-boratav-001085</a:t>
            </a:r>
            <a:endParaRPr lang="tr-TR" dirty="0" smtClean="0"/>
          </a:p>
          <a:p>
            <a:r>
              <a:rPr lang="tr-TR" dirty="0">
                <a:hlinkClick r:id="rId3"/>
              </a:rPr>
              <a:t>https://</a:t>
            </a:r>
            <a:r>
              <a:rPr lang="tr-TR" dirty="0" smtClean="0">
                <a:hlinkClick r:id="rId3"/>
              </a:rPr>
              <a:t>tr.m.wikipedia.org/wiki/Korkut_Boratav</a:t>
            </a:r>
            <a:endParaRPr lang="tr-TR" dirty="0" smtClean="0"/>
          </a:p>
          <a:p>
            <a:r>
              <a:rPr lang="en-US" dirty="0" err="1"/>
              <a:t>Tarımsal</a:t>
            </a:r>
            <a:r>
              <a:rPr lang="en-US" dirty="0"/>
              <a:t> </a:t>
            </a:r>
            <a:r>
              <a:rPr lang="en-US" dirty="0" err="1"/>
              <a:t>Yapılar</a:t>
            </a:r>
            <a:r>
              <a:rPr lang="en-US" dirty="0"/>
              <a:t> </a:t>
            </a:r>
            <a:r>
              <a:rPr lang="en-US" dirty="0" err="1"/>
              <a:t>ve</a:t>
            </a:r>
            <a:r>
              <a:rPr lang="en-US" dirty="0"/>
              <a:t> </a:t>
            </a:r>
            <a:r>
              <a:rPr lang="en-US" dirty="0" err="1"/>
              <a:t>Kapitalizm</a:t>
            </a:r>
            <a:r>
              <a:rPr lang="en-US" dirty="0"/>
              <a:t> (SBF, </a:t>
            </a:r>
            <a:r>
              <a:rPr lang="en-US" dirty="0" err="1"/>
              <a:t>İletişim</a:t>
            </a:r>
            <a:r>
              <a:rPr lang="en-US" dirty="0"/>
              <a:t>, 1980; 2. </a:t>
            </a:r>
            <a:r>
              <a:rPr lang="en-US" dirty="0" err="1"/>
              <a:t>Baskı</a:t>
            </a:r>
            <a:r>
              <a:rPr lang="en-US" dirty="0"/>
              <a:t>, </a:t>
            </a:r>
            <a:r>
              <a:rPr lang="en-US" dirty="0" err="1"/>
              <a:t>Birikim</a:t>
            </a:r>
            <a:r>
              <a:rPr lang="en-US" dirty="0"/>
              <a:t> </a:t>
            </a:r>
            <a:r>
              <a:rPr lang="en-US" dirty="0" err="1"/>
              <a:t>Yayınları</a:t>
            </a:r>
            <a:r>
              <a:rPr lang="en-US" dirty="0"/>
              <a:t>; 3. </a:t>
            </a:r>
            <a:r>
              <a:rPr lang="en-US" dirty="0" err="1"/>
              <a:t>Baskı</a:t>
            </a:r>
            <a:r>
              <a:rPr lang="en-US" dirty="0"/>
              <a:t>, </a:t>
            </a:r>
            <a:r>
              <a:rPr lang="en-US" dirty="0" err="1"/>
              <a:t>İmge</a:t>
            </a:r>
            <a:r>
              <a:rPr lang="en-US" dirty="0"/>
              <a:t> </a:t>
            </a:r>
            <a:r>
              <a:rPr lang="en-US" dirty="0" err="1"/>
              <a:t>Kitabevi</a:t>
            </a:r>
            <a:r>
              <a:rPr lang="en-US" dirty="0"/>
              <a:t> </a:t>
            </a:r>
            <a:r>
              <a:rPr lang="en-US" dirty="0" err="1"/>
              <a:t>Yayınları</a:t>
            </a:r>
            <a:r>
              <a:rPr lang="en-US" dirty="0"/>
              <a:t>, 2004</a:t>
            </a:r>
            <a:r>
              <a:rPr lang="en-US" dirty="0" smtClean="0"/>
              <a:t>)</a:t>
            </a:r>
            <a:r>
              <a:rPr lang="tr-TR" dirty="0" smtClean="0"/>
              <a:t>.</a:t>
            </a:r>
          </a:p>
          <a:p>
            <a:r>
              <a:rPr lang="tr-TR" dirty="0" err="1" smtClean="0"/>
              <a:t>Boratav</a:t>
            </a:r>
            <a:r>
              <a:rPr lang="tr-TR" dirty="0"/>
              <a:t>, Korkut (2004) “Bir Araştırma Gündeminin Evrimi: “Tarımda Üretim İlişkileri” </a:t>
            </a:r>
            <a:r>
              <a:rPr lang="tr-TR" dirty="0" err="1"/>
              <a:t>nden</a:t>
            </a:r>
            <a:r>
              <a:rPr lang="tr-TR" dirty="0"/>
              <a:t> “Uluslararası Ticarette Bölüşüm </a:t>
            </a:r>
            <a:r>
              <a:rPr lang="tr-TR" dirty="0" err="1"/>
              <a:t>Kategorileri”ne</a:t>
            </a:r>
            <a:r>
              <a:rPr lang="tr-TR" dirty="0"/>
              <a:t>, Tarımsal Yapılar ve Kapitalizm, 3. Baskı, İstanbul: İmge</a:t>
            </a:r>
            <a:endParaRPr lang="en-US" dirty="0"/>
          </a:p>
          <a:p>
            <a:pPr marL="0" indent="0">
              <a:buNone/>
            </a:pPr>
            <a:endParaRPr lang="tr-TR" dirty="0" smtClean="0"/>
          </a:p>
          <a:p>
            <a:r>
              <a:rPr lang="tr-TR" dirty="0">
                <a:hlinkClick r:id="rId4"/>
              </a:rPr>
              <a:t>https://www.academia.edu/32602578/1980_den_G%C3%BCn%C3%BCm%C3%BCze_Tar%C4%B1msal_Destek_Sisteminin_D%C3%B6n%C3%BC%C5%9F%C3%BCm%C3%BC_-_K%C3%B6yl%C3%BCl%C3%BC%C4%9F%C3%BCn_Tasfiyesi_TSBD_2007_.</a:t>
            </a:r>
            <a:r>
              <a:rPr lang="tr-TR" dirty="0" smtClean="0">
                <a:hlinkClick r:id="rId4"/>
              </a:rPr>
              <a:t>pdf?auto=download</a:t>
            </a:r>
            <a:endParaRPr lang="tr-TR" dirty="0" smtClean="0"/>
          </a:p>
          <a:p>
            <a:endParaRPr lang="tr-TR" dirty="0"/>
          </a:p>
        </p:txBody>
      </p:sp>
    </p:spTree>
    <p:extLst>
      <p:ext uri="{BB962C8B-B14F-4D97-AF65-F5344CB8AC3E}">
        <p14:creationId xmlns:p14="http://schemas.microsoft.com/office/powerpoint/2010/main" val="140512788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TotalTime>
  <Words>554</Words>
  <Application>Microsoft Office PowerPoint</Application>
  <PresentationFormat>Geniş ekran</PresentationFormat>
  <Paragraphs>31</Paragraphs>
  <Slides>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9</vt:i4>
      </vt:variant>
    </vt:vector>
  </HeadingPairs>
  <TitlesOfParts>
    <vt:vector size="14" baseType="lpstr">
      <vt:lpstr>Arial</vt:lpstr>
      <vt:lpstr>Calibri</vt:lpstr>
      <vt:lpstr>Calibri Light</vt:lpstr>
      <vt:lpstr>Cambria</vt:lpstr>
      <vt:lpstr>Office Teması</vt:lpstr>
      <vt:lpstr>GIDA VE TARIM SOSYOLOJİSİ</vt:lpstr>
      <vt:lpstr>KORKUT BORATAV</vt:lpstr>
      <vt:lpstr>Tarımsal Yapılar ve Kapitalizm</vt:lpstr>
      <vt:lpstr>Üretim İlişkileri</vt:lpstr>
      <vt:lpstr>PowerPoint Sunusu</vt:lpstr>
      <vt:lpstr>Tarım İşçiliği</vt:lpstr>
      <vt:lpstr>Ticaret ve Tefecilik</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KORKUT BORATAV</dc:title>
  <dc:creator>HP; Hayriye Erbaş</dc:creator>
  <cp:lastModifiedBy>Windows Kullanıcısı</cp:lastModifiedBy>
  <cp:revision>10</cp:revision>
  <dcterms:created xsi:type="dcterms:W3CDTF">2020-04-13T21:50:20Z</dcterms:created>
  <dcterms:modified xsi:type="dcterms:W3CDTF">2020-05-09T11:04:39Z</dcterms:modified>
</cp:coreProperties>
</file>