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5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9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3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0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5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0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5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9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7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5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6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E-Commerce </a:t>
            </a:r>
            <a:r>
              <a:rPr lang="tr-TR" dirty="0" err="1" smtClean="0"/>
              <a:t>and</a:t>
            </a:r>
            <a:r>
              <a:rPr lang="tr-TR" dirty="0" smtClean="0"/>
              <a:t> E-Business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049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</a:t>
            </a:r>
            <a:r>
              <a:rPr lang="en-US" b="1" dirty="0" err="1"/>
              <a:t>Dot.Com</a:t>
            </a:r>
            <a:r>
              <a:rPr lang="en-US" b="1" dirty="0"/>
              <a:t> </a:t>
            </a:r>
            <a:r>
              <a:rPr lang="en-US" b="1" dirty="0" smtClean="0"/>
              <a:t>Bubble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</a:t>
            </a:r>
            <a:r>
              <a:rPr lang="en-US" sz="3200" dirty="0" smtClean="0"/>
              <a:t>he </a:t>
            </a:r>
            <a:r>
              <a:rPr lang="en-US" sz="3200" dirty="0"/>
              <a:t>very rapid growth in e-commerce in the early years created a market bubble in e-commerce stocks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r>
              <a:rPr lang="tr-TR" sz="3200" dirty="0" err="1" smtClean="0"/>
              <a:t>It</a:t>
            </a:r>
            <a:r>
              <a:rPr lang="tr-TR" sz="3200" dirty="0" smtClean="0"/>
              <a:t> </a:t>
            </a:r>
            <a:r>
              <a:rPr lang="tr-TR" sz="3200" dirty="0" err="1" smtClean="0"/>
              <a:t>burst</a:t>
            </a:r>
            <a:r>
              <a:rPr lang="tr-TR" sz="3200" dirty="0" smtClean="0"/>
              <a:t> in </a:t>
            </a:r>
            <a:r>
              <a:rPr lang="tr-TR" sz="3200" dirty="0" err="1" smtClean="0"/>
              <a:t>March</a:t>
            </a:r>
            <a:r>
              <a:rPr lang="tr-TR" sz="3200" dirty="0" smtClean="0"/>
              <a:t> 2001.</a:t>
            </a:r>
          </a:p>
          <a:p>
            <a:r>
              <a:rPr lang="tr-TR" sz="3200" dirty="0" err="1" smtClean="0"/>
              <a:t>Many</a:t>
            </a:r>
            <a:r>
              <a:rPr lang="tr-TR" sz="3200" dirty="0" smtClean="0"/>
              <a:t> </a:t>
            </a:r>
            <a:r>
              <a:rPr lang="tr-TR" sz="3200" dirty="0" err="1" smtClean="0"/>
              <a:t>firm</a:t>
            </a:r>
            <a:r>
              <a:rPr lang="tr-TR" sz="3200" dirty="0" smtClean="0"/>
              <a:t> </a:t>
            </a:r>
            <a:r>
              <a:rPr lang="tr-TR" sz="3200" dirty="0" err="1" smtClean="0"/>
              <a:t>died</a:t>
            </a:r>
            <a:r>
              <a:rPr lang="tr-TR" sz="3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1223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 err="1" smtClean="0"/>
              <a:t>Dot.Com</a:t>
            </a:r>
            <a:r>
              <a:rPr lang="en-US" b="1" dirty="0" smtClean="0"/>
              <a:t> Bubble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An economic bubble </a:t>
            </a:r>
            <a:r>
              <a:rPr lang="en-US" sz="3600" dirty="0" smtClean="0"/>
              <a:t>is trade in an asset at a price which strongly deviates from its intrinsic value.</a:t>
            </a:r>
            <a:endParaRPr lang="tr-TR" sz="3600" dirty="0" smtClean="0"/>
          </a:p>
          <a:p>
            <a:endParaRPr lang="tr-TR" sz="3600" dirty="0" smtClean="0"/>
          </a:p>
          <a:p>
            <a:pPr lvl="1"/>
            <a:r>
              <a:rPr lang="en-US" sz="3200" dirty="0"/>
              <a:t>Intrinsic value </a:t>
            </a:r>
            <a:r>
              <a:rPr lang="tr-TR" sz="3200" dirty="0" smtClean="0"/>
              <a:t>is </a:t>
            </a:r>
            <a:r>
              <a:rPr lang="en-US" sz="3200" dirty="0"/>
              <a:t>calculated by the discounted future </a:t>
            </a:r>
            <a:r>
              <a:rPr lang="en-US" sz="3200" dirty="0" smtClean="0"/>
              <a:t>CFs</a:t>
            </a:r>
            <a:endParaRPr lang="tr-TR" sz="3200" dirty="0" smtClean="0"/>
          </a:p>
          <a:p>
            <a:pPr marL="457200" lvl="1" indent="0">
              <a:buNone/>
            </a:pPr>
            <a:endParaRPr lang="tr-TR" sz="3200" dirty="0" smtClean="0"/>
          </a:p>
          <a:p>
            <a:pPr lvl="1"/>
            <a:r>
              <a:rPr lang="tr-TR" sz="3200" dirty="0" smtClean="0"/>
              <a:t>Market </a:t>
            </a:r>
            <a:r>
              <a:rPr lang="tr-TR" sz="3200" dirty="0" err="1" smtClean="0"/>
              <a:t>value</a:t>
            </a:r>
            <a:r>
              <a:rPr lang="tr-TR" sz="3200" dirty="0" smtClean="0"/>
              <a:t> is </a:t>
            </a:r>
            <a:r>
              <a:rPr lang="tr-TR" sz="3200" dirty="0" err="1" smtClean="0"/>
              <a:t>determined</a:t>
            </a:r>
            <a:r>
              <a:rPr lang="tr-TR" sz="3200" dirty="0" smtClean="0"/>
              <a:t> in </a:t>
            </a:r>
            <a:r>
              <a:rPr lang="tr-TR" sz="3200" dirty="0" err="1" smtClean="0"/>
              <a:t>the</a:t>
            </a:r>
            <a:r>
              <a:rPr lang="tr-TR" sz="3200" dirty="0" smtClean="0"/>
              <a:t> market.</a:t>
            </a:r>
            <a:endParaRPr lang="en-US" sz="32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37806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 err="1" smtClean="0"/>
              <a:t>Dot.Com</a:t>
            </a:r>
            <a:r>
              <a:rPr lang="en-US" b="1" dirty="0" smtClean="0"/>
              <a:t> Bubble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March 2001, the bubble burst and many of these new companies went out of business.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After </a:t>
            </a:r>
            <a:r>
              <a:rPr lang="en-US" dirty="0"/>
              <a:t>the dot-com bubble burst, a new reality became clear: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order to succeed online, e-business companies would need </a:t>
            </a:r>
            <a:endParaRPr lang="tr-TR" dirty="0" smtClean="0"/>
          </a:p>
          <a:p>
            <a:pPr lvl="1"/>
            <a:r>
              <a:rPr lang="en-US" dirty="0" smtClean="0"/>
              <a:t>to </a:t>
            </a:r>
            <a:r>
              <a:rPr lang="en-US" dirty="0"/>
              <a:t>develop real business models </a:t>
            </a:r>
            <a:endParaRPr lang="tr-TR" dirty="0" smtClean="0"/>
          </a:p>
          <a:p>
            <a:pPr lvl="1"/>
            <a:r>
              <a:rPr lang="en-US" dirty="0" smtClean="0"/>
              <a:t>show </a:t>
            </a:r>
            <a:r>
              <a:rPr lang="en-US" dirty="0"/>
              <a:t>that they could survive financially using this new technology.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751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Challenges</a:t>
            </a:r>
            <a:r>
              <a:rPr lang="tr-TR" b="1" dirty="0" smtClean="0"/>
              <a:t> of E Business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 smtClean="0"/>
          </a:p>
          <a:p>
            <a:r>
              <a:rPr lang="en-US" sz="3600" dirty="0" smtClean="0"/>
              <a:t>Identifying </a:t>
            </a:r>
            <a:r>
              <a:rPr lang="en-US" sz="3600" dirty="0"/>
              <a:t>Limited Market Segments</a:t>
            </a:r>
          </a:p>
          <a:p>
            <a:r>
              <a:rPr lang="en-US" sz="3600" dirty="0"/>
              <a:t>Managing Consumer Trust</a:t>
            </a:r>
          </a:p>
          <a:p>
            <a:r>
              <a:rPr lang="en-US" sz="3600" dirty="0"/>
              <a:t>Ensuring Consumer Protection</a:t>
            </a:r>
          </a:p>
          <a:p>
            <a:r>
              <a:rPr lang="en-US" sz="3600" dirty="0"/>
              <a:t>Violations of Copyright and Plagiarism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74997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Laudon K and C Trevor (2018), E-commerce 2017, Pearson.</a:t>
            </a:r>
          </a:p>
          <a:p>
            <a:r>
              <a:rPr lang="en-US" dirty="0" err="1" smtClean="0"/>
              <a:t>Valacich</a:t>
            </a:r>
            <a:r>
              <a:rPr lang="en-US" dirty="0" smtClean="0"/>
              <a:t> J, and C. Schneider (2018), </a:t>
            </a:r>
            <a:r>
              <a:rPr lang="en-US" i="1" dirty="0" smtClean="0"/>
              <a:t>Information Systems Today Managing in the Digital World</a:t>
            </a:r>
            <a:r>
              <a:rPr lang="en-US" dirty="0" smtClean="0"/>
              <a:t>, Pearson, 8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err="1" smtClean="0"/>
              <a:t>Baltzan</a:t>
            </a:r>
            <a:r>
              <a:rPr lang="en-US" dirty="0" smtClean="0"/>
              <a:t> P. (2018), </a:t>
            </a:r>
            <a:r>
              <a:rPr lang="en-US" i="1" dirty="0" smtClean="0"/>
              <a:t>Business Driven Information Systems</a:t>
            </a:r>
            <a:r>
              <a:rPr lang="en-US" dirty="0" smtClean="0"/>
              <a:t>, Mc </a:t>
            </a:r>
            <a:r>
              <a:rPr lang="en-US" dirty="0" err="1" smtClean="0"/>
              <a:t>Graw</a:t>
            </a:r>
            <a:r>
              <a:rPr lang="en-US" dirty="0" smtClean="0"/>
              <a:t> Hill, 6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Laudon K. and J. Laudon</a:t>
            </a:r>
            <a:r>
              <a:rPr lang="tr-TR" dirty="0" smtClean="0"/>
              <a:t> (2018)</a:t>
            </a:r>
            <a:r>
              <a:rPr lang="en-US" dirty="0" smtClean="0"/>
              <a:t>, Management Information Systems,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en-US" dirty="0" smtClean="0"/>
              <a:t>Chaffey, E business and Ecommerce Management Strategies, 4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056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Types</a:t>
            </a:r>
            <a:r>
              <a:rPr lang="tr-TR" b="1" dirty="0" smtClean="0"/>
              <a:t> of E-Commerce</a:t>
            </a:r>
            <a:endParaRPr lang="en-US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Business-to-consumer (B2C</a:t>
            </a:r>
            <a:r>
              <a:rPr lang="en-US" b="1" dirty="0" smtClean="0"/>
              <a:t>)</a:t>
            </a:r>
            <a:endParaRPr lang="tr-TR" b="1" dirty="0" smtClean="0"/>
          </a:p>
          <a:p>
            <a:pPr lvl="1"/>
            <a:r>
              <a:rPr lang="en-US" dirty="0"/>
              <a:t>retailing products and services to individual shoppers</a:t>
            </a:r>
            <a:endParaRPr lang="tr-TR" b="1" dirty="0" smtClean="0"/>
          </a:p>
          <a:p>
            <a:pPr lvl="0"/>
            <a:r>
              <a:rPr lang="en-US" b="1" dirty="0" smtClean="0"/>
              <a:t>Business-to-business </a:t>
            </a:r>
            <a:r>
              <a:rPr lang="en-US" b="1" dirty="0"/>
              <a:t>(B2B) </a:t>
            </a:r>
            <a:endParaRPr lang="tr-TR" b="1" dirty="0" smtClean="0"/>
          </a:p>
          <a:p>
            <a:pPr lvl="1"/>
            <a:r>
              <a:rPr lang="en-US" dirty="0"/>
              <a:t>sales of goods and services among businesses.</a:t>
            </a:r>
            <a:endParaRPr lang="tr-TR" b="1" dirty="0" smtClean="0"/>
          </a:p>
          <a:p>
            <a:pPr lvl="0"/>
            <a:r>
              <a:rPr lang="en-US" b="1" dirty="0" smtClean="0"/>
              <a:t>Consumer-to-consumer </a:t>
            </a:r>
            <a:r>
              <a:rPr lang="en-US" b="1" dirty="0"/>
              <a:t>(C2C) </a:t>
            </a:r>
            <a:endParaRPr lang="tr-TR" b="1" dirty="0" smtClean="0"/>
          </a:p>
          <a:p>
            <a:pPr lvl="1"/>
            <a:r>
              <a:rPr lang="en-US" dirty="0"/>
              <a:t>consumers selling directly to consumers. </a:t>
            </a:r>
            <a:endParaRPr lang="tr-TR" b="1" dirty="0" smtClean="0"/>
          </a:p>
          <a:p>
            <a:pPr lvl="0"/>
            <a:r>
              <a:rPr lang="en-US" b="1" dirty="0" smtClean="0"/>
              <a:t>Consumer-to-Business </a:t>
            </a:r>
            <a:r>
              <a:rPr lang="en-US" b="1" dirty="0"/>
              <a:t>(C2B</a:t>
            </a:r>
            <a:r>
              <a:rPr lang="en-US" b="1" dirty="0" smtClean="0"/>
              <a:t>)</a:t>
            </a:r>
            <a:endParaRPr lang="tr-TR" b="1" dirty="0" smtClean="0"/>
          </a:p>
          <a:p>
            <a:pPr lvl="1"/>
            <a:r>
              <a:rPr lang="en-US" dirty="0"/>
              <a:t>any consumer who sells a product or service to a business on the Internet. </a:t>
            </a:r>
          </a:p>
        </p:txBody>
      </p:sp>
    </p:spTree>
    <p:extLst>
      <p:ext uri="{BB962C8B-B14F-4D97-AF65-F5344CB8AC3E}">
        <p14:creationId xmlns:p14="http://schemas.microsoft.com/office/powerpoint/2010/main" val="697772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Types</a:t>
            </a:r>
            <a:r>
              <a:rPr lang="tr-TR" b="1" dirty="0" smtClean="0"/>
              <a:t> of E-Commerce </a:t>
            </a:r>
            <a:r>
              <a:rPr lang="tr-TR" sz="2000" b="1" dirty="0" smtClean="0"/>
              <a:t>(</a:t>
            </a:r>
            <a:r>
              <a:rPr lang="tr-TR" sz="2000" b="1" dirty="0" err="1" smtClean="0"/>
              <a:t>Baltzan</a:t>
            </a:r>
            <a:r>
              <a:rPr lang="tr-TR" sz="2000" b="1" dirty="0" smtClean="0"/>
              <a:t>, 2018)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20" y="1690688"/>
            <a:ext cx="5235455" cy="41509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8466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</a:t>
            </a:r>
            <a:r>
              <a:rPr lang="tr-TR" b="1" dirty="0" err="1" smtClean="0"/>
              <a:t>and</a:t>
            </a:r>
            <a:r>
              <a:rPr lang="tr-TR" b="1" dirty="0" smtClean="0"/>
              <a:t> E-Business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With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internet </a:t>
            </a:r>
            <a:r>
              <a:rPr lang="tr-TR" sz="3600" dirty="0" err="1" smtClean="0"/>
              <a:t>new</a:t>
            </a:r>
            <a:r>
              <a:rPr lang="tr-TR" sz="3600" dirty="0" smtClean="0"/>
              <a:t> </a:t>
            </a:r>
            <a:r>
              <a:rPr lang="tr-TR" sz="3600" dirty="0" err="1" smtClean="0"/>
              <a:t>business</a:t>
            </a:r>
            <a:r>
              <a:rPr lang="tr-TR" sz="3600" dirty="0" smtClean="0"/>
              <a:t> </a:t>
            </a:r>
            <a:r>
              <a:rPr lang="tr-TR" sz="3600" dirty="0" err="1" smtClean="0"/>
              <a:t>models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</a:t>
            </a:r>
            <a:r>
              <a:rPr lang="tr-TR" sz="3600" dirty="0" err="1" smtClean="0"/>
              <a:t>emerged</a:t>
            </a:r>
            <a:r>
              <a:rPr lang="tr-TR" sz="3600" dirty="0" smtClean="0"/>
              <a:t>.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Online </a:t>
            </a:r>
            <a:r>
              <a:rPr lang="tr-TR" sz="3200" dirty="0" err="1" smtClean="0"/>
              <a:t>social</a:t>
            </a:r>
            <a:r>
              <a:rPr lang="tr-TR" sz="3200" dirty="0" smtClean="0"/>
              <a:t> network, </a:t>
            </a:r>
            <a:r>
              <a:rPr lang="tr-TR" sz="3200" dirty="0" err="1" smtClean="0"/>
              <a:t>social</a:t>
            </a:r>
            <a:r>
              <a:rPr lang="tr-TR" sz="3200" dirty="0" smtClean="0"/>
              <a:t> </a:t>
            </a:r>
            <a:r>
              <a:rPr lang="tr-TR" sz="3200" dirty="0" err="1" smtClean="0"/>
              <a:t>websites</a:t>
            </a:r>
            <a:endParaRPr lang="tr-TR" sz="3200" dirty="0" smtClean="0"/>
          </a:p>
          <a:p>
            <a:pPr lvl="1"/>
            <a:r>
              <a:rPr lang="tr-TR" sz="3200" dirty="0" err="1" smtClean="0"/>
              <a:t>Changing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nature</a:t>
            </a:r>
            <a:r>
              <a:rPr lang="tr-TR" sz="3200" dirty="0" smtClean="0"/>
              <a:t> of </a:t>
            </a:r>
            <a:r>
              <a:rPr lang="tr-TR" sz="3200" dirty="0" err="1" smtClean="0"/>
              <a:t>advertising</a:t>
            </a:r>
            <a:endParaRPr lang="tr-TR" sz="3200" dirty="0" smtClean="0"/>
          </a:p>
          <a:p>
            <a:pPr lvl="1"/>
            <a:r>
              <a:rPr lang="tr-TR" sz="3200" dirty="0" smtClean="0"/>
              <a:t>On </a:t>
            </a:r>
            <a:r>
              <a:rPr lang="tr-TR" sz="3200" dirty="0" err="1" smtClean="0"/>
              <a:t>demand</a:t>
            </a:r>
            <a:r>
              <a:rPr lang="tr-TR" sz="3200" dirty="0" smtClean="0"/>
              <a:t> e-</a:t>
            </a:r>
            <a:r>
              <a:rPr lang="tr-TR" sz="3200" dirty="0" err="1" smtClean="0"/>
              <a:t>commerce</a:t>
            </a:r>
            <a:r>
              <a:rPr lang="tr-TR" sz="3200" dirty="0" smtClean="0"/>
              <a:t> </a:t>
            </a:r>
            <a:r>
              <a:rPr lang="tr-TR" sz="3200" dirty="0" err="1" smtClean="0"/>
              <a:t>services</a:t>
            </a:r>
            <a:endParaRPr lang="tr-TR" sz="3200" dirty="0" smtClean="0"/>
          </a:p>
          <a:p>
            <a:pPr lvl="1"/>
            <a:r>
              <a:rPr lang="tr-TR" sz="3200" dirty="0" smtClean="0"/>
              <a:t>Online </a:t>
            </a:r>
            <a:r>
              <a:rPr lang="tr-TR" sz="3200" dirty="0" err="1" smtClean="0"/>
              <a:t>media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newspapers</a:t>
            </a:r>
            <a:endParaRPr lang="tr-TR" sz="3200" dirty="0" smtClean="0"/>
          </a:p>
          <a:p>
            <a:pPr lvl="1"/>
            <a:r>
              <a:rPr lang="tr-TR" sz="3200" dirty="0" smtClean="0"/>
              <a:t>Online </a:t>
            </a:r>
            <a:r>
              <a:rPr lang="tr-TR" sz="3200" dirty="0" err="1" smtClean="0"/>
              <a:t>entertainment</a:t>
            </a:r>
            <a:r>
              <a:rPr lang="tr-TR" sz="3200" dirty="0" smtClean="0"/>
              <a:t> </a:t>
            </a:r>
            <a:r>
              <a:rPr lang="tr-TR" sz="3200" dirty="0" err="1" smtClean="0"/>
              <a:t>business</a:t>
            </a:r>
            <a:r>
              <a:rPr lang="tr-TR" sz="3200" dirty="0" smtClean="0"/>
              <a:t> </a:t>
            </a:r>
            <a:r>
              <a:rPr lang="tr-TR" sz="3200" dirty="0" err="1" smtClean="0"/>
              <a:t>models</a:t>
            </a:r>
            <a:r>
              <a:rPr lang="tr-TR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75507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Why</a:t>
            </a:r>
            <a:r>
              <a:rPr lang="tr-TR" b="1" dirty="0" smtClean="0"/>
              <a:t> is E-</a:t>
            </a:r>
            <a:r>
              <a:rPr lang="tr-TR" b="1" dirty="0" err="1" smtClean="0"/>
              <a:t>commerce</a:t>
            </a:r>
            <a:r>
              <a:rPr lang="tr-TR" b="1" dirty="0" smtClean="0"/>
              <a:t> </a:t>
            </a:r>
            <a:r>
              <a:rPr lang="tr-TR" b="1" dirty="0" err="1" smtClean="0"/>
              <a:t>different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Ubiquity</a:t>
            </a:r>
            <a:r>
              <a:rPr lang="en-US" sz="3600" dirty="0" smtClean="0"/>
              <a:t>:</a:t>
            </a:r>
            <a:endParaRPr lang="tr-TR" sz="3600" dirty="0" smtClean="0"/>
          </a:p>
          <a:p>
            <a:pPr lvl="1"/>
            <a:r>
              <a:rPr lang="tr-TR" sz="3200" dirty="0" smtClean="0"/>
              <a:t>Market </a:t>
            </a:r>
            <a:r>
              <a:rPr lang="tr-TR" sz="3200" dirty="0" err="1" smtClean="0"/>
              <a:t>place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market </a:t>
            </a:r>
            <a:r>
              <a:rPr lang="tr-TR" sz="3200" dirty="0" err="1" smtClean="0"/>
              <a:t>space</a:t>
            </a:r>
            <a:endParaRPr lang="tr-TR" sz="3200" dirty="0" smtClean="0"/>
          </a:p>
          <a:p>
            <a:pPr lvl="1"/>
            <a:r>
              <a:rPr lang="tr-TR" sz="3200" dirty="0" err="1" smtClean="0"/>
              <a:t>Available</a:t>
            </a:r>
            <a:r>
              <a:rPr lang="tr-TR" sz="3200" dirty="0" smtClean="0"/>
              <a:t> </a:t>
            </a:r>
            <a:r>
              <a:rPr lang="tr-TR" sz="3200" dirty="0" err="1" smtClean="0"/>
              <a:t>any</a:t>
            </a:r>
            <a:r>
              <a:rPr lang="tr-TR" sz="3200" dirty="0" smtClean="0"/>
              <a:t> time </a:t>
            </a:r>
            <a:r>
              <a:rPr lang="tr-TR" sz="3200" dirty="0" err="1" smtClean="0"/>
              <a:t>any</a:t>
            </a:r>
            <a:r>
              <a:rPr lang="tr-TR" sz="3200" dirty="0" smtClean="0"/>
              <a:t> </a:t>
            </a:r>
            <a:r>
              <a:rPr lang="tr-TR" sz="3200" dirty="0" err="1" smtClean="0"/>
              <a:t>where</a:t>
            </a:r>
            <a:endParaRPr lang="tr-TR" sz="3200" dirty="0" smtClean="0"/>
          </a:p>
          <a:p>
            <a:pPr marL="457200" lvl="1" indent="0">
              <a:buNone/>
            </a:pPr>
            <a:endParaRPr lang="en-US" sz="3200" dirty="0"/>
          </a:p>
          <a:p>
            <a:r>
              <a:rPr lang="en-US" sz="3600" b="1" dirty="0"/>
              <a:t>Global Reach</a:t>
            </a:r>
            <a:r>
              <a:rPr lang="en-US" sz="3600" b="1" dirty="0" smtClean="0"/>
              <a:t>:</a:t>
            </a:r>
            <a:endParaRPr lang="tr-TR" sz="3600" b="1" dirty="0" smtClean="0"/>
          </a:p>
          <a:p>
            <a:pPr lvl="1"/>
            <a:r>
              <a:rPr lang="tr-TR" sz="3200" dirty="0" err="1" smtClean="0"/>
              <a:t>Allowing</a:t>
            </a:r>
            <a:r>
              <a:rPr lang="tr-TR" sz="3200" dirty="0" smtClean="0"/>
              <a:t> </a:t>
            </a:r>
            <a:r>
              <a:rPr lang="en-US" sz="3200" dirty="0"/>
              <a:t>commercial transactions to cross cultural and national boundaries far more conveniently and cost effectively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2865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Why</a:t>
            </a:r>
            <a:r>
              <a:rPr lang="tr-TR" b="1" dirty="0" smtClean="0"/>
              <a:t> is E-</a:t>
            </a:r>
            <a:r>
              <a:rPr lang="tr-TR" b="1" dirty="0" err="1" smtClean="0"/>
              <a:t>commerce</a:t>
            </a:r>
            <a:r>
              <a:rPr lang="tr-TR" b="1" dirty="0" smtClean="0"/>
              <a:t> </a:t>
            </a:r>
            <a:r>
              <a:rPr lang="tr-TR" b="1" dirty="0" err="1" smtClean="0"/>
              <a:t>different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Universal standards</a:t>
            </a:r>
            <a:endParaRPr lang="tr-TR" dirty="0"/>
          </a:p>
          <a:p>
            <a:pPr lvl="1"/>
            <a:r>
              <a:rPr lang="en-US" dirty="0"/>
              <a:t>The technical standards of the Internet and, therefore, the technical standards for conducting e-commerce are universal standards. </a:t>
            </a:r>
            <a:endParaRPr lang="tr-TR" dirty="0" smtClean="0"/>
          </a:p>
          <a:p>
            <a:pPr lvl="1"/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universal</a:t>
            </a:r>
            <a:r>
              <a:rPr lang="tr-TR" dirty="0" smtClean="0"/>
              <a:t> </a:t>
            </a:r>
            <a:r>
              <a:rPr lang="tr-TR" dirty="0" err="1" smtClean="0"/>
              <a:t>standard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internet?</a:t>
            </a:r>
          </a:p>
          <a:p>
            <a:pPr lvl="1"/>
            <a:r>
              <a:rPr lang="tr-TR" dirty="0" err="1" smtClean="0"/>
              <a:t>Lower</a:t>
            </a:r>
            <a:r>
              <a:rPr lang="tr-TR" dirty="0" smtClean="0"/>
              <a:t> market </a:t>
            </a:r>
            <a:r>
              <a:rPr lang="tr-TR" dirty="0" err="1" smtClean="0"/>
              <a:t>entry</a:t>
            </a:r>
            <a:r>
              <a:rPr lang="tr-TR" dirty="0" smtClean="0"/>
              <a:t> </a:t>
            </a:r>
            <a:r>
              <a:rPr lang="tr-TR" dirty="0" err="1" smtClean="0"/>
              <a:t>costs</a:t>
            </a:r>
            <a:endParaRPr lang="en-US" dirty="0" smtClean="0"/>
          </a:p>
          <a:p>
            <a:r>
              <a:rPr lang="en-US" b="1" dirty="0" smtClean="0"/>
              <a:t>Richness</a:t>
            </a:r>
            <a:endParaRPr lang="tr-TR" b="1" dirty="0" smtClean="0"/>
          </a:p>
          <a:p>
            <a:pPr lvl="1"/>
            <a:r>
              <a:rPr lang="en-US" dirty="0"/>
              <a:t>refers to the complexity and content of a </a:t>
            </a:r>
            <a:r>
              <a:rPr lang="en-US" dirty="0" smtClean="0"/>
              <a:t>message</a:t>
            </a:r>
            <a:endParaRPr lang="tr-TR" dirty="0" smtClean="0"/>
          </a:p>
          <a:p>
            <a:pPr lvl="1"/>
            <a:r>
              <a:rPr lang="tr-TR" dirty="0" err="1" smtClean="0"/>
              <a:t>Trade-off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richness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reach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216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Why</a:t>
            </a:r>
            <a:r>
              <a:rPr lang="tr-TR" b="1" dirty="0" smtClean="0"/>
              <a:t> is E-</a:t>
            </a:r>
            <a:r>
              <a:rPr lang="tr-TR" b="1" dirty="0" err="1" smtClean="0"/>
              <a:t>commerce</a:t>
            </a:r>
            <a:r>
              <a:rPr lang="tr-TR" b="1" dirty="0" smtClean="0"/>
              <a:t> </a:t>
            </a:r>
            <a:r>
              <a:rPr lang="tr-TR" b="1" dirty="0" err="1" smtClean="0"/>
              <a:t>different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Interactivity</a:t>
            </a:r>
            <a:endParaRPr lang="tr-TR" sz="3200" b="1" dirty="0" smtClean="0"/>
          </a:p>
          <a:p>
            <a:pPr lvl="1"/>
            <a:r>
              <a:rPr lang="tr-TR" sz="2800" dirty="0" err="1" smtClean="0"/>
              <a:t>The</a:t>
            </a:r>
            <a:r>
              <a:rPr lang="tr-TR" sz="2800" dirty="0" smtClean="0"/>
              <a:t> internet </a:t>
            </a:r>
            <a:r>
              <a:rPr lang="tr-TR" sz="2800" dirty="0" err="1" smtClean="0"/>
              <a:t>provides</a:t>
            </a:r>
            <a:r>
              <a:rPr lang="tr-TR" sz="2800" dirty="0" smtClean="0"/>
              <a:t> </a:t>
            </a:r>
            <a:r>
              <a:rPr lang="tr-TR" sz="2800" dirty="0" err="1" smtClean="0"/>
              <a:t>great</a:t>
            </a:r>
            <a:r>
              <a:rPr lang="tr-TR" sz="2800" dirty="0" smtClean="0"/>
              <a:t> </a:t>
            </a:r>
            <a:r>
              <a:rPr lang="tr-TR" sz="2800" dirty="0" err="1" smtClean="0"/>
              <a:t>interactivity</a:t>
            </a:r>
            <a:endParaRPr lang="tr-TR" sz="2800" dirty="0" smtClean="0"/>
          </a:p>
          <a:p>
            <a:pPr lvl="1"/>
            <a:r>
              <a:rPr lang="tr-TR" sz="2800" dirty="0" err="1" smtClean="0"/>
              <a:t>Similar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face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face</a:t>
            </a:r>
            <a:endParaRPr lang="tr-TR" sz="2800" dirty="0" smtClean="0"/>
          </a:p>
          <a:p>
            <a:pPr marL="457200" lvl="1" indent="0">
              <a:buNone/>
            </a:pPr>
            <a:endParaRPr lang="tr-TR" sz="2800" dirty="0" smtClean="0"/>
          </a:p>
          <a:p>
            <a:r>
              <a:rPr lang="en-US" sz="3200" b="1" dirty="0" smtClean="0"/>
              <a:t>Information Density</a:t>
            </a:r>
            <a:endParaRPr lang="tr-TR" sz="3200" b="1" dirty="0" smtClean="0"/>
          </a:p>
          <a:p>
            <a:pPr lvl="1"/>
            <a:r>
              <a:rPr lang="en-US" sz="2800" dirty="0"/>
              <a:t>the total amount and quality of information available to all market participants, consumers,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traders</a:t>
            </a:r>
            <a:r>
              <a:rPr lang="tr-TR" sz="2800" dirty="0" smtClean="0"/>
              <a:t> </a:t>
            </a:r>
            <a:r>
              <a:rPr lang="tr-TR" sz="2800" dirty="0" err="1" smtClean="0"/>
              <a:t>alike</a:t>
            </a:r>
            <a:r>
              <a:rPr lang="tr-TR" sz="2800" dirty="0" smtClean="0"/>
              <a:t>.</a:t>
            </a:r>
          </a:p>
          <a:p>
            <a:pPr lvl="1"/>
            <a:r>
              <a:rPr lang="tr-TR" sz="2800" dirty="0" err="1" smtClean="0"/>
              <a:t>Price</a:t>
            </a:r>
            <a:r>
              <a:rPr lang="tr-TR" sz="2800" dirty="0" smtClean="0"/>
              <a:t> </a:t>
            </a:r>
            <a:r>
              <a:rPr lang="tr-TR" sz="2800" dirty="0" err="1" smtClean="0"/>
              <a:t>transparency</a:t>
            </a:r>
            <a:endParaRPr lang="tr-TR" sz="2800" dirty="0" smtClean="0"/>
          </a:p>
          <a:p>
            <a:pPr lvl="1"/>
            <a:r>
              <a:rPr lang="tr-TR" sz="2800" dirty="0"/>
              <a:t>I</a:t>
            </a:r>
            <a:r>
              <a:rPr lang="tr-TR" sz="2800" dirty="0" smtClean="0"/>
              <a:t>nformation </a:t>
            </a:r>
            <a:r>
              <a:rPr lang="tr-TR" sz="2800" dirty="0" err="1" smtClean="0"/>
              <a:t>asymmetry</a:t>
            </a:r>
            <a:endParaRPr lang="en-US" sz="28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73347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Why</a:t>
            </a:r>
            <a:r>
              <a:rPr lang="tr-TR" b="1" dirty="0" smtClean="0"/>
              <a:t> is E-</a:t>
            </a:r>
            <a:r>
              <a:rPr lang="tr-TR" b="1" dirty="0" err="1" smtClean="0"/>
              <a:t>commerce</a:t>
            </a:r>
            <a:r>
              <a:rPr lang="tr-TR" b="1" dirty="0" smtClean="0"/>
              <a:t> </a:t>
            </a:r>
            <a:r>
              <a:rPr lang="tr-TR" b="1" dirty="0" err="1" smtClean="0"/>
              <a:t>different</a:t>
            </a:r>
            <a:r>
              <a:rPr lang="tr-TR" b="1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Personalization/Customization</a:t>
            </a:r>
            <a:endParaRPr lang="en-US" sz="3600" dirty="0"/>
          </a:p>
          <a:p>
            <a:pPr lvl="1"/>
            <a:r>
              <a:rPr lang="en-US" sz="3200" b="1" dirty="0"/>
              <a:t>Personalization</a:t>
            </a:r>
            <a:r>
              <a:rPr lang="en-US" sz="3200" dirty="0"/>
              <a:t> </a:t>
            </a:r>
            <a:r>
              <a:rPr lang="tr-TR" sz="3200" dirty="0" smtClean="0"/>
              <a:t>is </a:t>
            </a:r>
            <a:r>
              <a:rPr lang="tr-TR" sz="3200" dirty="0" err="1" smtClean="0"/>
              <a:t>that</a:t>
            </a:r>
            <a:r>
              <a:rPr lang="tr-TR" sz="3200" dirty="0" smtClean="0"/>
              <a:t> </a:t>
            </a:r>
            <a:r>
              <a:rPr lang="en-US" sz="3200" dirty="0" smtClean="0"/>
              <a:t>a </a:t>
            </a:r>
            <a:r>
              <a:rPr lang="en-US" sz="3200" dirty="0"/>
              <a:t>company knows enough about a customer’s likes and </a:t>
            </a:r>
            <a:r>
              <a:rPr lang="en-US" sz="3200" dirty="0" smtClean="0"/>
              <a:t>dislikes</a:t>
            </a:r>
            <a:r>
              <a:rPr lang="tr-TR" sz="3200" dirty="0" smtClean="0"/>
              <a:t>.</a:t>
            </a:r>
          </a:p>
          <a:p>
            <a:pPr lvl="1"/>
            <a:r>
              <a:rPr lang="en-US" sz="3200" b="1" dirty="0"/>
              <a:t>Mass customization</a:t>
            </a:r>
            <a:r>
              <a:rPr lang="en-US" sz="3200" dirty="0"/>
              <a:t> is the ability of an organization to tailor its products or services to the customers’ specifications.</a:t>
            </a:r>
          </a:p>
          <a:p>
            <a:pPr lvl="1"/>
            <a:r>
              <a:rPr lang="tr-TR" sz="3200" dirty="0" err="1" smtClean="0"/>
              <a:t>Disintermediation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1125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Why</a:t>
            </a:r>
            <a:r>
              <a:rPr lang="tr-TR" b="1" dirty="0" smtClean="0"/>
              <a:t> is E-</a:t>
            </a:r>
            <a:r>
              <a:rPr lang="tr-TR" b="1" dirty="0" err="1" smtClean="0"/>
              <a:t>commerce</a:t>
            </a:r>
            <a:r>
              <a:rPr lang="tr-TR" b="1" dirty="0" smtClean="0"/>
              <a:t> </a:t>
            </a:r>
            <a:r>
              <a:rPr lang="tr-TR" b="1" dirty="0" err="1" smtClean="0"/>
              <a:t>different</a:t>
            </a:r>
            <a:r>
              <a:rPr lang="tr-TR" b="1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b="1" dirty="0" smtClean="0"/>
          </a:p>
          <a:p>
            <a:r>
              <a:rPr lang="en-US" sz="3600" b="1" dirty="0" smtClean="0"/>
              <a:t>Social </a:t>
            </a:r>
            <a:r>
              <a:rPr lang="en-US" sz="3600" b="1" dirty="0"/>
              <a:t>Technology: </a:t>
            </a:r>
            <a:endParaRPr lang="en-US" sz="3600" dirty="0"/>
          </a:p>
          <a:p>
            <a:pPr lvl="1"/>
            <a:r>
              <a:rPr lang="tr-TR" sz="3200" dirty="0" smtClean="0"/>
              <a:t>User </a:t>
            </a:r>
            <a:r>
              <a:rPr lang="tr-TR" sz="3200" dirty="0" err="1" smtClean="0"/>
              <a:t>generated</a:t>
            </a:r>
            <a:r>
              <a:rPr lang="tr-TR" sz="3200" dirty="0" smtClean="0"/>
              <a:t> </a:t>
            </a:r>
            <a:r>
              <a:rPr lang="tr-TR" sz="3200" dirty="0" err="1" smtClean="0"/>
              <a:t>content</a:t>
            </a:r>
            <a:endParaRPr lang="tr-TR" sz="3200" dirty="0" smtClean="0"/>
          </a:p>
          <a:p>
            <a:pPr lvl="1"/>
            <a:r>
              <a:rPr lang="tr-TR" sz="3200" dirty="0" err="1" smtClean="0"/>
              <a:t>Allowing</a:t>
            </a:r>
            <a:r>
              <a:rPr lang="tr-TR" sz="3200" dirty="0" smtClean="0"/>
              <a:t> </a:t>
            </a:r>
            <a:r>
              <a:rPr lang="tr-TR" sz="3200" dirty="0" err="1" smtClean="0"/>
              <a:t>users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create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share</a:t>
            </a:r>
            <a:r>
              <a:rPr lang="tr-TR" sz="3200" dirty="0" smtClean="0"/>
              <a:t> </a:t>
            </a:r>
            <a:r>
              <a:rPr lang="tr-TR" sz="3200" dirty="0" err="1" smtClean="0"/>
              <a:t>with</a:t>
            </a:r>
            <a:r>
              <a:rPr lang="tr-TR" sz="3200" dirty="0" smtClean="0"/>
              <a:t> </a:t>
            </a:r>
            <a:r>
              <a:rPr lang="tr-TR" sz="3200" dirty="0" err="1" smtClean="0"/>
              <a:t>friends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64582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539</Words>
  <Application>Microsoft Office PowerPoint</Application>
  <PresentationFormat>Geniş ekran</PresentationFormat>
  <Paragraphs>84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Business Information Systems II</vt:lpstr>
      <vt:lpstr>Types of E-Commerce</vt:lpstr>
      <vt:lpstr>Types of E-Commerce (Baltzan, 2018)</vt:lpstr>
      <vt:lpstr>E-Commerce and E-Business</vt:lpstr>
      <vt:lpstr>Why is E-commerce different?</vt:lpstr>
      <vt:lpstr>Why is E-commerce different?</vt:lpstr>
      <vt:lpstr>Why is E-commerce different?</vt:lpstr>
      <vt:lpstr>Why is E-commerce different?</vt:lpstr>
      <vt:lpstr>Why is E-commerce different?</vt:lpstr>
      <vt:lpstr> Dot.Com Bubble</vt:lpstr>
      <vt:lpstr> Dot.Com Bubble</vt:lpstr>
      <vt:lpstr> Dot.Com Bubble</vt:lpstr>
      <vt:lpstr>Challenges of E Business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22</cp:revision>
  <dcterms:created xsi:type="dcterms:W3CDTF">2020-01-22T10:55:34Z</dcterms:created>
  <dcterms:modified xsi:type="dcterms:W3CDTF">2020-01-22T11:39:30Z</dcterms:modified>
</cp:coreProperties>
</file>