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2" r:id="rId7"/>
    <p:sldId id="260"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17.05.2020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17.05.2020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17.05.2020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17.05.2020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17.05.2020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17.05.2020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İkinci </a:t>
            </a:r>
            <a:r>
              <a:rPr lang="tr-TR" dirty="0" err="1" smtClean="0"/>
              <a:t>Avangardlar</a:t>
            </a:r>
            <a:endParaRPr lang="tr-TR" dirty="0"/>
          </a:p>
        </p:txBody>
      </p:sp>
      <p:sp>
        <p:nvSpPr>
          <p:cNvPr id="3" name="İçerik Yer Tutucusu 2"/>
          <p:cNvSpPr>
            <a:spLocks noGrp="1"/>
          </p:cNvSpPr>
          <p:nvPr>
            <p:ph idx="1"/>
          </p:nvPr>
        </p:nvSpPr>
        <p:spPr/>
        <p:txBody>
          <a:bodyPr>
            <a:normAutofit fontScale="70000" lnSpcReduction="20000"/>
          </a:bodyPr>
          <a:lstStyle/>
          <a:p>
            <a:r>
              <a:rPr lang="tr-TR" dirty="0" err="1"/>
              <a:t>Avangard</a:t>
            </a:r>
            <a:r>
              <a:rPr lang="tr-TR" dirty="0"/>
              <a:t> grubun diğer kanadı </a:t>
            </a:r>
            <a:r>
              <a:rPr lang="tr-TR" dirty="0" err="1"/>
              <a:t>Lublin’de</a:t>
            </a:r>
            <a:r>
              <a:rPr lang="tr-TR" dirty="0"/>
              <a:t> başlayan daha sonra Varşova’ya taşınan, </a:t>
            </a:r>
            <a:r>
              <a:rPr lang="tr-TR" i="1" dirty="0"/>
              <a:t>İkinci </a:t>
            </a:r>
            <a:r>
              <a:rPr lang="tr-TR" i="1" dirty="0" err="1"/>
              <a:t>Avangard</a:t>
            </a:r>
            <a:r>
              <a:rPr lang="tr-TR" dirty="0"/>
              <a:t> olarak bilinen gruptur. Otuzlu yıllarda etkinlik göstermeye başlamışlardır. Grubun kurucusu ve teorisyeni olan </a:t>
            </a:r>
            <a:r>
              <a:rPr lang="tr-TR" i="1" dirty="0" err="1"/>
              <a:t>Józef</a:t>
            </a:r>
            <a:r>
              <a:rPr lang="tr-TR" i="1" dirty="0"/>
              <a:t> </a:t>
            </a:r>
            <a:r>
              <a:rPr lang="tr-TR" i="1" dirty="0" err="1"/>
              <a:t>Czechowicz</a:t>
            </a:r>
            <a:r>
              <a:rPr lang="tr-TR" dirty="0"/>
              <a:t> grubu Varşova’</a:t>
            </a:r>
            <a:r>
              <a:rPr lang="tr-TR" i="1" dirty="0"/>
              <a:t>ya </a:t>
            </a:r>
            <a:r>
              <a:rPr lang="tr-TR" i="1" dirty="0" smtClean="0"/>
              <a:t>taşımıştır.</a:t>
            </a:r>
          </a:p>
          <a:p>
            <a:r>
              <a:rPr lang="tr-TR" dirty="0"/>
              <a:t>Edebiyat araştırmacılarına göre bir şair grubu olmaktan çok bir arkadaş grubu olan İkinci </a:t>
            </a:r>
            <a:r>
              <a:rPr lang="tr-TR" dirty="0" err="1"/>
              <a:t>Avangard</a:t>
            </a:r>
            <a:r>
              <a:rPr lang="tr-TR" dirty="0"/>
              <a:t> grubunun programı </a:t>
            </a:r>
            <a:r>
              <a:rPr lang="tr-TR" dirty="0" err="1"/>
              <a:t>Krakov</a:t>
            </a:r>
            <a:r>
              <a:rPr lang="tr-TR" dirty="0"/>
              <a:t> avangardına bağlanır.  Eserler çok fazla alman ekspresyonizmi içerir. Arkadaşlık, düşler, bilinçaltı konuları şiirlerine içerik oluşturur. </a:t>
            </a:r>
          </a:p>
          <a:p>
            <a:r>
              <a:rPr lang="tr-TR" dirty="0"/>
              <a:t>İkinci </a:t>
            </a:r>
            <a:r>
              <a:rPr lang="tr-TR" dirty="0" err="1"/>
              <a:t>Avangardlar</a:t>
            </a:r>
            <a:r>
              <a:rPr lang="tr-TR" dirty="0"/>
              <a:t> </a:t>
            </a:r>
            <a:r>
              <a:rPr lang="tr-TR" dirty="0" err="1"/>
              <a:t>Tadeusz</a:t>
            </a:r>
            <a:r>
              <a:rPr lang="tr-TR" dirty="0"/>
              <a:t> </a:t>
            </a:r>
            <a:r>
              <a:rPr lang="tr-TR" dirty="0" err="1"/>
              <a:t>Peiper’in</a:t>
            </a:r>
            <a:r>
              <a:rPr lang="tr-TR" dirty="0"/>
              <a:t> sınırlarını çizdiği basit ve kısa şiirlerden farklı olan duygusal ve pesimist şiirler yazmışlardır. Yaşamın canlılığını ve ona olan övgüyü okuyucu bu şiirlerde bulamamaktadır. Bu bağlamda </a:t>
            </a:r>
            <a:r>
              <a:rPr lang="tr-TR" dirty="0" err="1"/>
              <a:t>Skamanderlerden</a:t>
            </a:r>
            <a:r>
              <a:rPr lang="tr-TR" dirty="0"/>
              <a:t> ve </a:t>
            </a:r>
            <a:r>
              <a:rPr lang="tr-TR" dirty="0" err="1"/>
              <a:t>Krakov</a:t>
            </a:r>
            <a:r>
              <a:rPr lang="tr-TR" dirty="0"/>
              <a:t> </a:t>
            </a:r>
            <a:r>
              <a:rPr lang="tr-TR" dirty="0" err="1"/>
              <a:t>Avangardlarından</a:t>
            </a:r>
            <a:r>
              <a:rPr lang="tr-TR" dirty="0"/>
              <a:t> oldukça farklıdırlar.  Temalarını genellikle uygarlığın sonunun </a:t>
            </a:r>
            <a:r>
              <a:rPr lang="tr-TR" dirty="0" err="1"/>
              <a:t>katastrofik</a:t>
            </a:r>
            <a:r>
              <a:rPr lang="tr-TR" dirty="0"/>
              <a:t> görüntüleri oluşturur. </a:t>
            </a:r>
          </a:p>
          <a:p>
            <a:endParaRPr lang="tr-TR" dirty="0"/>
          </a:p>
        </p:txBody>
      </p:sp>
    </p:spTree>
    <p:extLst>
      <p:ext uri="{BB962C8B-B14F-4D97-AF65-F5344CB8AC3E}">
        <p14:creationId xmlns:p14="http://schemas.microsoft.com/office/powerpoint/2010/main" val="117331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Czechowicz</a:t>
            </a:r>
            <a:r>
              <a:rPr lang="tr-TR" dirty="0"/>
              <a:t>, ilk </a:t>
            </a:r>
            <a:r>
              <a:rPr lang="tr-TR" dirty="0" err="1"/>
              <a:t>avangartdan</a:t>
            </a:r>
            <a:r>
              <a:rPr lang="tr-TR" dirty="0"/>
              <a:t>, yani </a:t>
            </a:r>
            <a:r>
              <a:rPr lang="tr-TR" i="1" dirty="0" err="1"/>
              <a:t>Krakov</a:t>
            </a:r>
            <a:r>
              <a:rPr lang="tr-TR" i="1" dirty="0"/>
              <a:t> </a:t>
            </a:r>
            <a:r>
              <a:rPr lang="tr-TR" i="1" dirty="0" err="1"/>
              <a:t>Avangardı’</a:t>
            </a:r>
            <a:r>
              <a:rPr lang="tr-TR" dirty="0" err="1"/>
              <a:t>ndan</a:t>
            </a:r>
            <a:r>
              <a:rPr lang="tr-TR" dirty="0"/>
              <a:t> sadece şiirsel kısaltmalar yönünden yararlanmış, yapıtın melodik uyumunaysa çok önem vermiştir. </a:t>
            </a:r>
            <a:r>
              <a:rPr lang="tr-TR" dirty="0" err="1"/>
              <a:t>Peiper</a:t>
            </a:r>
            <a:r>
              <a:rPr lang="tr-TR" dirty="0"/>
              <a:t> bütünüyle farklı alanlara ait kavram ve betimleri, farklı alanlara ilişkin kavramları birleştirerek okuyucuyu şaşırtmıştır; </a:t>
            </a:r>
            <a:r>
              <a:rPr lang="tr-TR" dirty="0" err="1"/>
              <a:t>Przyboś</a:t>
            </a:r>
            <a:r>
              <a:rPr lang="tr-TR" dirty="0"/>
              <a:t> için önemli olansa dinamizmdi. </a:t>
            </a:r>
            <a:r>
              <a:rPr lang="tr-TR" dirty="0" err="1"/>
              <a:t>Czechowicz</a:t>
            </a:r>
            <a:r>
              <a:rPr lang="tr-TR" dirty="0"/>
              <a:t> bu iki şairden daha farklı bir şiir dili oluşturmaya çalışmıştır. Bu dil öncelikle simgeseldir, çünkü sözcük bu noktada sözlük anlamından daha çok şey ifade etmek, dolayısıyla, anlamsal çerçevede genişlemek durumundadır. Bu şiirde dünyanın mitleştirilmesi ve gerçek dışı kılınmasında sihirli bir hava da bulunur. Simgesel yaklaşım </a:t>
            </a:r>
            <a:r>
              <a:rPr lang="tr-TR" dirty="0" err="1"/>
              <a:t>Czechowicz’i</a:t>
            </a:r>
            <a:r>
              <a:rPr lang="tr-TR" dirty="0"/>
              <a:t> Genç Polonya geleneğine, sihirli yaklaşım ise romantizme bağlar.</a:t>
            </a:r>
          </a:p>
          <a:p>
            <a:endParaRPr lang="tr-TR" dirty="0"/>
          </a:p>
        </p:txBody>
      </p:sp>
    </p:spTree>
    <p:extLst>
      <p:ext uri="{BB962C8B-B14F-4D97-AF65-F5344CB8AC3E}">
        <p14:creationId xmlns:p14="http://schemas.microsoft.com/office/powerpoint/2010/main" val="417144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err="1"/>
              <a:t>Czechowicz’in</a:t>
            </a:r>
            <a:r>
              <a:rPr lang="tr-TR" dirty="0"/>
              <a:t> şiiri yumuşak ve hassastır; bu hassasiyet bazen, çaresiz bir ifadeye de bürünür, sanki çocuksu bir umarsızlık kaplar bu şiirleri. </a:t>
            </a:r>
            <a:r>
              <a:rPr lang="tr-TR" dirty="0" err="1"/>
              <a:t>Czechowicz’in</a:t>
            </a:r>
            <a:r>
              <a:rPr lang="tr-TR" dirty="0"/>
              <a:t> şiir dünyası öncelikle köy ve küçük kasabadır. Ancak, şairin şiirlerindeki köy </a:t>
            </a:r>
            <a:r>
              <a:rPr lang="tr-TR" dirty="0" err="1"/>
              <a:t>idilsidir</a:t>
            </a:r>
            <a:r>
              <a:rPr lang="tr-TR" dirty="0"/>
              <a:t>; sanki cennetten bir köşeyi anlatır şair. Keder bu şiirde ölümle özdeşleşir. Çünkü ölüm düşüncesi burada büyük bir yok oluş, savaş ve toplu ölüm önsezisiyle ağıt yakan ritüel havasında, üstün bir estetik ton kazanmış biçimde ortaya çıkmıştır. Şiirlerinde, büyük harflerin ve noktalama işaretlerinin göz ardı edildiği göze çarpar. Sözcükler arasındaki muhteşem ses uyumu, bu şiirlere melodik bir </a:t>
            </a:r>
            <a:r>
              <a:rPr lang="tr-TR" dirty="0" err="1"/>
              <a:t>ritm</a:t>
            </a:r>
            <a:r>
              <a:rPr lang="tr-TR" dirty="0"/>
              <a:t> verir.</a:t>
            </a:r>
            <a:endParaRPr lang="tr-TR" dirty="0"/>
          </a:p>
        </p:txBody>
      </p:sp>
    </p:spTree>
    <p:extLst>
      <p:ext uri="{BB962C8B-B14F-4D97-AF65-F5344CB8AC3E}">
        <p14:creationId xmlns:p14="http://schemas.microsoft.com/office/powerpoint/2010/main" val="1187199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70000" lnSpcReduction="20000"/>
          </a:bodyPr>
          <a:lstStyle/>
          <a:p>
            <a:r>
              <a:rPr lang="tr-TR" dirty="0" err="1"/>
              <a:t>Czechowicz’i</a:t>
            </a:r>
            <a:r>
              <a:rPr lang="tr-TR" dirty="0"/>
              <a:t> ilk </a:t>
            </a:r>
            <a:r>
              <a:rPr lang="tr-TR" dirty="0" err="1"/>
              <a:t>avangartdan</a:t>
            </a:r>
            <a:r>
              <a:rPr lang="tr-TR" dirty="0"/>
              <a:t> ayıran en önemli özellik, şairin gelenekten, gösterişli biçimden, geleneksel konulardan vazgeçememesidir. </a:t>
            </a:r>
            <a:r>
              <a:rPr lang="tr-TR" dirty="0" err="1"/>
              <a:t>Czechowicz’in</a:t>
            </a:r>
            <a:r>
              <a:rPr lang="tr-TR" dirty="0"/>
              <a:t> hayran olduğu </a:t>
            </a:r>
            <a:r>
              <a:rPr lang="tr-TR" dirty="0" err="1"/>
              <a:t>Cyprian</a:t>
            </a:r>
            <a:r>
              <a:rPr lang="tr-TR" dirty="0"/>
              <a:t> </a:t>
            </a:r>
            <a:r>
              <a:rPr lang="tr-TR" dirty="0" err="1"/>
              <a:t>Norwid</a:t>
            </a:r>
            <a:r>
              <a:rPr lang="tr-TR" dirty="0"/>
              <a:t> için yazdığı “</a:t>
            </a:r>
            <a:r>
              <a:rPr lang="tr-TR" dirty="0" err="1"/>
              <a:t>Dom</a:t>
            </a:r>
            <a:r>
              <a:rPr lang="tr-TR" dirty="0"/>
              <a:t> </a:t>
            </a:r>
            <a:r>
              <a:rPr lang="tr-TR" dirty="0" err="1"/>
              <a:t>Świętego</a:t>
            </a:r>
            <a:r>
              <a:rPr lang="tr-TR" dirty="0"/>
              <a:t> </a:t>
            </a:r>
            <a:r>
              <a:rPr lang="tr-TR" dirty="0" err="1"/>
              <a:t>Kazimierza</a:t>
            </a:r>
            <a:r>
              <a:rPr lang="tr-TR" dirty="0"/>
              <a:t>” (Aziz </a:t>
            </a:r>
            <a:r>
              <a:rPr lang="tr-TR" dirty="0" err="1"/>
              <a:t>Kazimierz’in</a:t>
            </a:r>
            <a:r>
              <a:rPr lang="tr-TR" dirty="0"/>
              <a:t> Evi) adlı yapıtı, büyük ustanın </a:t>
            </a:r>
            <a:r>
              <a:rPr lang="tr-TR" dirty="0" err="1"/>
              <a:t>Paris’de</a:t>
            </a:r>
            <a:r>
              <a:rPr lang="tr-TR" dirty="0"/>
              <a:t> geçirdiği yıllardaki sanat felsefesinin, göçmenlik nostaljisinin ve şiirinin havasını çarpıcı biçimde yansıtarak oluşturulmuş bir yapıttır. </a:t>
            </a:r>
            <a:r>
              <a:rPr lang="tr-TR" dirty="0" err="1"/>
              <a:t>Czechowicz’in</a:t>
            </a:r>
            <a:r>
              <a:rPr lang="tr-TR" dirty="0"/>
              <a:t> geçmişle olan bağlarını koparmak istemeyişi, bir diğer şiiri “</a:t>
            </a:r>
            <a:r>
              <a:rPr lang="tr-TR" dirty="0" err="1"/>
              <a:t>Iliada</a:t>
            </a:r>
            <a:r>
              <a:rPr lang="tr-TR" dirty="0"/>
              <a:t> </a:t>
            </a:r>
            <a:r>
              <a:rPr lang="tr-TR" dirty="0" err="1"/>
              <a:t>tętni</a:t>
            </a:r>
            <a:r>
              <a:rPr lang="tr-TR" dirty="0"/>
              <a:t>” (</a:t>
            </a:r>
            <a:r>
              <a:rPr lang="tr-TR" dirty="0" err="1"/>
              <a:t>İlyada’nın</a:t>
            </a:r>
            <a:r>
              <a:rPr lang="tr-TR" dirty="0"/>
              <a:t> Kalbi Atıyor)da </a:t>
            </a:r>
            <a:r>
              <a:rPr lang="tr-TR" dirty="0" err="1"/>
              <a:t>da</a:t>
            </a:r>
            <a:r>
              <a:rPr lang="tr-TR" dirty="0"/>
              <a:t> görülür. Burada da </a:t>
            </a:r>
            <a:r>
              <a:rPr lang="tr-TR" dirty="0" err="1"/>
              <a:t>Stanisław</a:t>
            </a:r>
            <a:r>
              <a:rPr lang="tr-TR" dirty="0"/>
              <a:t> </a:t>
            </a:r>
            <a:r>
              <a:rPr lang="tr-TR" dirty="0" err="1"/>
              <a:t>Wyspiański</a:t>
            </a:r>
            <a:r>
              <a:rPr lang="tr-TR" dirty="0"/>
              <a:t> anılmaktadır.</a:t>
            </a:r>
          </a:p>
          <a:p>
            <a:r>
              <a:rPr lang="tr-TR" dirty="0"/>
              <a:t> </a:t>
            </a:r>
          </a:p>
          <a:p>
            <a:r>
              <a:rPr lang="tr-TR" dirty="0" err="1"/>
              <a:t>Czechowicz’in</a:t>
            </a:r>
            <a:r>
              <a:rPr lang="tr-TR" dirty="0"/>
              <a:t> şiirlerine tarihsel bir trajedi kokusu da sinmiştir. Bu durum, şairin örneğin II. Dünya Savaşı’nın başlamasından kısa bir süre önce yazdığı aşağıdaki “</a:t>
            </a:r>
            <a:r>
              <a:rPr lang="tr-TR" dirty="0" err="1"/>
              <a:t>Żal</a:t>
            </a:r>
            <a:r>
              <a:rPr lang="tr-TR" dirty="0"/>
              <a:t>” (Keder)</a:t>
            </a:r>
            <a:r>
              <a:rPr lang="tr-TR" i="1" dirty="0"/>
              <a:t> </a:t>
            </a:r>
            <a:r>
              <a:rPr lang="tr-TR" dirty="0"/>
              <a:t>adlı şiirinde ifadesini bulur.</a:t>
            </a:r>
          </a:p>
          <a:p>
            <a:endParaRPr lang="tr-TR" dirty="0"/>
          </a:p>
        </p:txBody>
      </p:sp>
    </p:spTree>
    <p:extLst>
      <p:ext uri="{BB962C8B-B14F-4D97-AF65-F5344CB8AC3E}">
        <p14:creationId xmlns:p14="http://schemas.microsoft.com/office/powerpoint/2010/main" val="2717773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Şair, dönem atmosferinin görülmemiş derecede ilginç bir betimini verebilmiş, faşist propaganda yoluyla ortaya çıkarılmış ve gelecekteki katliama doğru sürüklenen tutku ve dürtülerin oluşturduğu dehşeti okuyucuya haykırmıştır. </a:t>
            </a:r>
            <a:r>
              <a:rPr lang="tr-TR" dirty="0" err="1"/>
              <a:t>Czechowicz’in</a:t>
            </a:r>
            <a:r>
              <a:rPr lang="tr-TR" dirty="0"/>
              <a:t> şiiri bu dönemde yazılan </a:t>
            </a:r>
            <a:r>
              <a:rPr lang="tr-TR" dirty="0" err="1"/>
              <a:t>felaketçi</a:t>
            </a:r>
            <a:r>
              <a:rPr lang="tr-TR" dirty="0"/>
              <a:t> şiirler içinde en fazla detaya sahip olanıdır. Bu şiirler düş-şiir anlayışını sunmuş, dehşet dolu önsezileri ifade etmiş, yok oluş, ölüm ve yıkım semboliğinden yararlanmıştır. Geleceğe, savaş içinde bir dünyaya ve meydana gelecek olayların </a:t>
            </a:r>
            <a:r>
              <a:rPr lang="tr-TR" dirty="0" err="1"/>
              <a:t>önlenemezliğine</a:t>
            </a:r>
            <a:r>
              <a:rPr lang="tr-TR" dirty="0"/>
              <a:t> ilişkin bir bilincin vermiş olduğu ruh durumu şaire acı vermektedir.</a:t>
            </a:r>
          </a:p>
          <a:p>
            <a:endParaRPr lang="tr-TR" dirty="0"/>
          </a:p>
          <a:p>
            <a:r>
              <a:rPr lang="tr-TR" dirty="0" err="1"/>
              <a:t>Czechowicz</a:t>
            </a:r>
            <a:r>
              <a:rPr lang="tr-TR" dirty="0"/>
              <a:t> İki Savaş Arası Dönem şiirinde en etkileyici </a:t>
            </a:r>
            <a:r>
              <a:rPr lang="tr-TR" dirty="0" err="1"/>
              <a:t>felaketçilerden</a:t>
            </a:r>
            <a:r>
              <a:rPr lang="tr-TR" dirty="0"/>
              <a:t> biri olarak edebiyat tarihine geçmiştir. </a:t>
            </a:r>
          </a:p>
          <a:p>
            <a:endParaRPr lang="tr-TR" dirty="0"/>
          </a:p>
        </p:txBody>
      </p:sp>
    </p:spTree>
    <p:extLst>
      <p:ext uri="{BB962C8B-B14F-4D97-AF65-F5344CB8AC3E}">
        <p14:creationId xmlns:p14="http://schemas.microsoft.com/office/powerpoint/2010/main" val="2181033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576</Words>
  <Application>Microsoft Office PowerPoint</Application>
  <PresentationFormat>Ekran Gösterisi (4:3)</PresentationFormat>
  <Paragraphs>16</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İki Savaş Arası Dönem Ve Savaş Dönemi Polonya Edebiyatı</vt:lpstr>
      <vt:lpstr>İkinci Avangardlar</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14</cp:revision>
  <dcterms:created xsi:type="dcterms:W3CDTF">2020-05-10T17:38:32Z</dcterms:created>
  <dcterms:modified xsi:type="dcterms:W3CDTF">2020-05-17T19:35:19Z</dcterms:modified>
</cp:coreProperties>
</file>