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1"/>
  </p:notesMasterIdLst>
  <p:handoutMasterIdLst>
    <p:handoutMasterId r:id="rId16"/>
  </p:handoutMasterIdLst>
  <p:sldIdLst>
    <p:sldId id="256" r:id="rId4"/>
    <p:sldId id="257" r:id="rId5"/>
    <p:sldId id="258" r:id="rId6"/>
    <p:sldId id="291" r:id="rId7"/>
    <p:sldId id="286" r:id="rId8"/>
    <p:sldId id="277" r:id="rId9"/>
    <p:sldId id="266" r:id="rId10"/>
    <p:sldId id="276" r:id="rId12"/>
    <p:sldId id="280" r:id="rId13"/>
    <p:sldId id="284" r:id="rId14"/>
    <p:sldId id="273" r:id="rId15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608" y="-47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3D74A-0754-441C-BD0F-CE6D49BFC3B0}" type="datetimeFigureOut">
              <a:rPr lang="tr-TR" smtClean="0"/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6C557-802C-44D1-927E-E82B951FC797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B569E-CB3C-4426-8E05-B6A256FF5CD5}" type="datetimeFigureOut">
              <a:rPr lang="tr-TR" smtClean="0"/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B3E3C-713E-417C-B59E-B7C0C6052F48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B3E3C-713E-417C-B59E-B7C0C6052F48}" type="slidenum">
              <a:rPr lang="tr-TR" smtClean="0"/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DB49-5CF5-4932-8205-667B35D1081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559A7-EFFB-4591-BCAD-81EFDD651BC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4728-B3A1-4CD9-B18C-878467E71DA3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022-EDED-4791-A774-A9F1D24913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E7B60-2293-4579-B891-996D8BD0316C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9DD00-540A-444A-B5C6-D08531DCF4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DEC2-FDC0-4952-BC85-E86C67A9EB7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0E29-D59F-4FE5-BF10-B4AAAD55C8C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DAB1A-C32F-4B34-96DB-4F0EFACEE36C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D79D-C4EB-43CB-AC84-5C8B736DD5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7D8C-F9C3-49B4-997F-636E4B8A8B33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568D4-83AA-41BA-BAF7-A0344BBAB3CC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F0A849D0-BCD6-411E-BAB8-F9A48535520B}" type="datetimeFigureOut">
              <a:rPr lang="tr-TR" smtClean="0"/>
            </a:fld>
            <a:endParaRPr lang="tr-TR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AEEACDC-7AC8-49CC-9340-D74C7EB5DE4C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hyperlink" Target="http://www.eltern-kind-bindung.net/f%C3%BCr-eltern/nach-der-geburt/bonding/" TargetMode="Externa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Bonding</a:t>
            </a:r>
            <a:r>
              <a:rPr lang="tr-TR" dirty="0" smtClean="0"/>
              <a:t>: Doğum sonrası </a:t>
            </a:r>
            <a:r>
              <a:rPr lang="tr-TR" dirty="0" err="1" smtClean="0"/>
              <a:t>emosyonel</a:t>
            </a:r>
            <a:r>
              <a:rPr lang="tr-TR" dirty="0" smtClean="0"/>
              <a:t> bağlanma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953200" cy="1184870"/>
          </a:xfrm>
        </p:spPr>
        <p:txBody>
          <a:bodyPr/>
          <a:lstStyle/>
          <a:p>
            <a:pPr algn="ctr"/>
            <a:endParaRPr lang="tr-TR" dirty="0" smtClean="0"/>
          </a:p>
          <a:p>
            <a:r>
              <a:rPr lang="tr-TR" b="1" dirty="0" smtClean="0"/>
              <a:t>Nesibe ÜZEL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11560" y="1052736"/>
            <a:ext cx="3672408" cy="4524315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3600" dirty="0" smtClean="0"/>
              <a:t>Bağlanmanın kazanılamadığı durumlarda </a:t>
            </a:r>
            <a:r>
              <a:rPr lang="tr-TR" sz="3600" dirty="0" err="1" smtClean="0"/>
              <a:t>postpartum</a:t>
            </a:r>
            <a:r>
              <a:rPr lang="tr-TR" sz="3600" dirty="0" smtClean="0"/>
              <a:t> depresyon veya diğer belirleyiciler üzerinde mutlaka durulmalıdır.</a:t>
            </a:r>
            <a:r>
              <a:rPr lang="de-DE" sz="3600" b="1" dirty="0" smtClean="0"/>
              <a:t> </a:t>
            </a:r>
            <a:endParaRPr lang="tr-TR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755576" y="2348880"/>
            <a:ext cx="74888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i="1" dirty="0" smtClean="0"/>
              <a:t>Bir kalbin elleri olmalı,</a:t>
            </a:r>
            <a:endParaRPr lang="tr-TR" sz="5400" i="1" dirty="0" smtClean="0"/>
          </a:p>
          <a:p>
            <a:pPr algn="ctr"/>
            <a:r>
              <a:rPr lang="tr-TR" sz="5400" i="1" dirty="0" smtClean="0"/>
              <a:t>bütün ellerinde bir kalbi…</a:t>
            </a:r>
            <a:endParaRPr lang="tr-TR" sz="5400" i="1" dirty="0" smtClean="0"/>
          </a:p>
          <a:p>
            <a:pPr algn="ctr"/>
            <a:r>
              <a:rPr lang="tr-TR" sz="2400" i="1" dirty="0" smtClean="0"/>
              <a:t>Tibet atasözü</a:t>
            </a:r>
            <a:endParaRPr lang="tr-TR" sz="2400" i="1" dirty="0"/>
          </a:p>
        </p:txBody>
      </p:sp>
      <p:pic>
        <p:nvPicPr>
          <p:cNvPr id="48132" name="Picture 4" descr="C:\Users\Nesibe\AppData\Local\Microsoft\Windows\Temporary Internet Files\Content.IE5\295FER6O\MC900436190[1]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240610" y="1196752"/>
            <a:ext cx="6840760" cy="1066667"/>
          </a:xfrm>
          <a:prstGeom prst="rect">
            <a:avLst/>
          </a:prstGeom>
          <a:noFill/>
        </p:spPr>
      </p:pic>
      <p:pic>
        <p:nvPicPr>
          <p:cNvPr id="9" name="Picture 4" descr="C:\Users\Nesibe\AppData\Local\Microsoft\Windows\Temporary Internet Files\Content.IE5\295FER6O\MC900436190[1]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79674" y="5148054"/>
            <a:ext cx="6840760" cy="1066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251520" y="228600"/>
            <a:ext cx="4752528" cy="914400"/>
          </a:xfrm>
        </p:spPr>
        <p:txBody>
          <a:bodyPr>
            <a:normAutofit/>
          </a:bodyPr>
          <a:lstStyle/>
          <a:p>
            <a:r>
              <a:rPr lang="tr-TR" sz="3600" dirty="0" err="1" smtClean="0"/>
              <a:t>Bonding</a:t>
            </a:r>
            <a:endParaRPr lang="tr-TR" sz="3600" dirty="0"/>
          </a:p>
        </p:txBody>
      </p:sp>
      <p:sp>
        <p:nvSpPr>
          <p:cNvPr id="6" name="5 Metin kutusu"/>
          <p:cNvSpPr txBox="1"/>
          <p:nvPr/>
        </p:nvSpPr>
        <p:spPr>
          <a:xfrm>
            <a:off x="251520" y="1340768"/>
            <a:ext cx="504056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chemeClr val="accent1">
                    <a:lumMod val="50000"/>
                  </a:schemeClr>
                </a:solidFill>
              </a:rPr>
              <a:t>Emotionale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tr-TR" sz="2400" b="1" dirty="0" err="1" smtClean="0">
                <a:solidFill>
                  <a:schemeClr val="accent1">
                    <a:lumMod val="50000"/>
                  </a:schemeClr>
                </a:solidFill>
              </a:rPr>
              <a:t>emosyonel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 = duygusal</a:t>
            </a:r>
            <a:endParaRPr lang="tr-TR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tr-TR" sz="2400" dirty="0" smtClean="0"/>
          </a:p>
          <a:p>
            <a:r>
              <a:rPr lang="tr-TR" sz="2400" dirty="0" err="1" smtClean="0"/>
              <a:t>Bonding</a:t>
            </a:r>
            <a:r>
              <a:rPr lang="tr-TR" sz="2400" dirty="0" smtClean="0"/>
              <a:t>-</a:t>
            </a:r>
            <a:r>
              <a:rPr lang="tr-TR" sz="2400" dirty="0" err="1" smtClean="0"/>
              <a:t>Psychotherapie</a:t>
            </a:r>
            <a:r>
              <a:rPr lang="tr-TR" sz="2400" dirty="0" smtClean="0"/>
              <a:t>; 60-70 ‘</a:t>
            </a:r>
            <a:r>
              <a:rPr lang="tr-TR" sz="2400" dirty="0" err="1" smtClean="0"/>
              <a:t>li</a:t>
            </a:r>
            <a:r>
              <a:rPr lang="tr-TR" sz="2400" dirty="0" smtClean="0"/>
              <a:t> yıllarda </a:t>
            </a:r>
            <a:r>
              <a:rPr lang="tr-TR" sz="2400" dirty="0"/>
              <a:t> Dr. Daniel </a:t>
            </a:r>
            <a:r>
              <a:rPr lang="tr-TR" sz="2400" dirty="0" err="1"/>
              <a:t>Casriel</a:t>
            </a:r>
            <a:r>
              <a:rPr lang="tr-TR" sz="2400" dirty="0"/>
              <a:t> </a:t>
            </a:r>
            <a:r>
              <a:rPr lang="tr-TR" sz="2400" dirty="0" smtClean="0"/>
              <a:t> tarafından tanımlanmıştır.</a:t>
            </a:r>
            <a:endParaRPr lang="tr-TR" sz="2400" dirty="0" smtClean="0"/>
          </a:p>
          <a:p>
            <a:endParaRPr lang="tr-TR" sz="800" dirty="0" smtClean="0"/>
          </a:p>
          <a:p>
            <a:r>
              <a:rPr lang="tr-TR" sz="2400" dirty="0"/>
              <a:t> </a:t>
            </a:r>
            <a:r>
              <a:rPr lang="tr-TR" sz="2400" dirty="0" smtClean="0"/>
              <a:t>Duygu odaklı bir öğrenme süreci olarak açıklanmıştır. </a:t>
            </a:r>
            <a:endParaRPr lang="tr-TR" sz="2400" dirty="0" smtClean="0"/>
          </a:p>
          <a:p>
            <a:endParaRPr lang="tr-TR" sz="800" dirty="0" smtClean="0"/>
          </a:p>
          <a:p>
            <a:r>
              <a:rPr lang="tr-TR" sz="2400" dirty="0" smtClean="0"/>
              <a:t>Derin duygular ile kendilerine ve başkalarına karşı olumlu tutum geliştirme ve yeni davranışların geliştirilmesi ve bu davranışların uygulanmasıdır.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467544" y="1124744"/>
            <a:ext cx="489654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Aile ile bebek bağlanması;</a:t>
            </a:r>
            <a:endParaRPr lang="tr-TR" sz="2400" dirty="0" smtClean="0"/>
          </a:p>
          <a:p>
            <a:r>
              <a:rPr lang="tr-TR" sz="2400" dirty="0" err="1" smtClean="0"/>
              <a:t>Emosyonel</a:t>
            </a:r>
            <a:r>
              <a:rPr lang="tr-TR" sz="2400" dirty="0" smtClean="0"/>
              <a:t> bağlanma.</a:t>
            </a:r>
            <a:endParaRPr lang="tr-TR" sz="2400" dirty="0" smtClean="0"/>
          </a:p>
          <a:p>
            <a:endParaRPr lang="tr-TR" sz="800" dirty="0" smtClean="0"/>
          </a:p>
          <a:p>
            <a:r>
              <a:rPr lang="tr-TR" sz="2400" dirty="0" smtClean="0"/>
              <a:t>Bağlanma için temel fazdır.</a:t>
            </a:r>
            <a:endParaRPr lang="tr-TR" sz="2400" dirty="0" smtClean="0"/>
          </a:p>
          <a:p>
            <a:endParaRPr lang="tr-TR" sz="800" dirty="0" smtClean="0"/>
          </a:p>
          <a:p>
            <a:r>
              <a:rPr lang="tr-TR" sz="2400" dirty="0" smtClean="0"/>
              <a:t>Aile ile bebek arasındaki bağlanmanın kazanılması için doğumdan sonraki ilk saat en duyarlı zamandır.</a:t>
            </a:r>
            <a:endParaRPr lang="tr-TR" sz="800" dirty="0" smtClean="0"/>
          </a:p>
          <a:p>
            <a:endParaRPr lang="tr-TR" sz="800" dirty="0"/>
          </a:p>
          <a:p>
            <a:r>
              <a:rPr lang="tr-TR" sz="2400" dirty="0" smtClean="0"/>
              <a:t>Bazı kaynaklar en uygun zamanın ilk 90 - 120 dk. olduğunu belirtir. </a:t>
            </a:r>
            <a:endParaRPr lang="tr-TR" sz="2400" dirty="0" smtClean="0"/>
          </a:p>
          <a:p>
            <a:endParaRPr lang="tr-TR" sz="800" dirty="0" smtClean="0"/>
          </a:p>
          <a:p>
            <a:endParaRPr lang="tr-TR" sz="800" dirty="0" smtClean="0"/>
          </a:p>
          <a:p>
            <a:r>
              <a:rPr lang="tr-TR" sz="2400" dirty="0" smtClean="0"/>
              <a:t>Annenin </a:t>
            </a:r>
            <a:r>
              <a:rPr lang="tr-TR" sz="2400" dirty="0" err="1" smtClean="0"/>
              <a:t>hormonal</a:t>
            </a:r>
            <a:r>
              <a:rPr lang="tr-TR" sz="2400" dirty="0" smtClean="0"/>
              <a:t> durumu nedeniyle </a:t>
            </a:r>
            <a:r>
              <a:rPr lang="tr-TR" sz="2400" dirty="0" err="1" smtClean="0"/>
              <a:t>bonding</a:t>
            </a:r>
            <a:r>
              <a:rPr lang="tr-TR" sz="2400" dirty="0" smtClean="0"/>
              <a:t> için en uygun zamandır. </a:t>
            </a:r>
            <a:endParaRPr lang="tr-TR" sz="2400" dirty="0" smtClean="0"/>
          </a:p>
          <a:p>
            <a:endParaRPr lang="tr-TR" sz="800" dirty="0" smtClean="0"/>
          </a:p>
          <a:p>
            <a:r>
              <a:rPr lang="tr-TR" sz="2400" dirty="0" err="1" smtClean="0"/>
              <a:t>Yenidoğan</a:t>
            </a:r>
            <a:r>
              <a:rPr lang="tr-TR" sz="2400" dirty="0" smtClean="0"/>
              <a:t> özellikle bu zaman aralığında uyanık ve farkındadır.</a:t>
            </a:r>
            <a:endParaRPr lang="tr-TR" sz="2400" dirty="0" smtClean="0"/>
          </a:p>
          <a:p>
            <a:endParaRPr lang="tr-TR" sz="800" dirty="0"/>
          </a:p>
          <a:p>
            <a:endParaRPr lang="tr-TR" sz="2400" dirty="0" smtClean="0"/>
          </a:p>
        </p:txBody>
      </p:sp>
      <p:sp>
        <p:nvSpPr>
          <p:cNvPr id="4" name="4 Başlık"/>
          <p:cNvSpPr txBox="1"/>
          <p:nvPr/>
        </p:nvSpPr>
        <p:spPr>
          <a:xfrm>
            <a:off x="251520" y="228600"/>
            <a:ext cx="4752528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tr-TR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Bonding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323528" y="1484784"/>
            <a:ext cx="5040560" cy="452596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Beslenme, </a:t>
            </a:r>
            <a:r>
              <a:rPr lang="tr-TR" sz="2400" dirty="0" err="1" smtClean="0"/>
              <a:t>sexualite</a:t>
            </a:r>
            <a:r>
              <a:rPr lang="tr-TR" sz="2400" dirty="0" smtClean="0"/>
              <a:t> ve agresiflik davranış sistemi ile benzerlik gösterir </a:t>
            </a:r>
            <a:r>
              <a:rPr lang="tr-TR" sz="1200" dirty="0" smtClean="0"/>
              <a:t>(Teori ve davranış modeli) .</a:t>
            </a:r>
            <a:endParaRPr lang="tr-TR" sz="1200" dirty="0" smtClean="0"/>
          </a:p>
          <a:p>
            <a:r>
              <a:rPr lang="tr-TR" sz="2400" dirty="0" err="1" smtClean="0"/>
              <a:t>Psychoneuroendokrinologie</a:t>
            </a:r>
            <a:r>
              <a:rPr lang="tr-TR" sz="2400" dirty="0" smtClean="0"/>
              <a:t> yönü vardır.</a:t>
            </a:r>
            <a:endParaRPr lang="tr-TR" sz="2400" dirty="0" smtClean="0"/>
          </a:p>
          <a:p>
            <a:r>
              <a:rPr lang="tr-TR" sz="2400" dirty="0" smtClean="0"/>
              <a:t>Bağlanmanın kalitesini anne ve babanın deneyimleri belirler.</a:t>
            </a:r>
            <a:endParaRPr lang="tr-TR" sz="2400" dirty="0" smtClean="0"/>
          </a:p>
          <a:p>
            <a:r>
              <a:rPr lang="tr-TR" sz="2400" dirty="0" err="1" smtClean="0"/>
              <a:t>Bonding</a:t>
            </a:r>
            <a:r>
              <a:rPr lang="tr-TR" sz="2400" dirty="0" smtClean="0"/>
              <a:t> izole bir olay değil, bir süreçtir. </a:t>
            </a:r>
            <a:endParaRPr lang="tr-TR" sz="2400" dirty="0" smtClean="0"/>
          </a:p>
          <a:p>
            <a:pPr algn="r">
              <a:buNone/>
            </a:pPr>
            <a:r>
              <a:rPr lang="tr-TR" sz="1200" dirty="0" smtClean="0"/>
              <a:t>(</a:t>
            </a:r>
            <a:r>
              <a:rPr lang="tr-TR" sz="1200" dirty="0" err="1" smtClean="0"/>
              <a:t>Marry</a:t>
            </a:r>
            <a:r>
              <a:rPr lang="tr-TR" sz="1200" dirty="0" smtClean="0"/>
              <a:t> </a:t>
            </a:r>
            <a:r>
              <a:rPr lang="tr-TR" sz="1200" dirty="0" err="1" smtClean="0"/>
              <a:t>Ainsworth</a:t>
            </a:r>
            <a:r>
              <a:rPr lang="tr-TR" sz="1200" dirty="0" smtClean="0"/>
              <a:t>,1973)</a:t>
            </a:r>
            <a:endParaRPr lang="tr-TR" sz="1200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59EA-9AE4-4AE0-9461-62EA3B5E0503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N.ÜZEL 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AB1-279B-49B8-9CE4-A4D57405C96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4 Başlık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/>
              <a:t>Bonding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395537" y="1143000"/>
            <a:ext cx="37444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dirty="0" err="1" smtClean="0"/>
              <a:t>Marry</a:t>
            </a:r>
            <a:r>
              <a:rPr lang="tr-TR" sz="1100" dirty="0" smtClean="0"/>
              <a:t> Ainsworth,1973 </a:t>
            </a:r>
            <a:r>
              <a:rPr lang="tr-TR" sz="2400" dirty="0" err="1"/>
              <a:t>Y</a:t>
            </a:r>
            <a:r>
              <a:rPr lang="tr-TR" sz="2400" dirty="0" err="1" smtClean="0"/>
              <a:t>enidoğan</a:t>
            </a:r>
            <a:r>
              <a:rPr lang="tr-TR" sz="2400" dirty="0" smtClean="0"/>
              <a:t> ve çocukların dış </a:t>
            </a:r>
            <a:r>
              <a:rPr lang="tr-TR" sz="2400" dirty="0" smtClean="0"/>
              <a:t>dünya </a:t>
            </a:r>
            <a:r>
              <a:rPr lang="tr-TR" sz="2400" dirty="0" smtClean="0"/>
              <a:t>ya uyum sağlamaları ve her duruma karşı baş etme mekanizmalarını çalıştırabilmeleri için önce ailelerine karşı güven duymaları gerektiğini </a:t>
            </a:r>
            <a:r>
              <a:rPr lang="tr-TR" sz="2400" dirty="0" err="1" smtClean="0"/>
              <a:t>belitmiştir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endParaRPr lang="tr-TR" sz="800" dirty="0"/>
          </a:p>
        </p:txBody>
      </p:sp>
      <p:sp>
        <p:nvSpPr>
          <p:cNvPr id="4" name="4 Başlık"/>
          <p:cNvSpPr txBox="1"/>
          <p:nvPr/>
        </p:nvSpPr>
        <p:spPr>
          <a:xfrm>
            <a:off x="251520" y="228600"/>
            <a:ext cx="4752528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tr-TR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Bonding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488505" y="4797152"/>
            <a:ext cx="8064896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err="1"/>
              <a:t>Bonding</a:t>
            </a:r>
            <a:r>
              <a:rPr lang="tr-TR" dirty="0"/>
              <a:t> izole bir olay </a:t>
            </a:r>
            <a:r>
              <a:rPr lang="tr-TR" dirty="0" smtClean="0"/>
              <a:t>değil, bir </a:t>
            </a:r>
            <a:r>
              <a:rPr lang="tr-TR" dirty="0"/>
              <a:t>süreçtir. </a:t>
            </a:r>
            <a:endParaRPr lang="tr-TR" dirty="0"/>
          </a:p>
          <a:p>
            <a:endParaRPr lang="tr-TR" sz="600" dirty="0"/>
          </a:p>
          <a:p>
            <a:r>
              <a:rPr lang="tr-TR" dirty="0"/>
              <a:t>Ailelerin </a:t>
            </a:r>
            <a:r>
              <a:rPr lang="tr-TR" dirty="0" smtClean="0"/>
              <a:t>bağlantılı deneyimlerinden edindikleri bireysel öğrenmeleridir.</a:t>
            </a:r>
            <a:endParaRPr lang="tr-TR" dirty="0" smtClean="0"/>
          </a:p>
          <a:p>
            <a:r>
              <a:rPr lang="tr-TR" dirty="0" smtClean="0"/>
              <a:t>Gebelik, doğum, lohusalık ve doğumu takiben ilk aylarda yaşanılması çok önemlidir.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23528" y="1484784"/>
            <a:ext cx="547260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Doğumda</a:t>
            </a:r>
            <a:endParaRPr lang="tr-TR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tr-TR" sz="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tr-TR" sz="2400" dirty="0" smtClean="0"/>
              <a:t>Bebeğin doğumdan hemen sonra çıplak vücudu ile annenin göğsüne (üst abdomene) yerleştirilmesi ile sağlanır. </a:t>
            </a:r>
            <a:endParaRPr lang="tr-TR" sz="2400" dirty="0" smtClean="0"/>
          </a:p>
          <a:p>
            <a:r>
              <a:rPr lang="tr-TR" sz="2400" dirty="0" smtClean="0"/>
              <a:t>Bu ten temasının herhangi bir sebeple bozulmaması gerekir. </a:t>
            </a:r>
            <a:endParaRPr lang="tr-TR" sz="2400" dirty="0" smtClean="0"/>
          </a:p>
          <a:p>
            <a:r>
              <a:rPr lang="tr-TR" sz="2400" dirty="0" smtClean="0"/>
              <a:t>En az ½ </a:t>
            </a:r>
            <a:r>
              <a:rPr lang="tr-TR" sz="2400" dirty="0" err="1" smtClean="0"/>
              <a:t>st.</a:t>
            </a:r>
            <a:r>
              <a:rPr lang="tr-TR" sz="2400" dirty="0" smtClean="0"/>
              <a:t> sürmelidir.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</a:rPr>
              <a:t>Daha uzun süreli olması erken bağlanma için önemlidir.</a:t>
            </a:r>
            <a:endParaRPr lang="tr-TR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23528" y="476671"/>
            <a:ext cx="320312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tr-TR" sz="2600" dirty="0" err="1" smtClean="0">
                <a:solidFill>
                  <a:srgbClr val="EA157A">
                    <a:lumMod val="50000"/>
                  </a:srgbClr>
                </a:solidFill>
              </a:rPr>
              <a:t>Bonding</a:t>
            </a:r>
            <a:r>
              <a:rPr lang="tr-TR" sz="2600" dirty="0" smtClean="0">
                <a:solidFill>
                  <a:srgbClr val="EA157A">
                    <a:lumMod val="50000"/>
                  </a:srgbClr>
                </a:solidFill>
              </a:rPr>
              <a:t> </a:t>
            </a:r>
            <a:r>
              <a:rPr lang="tr-TR" sz="2600" dirty="0">
                <a:solidFill>
                  <a:srgbClr val="EA157A">
                    <a:lumMod val="50000"/>
                  </a:srgbClr>
                </a:solidFill>
              </a:rPr>
              <a:t>nasıl sağlanır?</a:t>
            </a:r>
            <a:endParaRPr lang="tr-TR" sz="2600" dirty="0">
              <a:solidFill>
                <a:srgbClr val="EA157A">
                  <a:lumMod val="50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1916832"/>
            <a:ext cx="5400600" cy="4031873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400" dirty="0" smtClean="0"/>
              <a:t>Doğumun en son aşaması olarak anne ve bebek arasındaki bağlanmayı “</a:t>
            </a:r>
            <a:r>
              <a:rPr lang="tr-TR" sz="2400" dirty="0" err="1" smtClean="0"/>
              <a:t>Bonding</a:t>
            </a:r>
            <a:r>
              <a:rPr lang="tr-TR" sz="2400" dirty="0" smtClean="0"/>
              <a:t>” olarak sayabiliriz.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tr-TR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400" dirty="0" smtClean="0"/>
              <a:t>Anne kalp atımlarına yakın olmak  </a:t>
            </a:r>
            <a:r>
              <a:rPr lang="tr-TR" sz="2400" dirty="0" err="1" smtClean="0"/>
              <a:t>bonding</a:t>
            </a:r>
            <a:r>
              <a:rPr lang="tr-TR" sz="2400" dirty="0" smtClean="0"/>
              <a:t> için önemli bir </a:t>
            </a:r>
            <a:r>
              <a:rPr lang="tr-TR" sz="2400" dirty="0" err="1" smtClean="0"/>
              <a:t>period’dur</a:t>
            </a:r>
            <a:r>
              <a:rPr lang="tr-TR" sz="2400" dirty="0" smtClean="0"/>
              <a:t>. Bu esnada stres hormonların </a:t>
            </a:r>
            <a:r>
              <a:rPr lang="tr-TR" sz="2400" dirty="0" err="1" smtClean="0"/>
              <a:t>salınımı</a:t>
            </a:r>
            <a:r>
              <a:rPr lang="tr-TR" sz="2400" dirty="0" smtClean="0"/>
              <a:t> </a:t>
            </a:r>
            <a:r>
              <a:rPr lang="tr-TR" sz="2400" dirty="0" err="1" smtClean="0"/>
              <a:t>inhibe</a:t>
            </a:r>
            <a:r>
              <a:rPr lang="tr-TR" sz="2400" dirty="0" smtClean="0"/>
              <a:t> edilir.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tr-TR" sz="800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sz="2400" dirty="0" smtClean="0"/>
              <a:t>Baba da doğuma eşlik ediyorsa bağlanmanın önemli bir parçası  tamamlanmış olur.</a:t>
            </a:r>
            <a:endParaRPr lang="tr-TR" sz="2400" dirty="0" smtClean="0"/>
          </a:p>
        </p:txBody>
      </p:sp>
      <p:sp>
        <p:nvSpPr>
          <p:cNvPr id="4" name="4 Başlık"/>
          <p:cNvSpPr txBox="1"/>
          <p:nvPr/>
        </p:nvSpPr>
        <p:spPr>
          <a:xfrm>
            <a:off x="323528" y="548680"/>
            <a:ext cx="4752528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tr-TR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Bonding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1340768"/>
            <a:ext cx="540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Anne ve bebekte;</a:t>
            </a:r>
            <a:endParaRPr lang="tr-TR" sz="2400" dirty="0" smtClean="0"/>
          </a:p>
          <a:p>
            <a:r>
              <a:rPr lang="tr-TR" sz="2400" dirty="0" smtClean="0"/>
              <a:t>Kalp atımını - nefes alımı ve ağrıyı düzenler. </a:t>
            </a:r>
            <a:endParaRPr lang="tr-TR" sz="2400" dirty="0" smtClean="0"/>
          </a:p>
          <a:p>
            <a:r>
              <a:rPr lang="tr-TR" sz="2400" dirty="0" smtClean="0"/>
              <a:t>En önemlisi </a:t>
            </a:r>
            <a:r>
              <a:rPr lang="tr-TR" sz="2400" dirty="0" err="1" smtClean="0"/>
              <a:t>oksitosin</a:t>
            </a:r>
            <a:r>
              <a:rPr lang="tr-TR" sz="2400" dirty="0" smtClean="0"/>
              <a:t> </a:t>
            </a:r>
            <a:r>
              <a:rPr lang="tr-TR" sz="2400" dirty="0" err="1" smtClean="0"/>
              <a:t>salımını</a:t>
            </a:r>
            <a:r>
              <a:rPr lang="tr-TR" sz="2400" dirty="0" smtClean="0"/>
              <a:t> arttırır.</a:t>
            </a:r>
            <a:endParaRPr lang="tr-TR" sz="2400" dirty="0" smtClean="0"/>
          </a:p>
          <a:p>
            <a:endParaRPr lang="tr-TR" sz="2400" dirty="0" smtClean="0"/>
          </a:p>
        </p:txBody>
      </p:sp>
      <p:sp>
        <p:nvSpPr>
          <p:cNvPr id="4" name="4 Başlık"/>
          <p:cNvSpPr txBox="1"/>
          <p:nvPr/>
        </p:nvSpPr>
        <p:spPr>
          <a:xfrm>
            <a:off x="323528" y="548680"/>
            <a:ext cx="4752528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tr-TR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Bonding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395536" y="3140968"/>
            <a:ext cx="8208912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dirty="0" smtClean="0"/>
              <a:t>Ten teması en önemli aşamasıdır. </a:t>
            </a:r>
            <a:endParaRPr lang="tr-TR" sz="2400" dirty="0" smtClean="0"/>
          </a:p>
          <a:p>
            <a:r>
              <a:rPr lang="tr-TR" sz="2400" dirty="0" smtClean="0"/>
              <a:t>Doğumdan sonra en az   2 </a:t>
            </a:r>
            <a:r>
              <a:rPr lang="tr-TR" sz="2400" dirty="0" err="1" smtClean="0"/>
              <a:t>st</a:t>
            </a:r>
            <a:r>
              <a:rPr lang="tr-TR" sz="2400" dirty="0" smtClean="0"/>
              <a:t>. sürdürülmesi önerilir. </a:t>
            </a:r>
            <a:endParaRPr lang="tr-TR" sz="2400" dirty="0" smtClean="0"/>
          </a:p>
          <a:p>
            <a:r>
              <a:rPr lang="tr-TR" sz="2400" dirty="0" smtClean="0"/>
              <a:t>Müdahalesiz yapılan doğumlarda </a:t>
            </a:r>
            <a:r>
              <a:rPr lang="tr-TR" sz="2400" dirty="0" err="1" smtClean="0"/>
              <a:t>yenidoğan</a:t>
            </a:r>
            <a:r>
              <a:rPr lang="tr-TR" sz="2400" dirty="0" smtClean="0"/>
              <a:t> uyanıktır ve algısı açıktır. </a:t>
            </a:r>
            <a:endParaRPr lang="tr-TR" sz="2400" dirty="0" smtClean="0"/>
          </a:p>
          <a:p>
            <a:r>
              <a:rPr lang="tr-TR" sz="2400" dirty="0" smtClean="0"/>
              <a:t>Ailenin ilgisini fark edebilir. Sevgiyi hisseder.</a:t>
            </a:r>
            <a:endParaRPr lang="tr-TR" sz="2400" dirty="0" smtClean="0"/>
          </a:p>
          <a:p>
            <a:r>
              <a:rPr lang="tr-TR" sz="2400" dirty="0" smtClean="0"/>
              <a:t>Anne tarifi imkansız mutluluk ve haz duyar.</a:t>
            </a:r>
            <a:endParaRPr lang="tr-TR" sz="2400" dirty="0" smtClean="0"/>
          </a:p>
          <a:p>
            <a:r>
              <a:rPr lang="tr-TR" sz="2400" dirty="0" smtClean="0"/>
              <a:t>Aile rahatsız edilmemelidir. </a:t>
            </a:r>
            <a:endParaRPr lang="tr-TR" sz="2400" dirty="0" smtClean="0"/>
          </a:p>
          <a:p>
            <a:r>
              <a:rPr lang="tr-TR" sz="2400" dirty="0" smtClean="0"/>
              <a:t>Süre az tutuldukça bu duyguyu arama sürer, anne </a:t>
            </a:r>
            <a:r>
              <a:rPr lang="tr-TR" sz="2400" dirty="0" err="1" smtClean="0"/>
              <a:t>emasyonel</a:t>
            </a:r>
            <a:r>
              <a:rPr lang="tr-TR" sz="2400" dirty="0" smtClean="0"/>
              <a:t> anlamda daha çok </a:t>
            </a:r>
            <a:r>
              <a:rPr lang="tr-TR" sz="2400" dirty="0" err="1" smtClean="0"/>
              <a:t>stimülasyona</a:t>
            </a:r>
            <a:r>
              <a:rPr lang="tr-TR" sz="2400" dirty="0" smtClean="0"/>
              <a:t> ihtiyaç duyar.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1196752"/>
            <a:ext cx="45365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Yenidoğan</a:t>
            </a:r>
            <a:r>
              <a:rPr lang="tr-TR" sz="2400" dirty="0" smtClean="0"/>
              <a:t> bu ritüeli yaşamalıdır.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Buna paralel olarak anne bebeğin abdomendeki hareketi ile vücudunda </a:t>
            </a:r>
            <a:r>
              <a:rPr lang="tr-TR" sz="2400" dirty="0" err="1" smtClean="0"/>
              <a:t>hissetikleri</a:t>
            </a:r>
            <a:r>
              <a:rPr lang="tr-TR" sz="2400" dirty="0" smtClean="0"/>
              <a:t> ile </a:t>
            </a:r>
            <a:r>
              <a:rPr lang="tr-TR" sz="2400" dirty="0" err="1" smtClean="0"/>
              <a:t>oksitosin</a:t>
            </a:r>
            <a:r>
              <a:rPr lang="tr-TR" sz="2400" dirty="0" smtClean="0"/>
              <a:t> </a:t>
            </a:r>
            <a:r>
              <a:rPr lang="tr-TR" sz="2400" dirty="0" err="1" smtClean="0"/>
              <a:t>salınımı</a:t>
            </a:r>
            <a:r>
              <a:rPr lang="tr-TR" sz="2400" dirty="0" smtClean="0"/>
              <a:t> artar.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Bu aynı zamanda </a:t>
            </a:r>
            <a:r>
              <a:rPr lang="tr-TR" sz="2400" dirty="0" err="1" smtClean="0">
                <a:solidFill>
                  <a:schemeClr val="accent2">
                    <a:lumMod val="75000"/>
                  </a:schemeClr>
                </a:solidFill>
              </a:rPr>
              <a:t>uterus</a:t>
            </a: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2">
                    <a:lumMod val="75000"/>
                  </a:schemeClr>
                </a:solidFill>
              </a:rPr>
              <a:t>kontraksiyonlarını</a:t>
            </a: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 arttırır </a:t>
            </a:r>
            <a:r>
              <a:rPr lang="tr-TR" sz="2400" dirty="0" smtClean="0"/>
              <a:t>ve </a:t>
            </a:r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plasentanın doğumunu kolaylaştır. </a:t>
            </a:r>
            <a:endParaRPr lang="tr-T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sz="2400" dirty="0" smtClean="0"/>
              <a:t>Sonrasında </a:t>
            </a:r>
            <a:r>
              <a:rPr lang="tr-TR" sz="2400" dirty="0" err="1" smtClean="0">
                <a:solidFill>
                  <a:srgbClr val="002060"/>
                </a:solidFill>
              </a:rPr>
              <a:t>involüsyonu</a:t>
            </a:r>
            <a:r>
              <a:rPr lang="tr-TR" sz="2400" dirty="0" smtClean="0">
                <a:solidFill>
                  <a:srgbClr val="002060"/>
                </a:solidFill>
              </a:rPr>
              <a:t> sağlar. </a:t>
            </a:r>
            <a:endParaRPr lang="tr-TR" sz="2400" dirty="0" smtClean="0">
              <a:solidFill>
                <a:srgbClr val="002060"/>
              </a:solidFill>
            </a:endParaRPr>
          </a:p>
          <a:p>
            <a:r>
              <a:rPr lang="tr-TR" sz="2400" dirty="0" smtClean="0">
                <a:solidFill>
                  <a:srgbClr val="FF0000"/>
                </a:solidFill>
              </a:rPr>
              <a:t>Kanama miktarını  azaltır. </a:t>
            </a:r>
            <a:endParaRPr lang="tr-TR" sz="2400" dirty="0" smtClean="0">
              <a:solidFill>
                <a:srgbClr val="FF0000"/>
              </a:solidFill>
            </a:endParaRPr>
          </a:p>
        </p:txBody>
      </p:sp>
      <p:sp>
        <p:nvSpPr>
          <p:cNvPr id="3" name="4 Başlık"/>
          <p:cNvSpPr txBox="1"/>
          <p:nvPr/>
        </p:nvSpPr>
        <p:spPr>
          <a:xfrm>
            <a:off x="395536" y="332656"/>
            <a:ext cx="4752528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tr-TR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Bonding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https://encrypted-tbn0.gstatic.com/images?q=tbn:ANd9GcRSo3KjM6eIcg4e2EcAh2DRb5HjX6mv7fPTbeNpEnOUIuJGOa4Z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733843" y="1484784"/>
            <a:ext cx="4099313" cy="4464496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</p:pic>
      <p:sp>
        <p:nvSpPr>
          <p:cNvPr id="5" name="4 Dikdörtgen"/>
          <p:cNvSpPr/>
          <p:nvPr/>
        </p:nvSpPr>
        <p:spPr>
          <a:xfrm>
            <a:off x="683568" y="6381328"/>
            <a:ext cx="66064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smtClean="0">
                <a:hlinkClick r:id="rId2"/>
              </a:rPr>
              <a:t>http://www.</a:t>
            </a:r>
            <a:r>
              <a:rPr lang="tr-TR" sz="1200" dirty="0" err="1" smtClean="0">
                <a:hlinkClick r:id="rId2"/>
              </a:rPr>
              <a:t>eltern</a:t>
            </a:r>
            <a:r>
              <a:rPr lang="tr-TR" sz="1200" dirty="0" smtClean="0">
                <a:hlinkClick r:id="rId2"/>
              </a:rPr>
              <a:t>-</a:t>
            </a:r>
            <a:r>
              <a:rPr lang="tr-TR" sz="1200" dirty="0" err="1" smtClean="0">
                <a:hlinkClick r:id="rId2"/>
              </a:rPr>
              <a:t>kind</a:t>
            </a:r>
            <a:r>
              <a:rPr lang="tr-TR" sz="1200" dirty="0" smtClean="0">
                <a:hlinkClick r:id="rId2"/>
              </a:rPr>
              <a:t>-</a:t>
            </a:r>
            <a:r>
              <a:rPr lang="tr-TR" sz="1200" dirty="0" err="1" smtClean="0">
                <a:hlinkClick r:id="rId2"/>
              </a:rPr>
              <a:t>bindung</a:t>
            </a:r>
            <a:r>
              <a:rPr lang="tr-TR" sz="1200" dirty="0" smtClean="0">
                <a:hlinkClick r:id="rId2"/>
              </a:rPr>
              <a:t>.net/f%C3%</a:t>
            </a:r>
            <a:r>
              <a:rPr lang="tr-TR" sz="1200" dirty="0" err="1" smtClean="0">
                <a:hlinkClick r:id="rId2"/>
              </a:rPr>
              <a:t>BCr</a:t>
            </a:r>
            <a:r>
              <a:rPr lang="tr-TR" sz="1200" dirty="0" smtClean="0">
                <a:hlinkClick r:id="rId2"/>
              </a:rPr>
              <a:t>-</a:t>
            </a:r>
            <a:r>
              <a:rPr lang="tr-TR" sz="1200" dirty="0" err="1" smtClean="0">
                <a:hlinkClick r:id="rId2"/>
              </a:rPr>
              <a:t>eltern</a:t>
            </a:r>
            <a:r>
              <a:rPr lang="tr-TR" sz="1200" dirty="0" smtClean="0">
                <a:hlinkClick r:id="rId2"/>
              </a:rPr>
              <a:t>/</a:t>
            </a:r>
            <a:r>
              <a:rPr lang="tr-TR" sz="1200" dirty="0" err="1" smtClean="0">
                <a:hlinkClick r:id="rId2"/>
              </a:rPr>
              <a:t>nach</a:t>
            </a:r>
            <a:r>
              <a:rPr lang="tr-TR" sz="1200" dirty="0" smtClean="0">
                <a:hlinkClick r:id="rId2"/>
              </a:rPr>
              <a:t>-der-</a:t>
            </a:r>
            <a:r>
              <a:rPr lang="tr-TR" sz="1200" dirty="0" err="1" smtClean="0">
                <a:hlinkClick r:id="rId2"/>
              </a:rPr>
              <a:t>geburt</a:t>
            </a:r>
            <a:r>
              <a:rPr lang="tr-TR" sz="1200" dirty="0" smtClean="0">
                <a:hlinkClick r:id="rId2"/>
              </a:rPr>
              <a:t>/</a:t>
            </a:r>
            <a:r>
              <a:rPr lang="tr-TR" sz="1200" dirty="0" err="1" smtClean="0">
                <a:hlinkClick r:id="rId2"/>
              </a:rPr>
              <a:t>bonding</a:t>
            </a:r>
            <a:r>
              <a:rPr lang="tr-TR" sz="1200" dirty="0" smtClean="0">
                <a:hlinkClick r:id="rId2"/>
              </a:rPr>
              <a:t>/</a:t>
            </a:r>
            <a:r>
              <a:rPr lang="tr-TR" sz="1200" dirty="0" smtClean="0"/>
              <a:t> </a:t>
            </a:r>
            <a:endParaRPr lang="tr-T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3076</Words>
  <Application>WPS Presentation</Application>
  <PresentationFormat>Ekran Gösterisi (4:3)</PresentationFormat>
  <Paragraphs>107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Wingdings</vt:lpstr>
      <vt:lpstr>Gill Sans MT</vt:lpstr>
      <vt:lpstr>Bookman Old Style</vt:lpstr>
      <vt:lpstr>Segoe Print</vt:lpstr>
      <vt:lpstr>Microsoft YaHei</vt:lpstr>
      <vt:lpstr/>
      <vt:lpstr>Arial Unicode MS</vt:lpstr>
      <vt:lpstr>Symbol</vt:lpstr>
      <vt:lpstr>Calibri</vt:lpstr>
      <vt:lpstr>Arial</vt:lpstr>
      <vt:lpstr>Calibri</vt:lpstr>
      <vt:lpstr>Times New Roman</vt:lpstr>
      <vt:lpstr>Bookman Old Style</vt:lpstr>
      <vt:lpstr>Ofis Teması</vt:lpstr>
      <vt:lpstr>Default Design</vt:lpstr>
      <vt:lpstr>Bonding: Doğum sonrası emosyonel bağlanma</vt:lpstr>
      <vt:lpstr>Bonding</vt:lpstr>
      <vt:lpstr>PowerPoint 演示文稿</vt:lpstr>
      <vt:lpstr>Bonding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Nesibe</dc:creator>
  <cp:lastModifiedBy>Nesibe Uzel Yar</cp:lastModifiedBy>
  <cp:revision>78</cp:revision>
  <cp:lastPrinted>2014-04-17T10:02:00Z</cp:lastPrinted>
  <dcterms:created xsi:type="dcterms:W3CDTF">2014-04-16T19:50:00Z</dcterms:created>
  <dcterms:modified xsi:type="dcterms:W3CDTF">2020-02-06T15:21:27Z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