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3" autoAdjust="0"/>
    <p:restoredTop sz="94660"/>
  </p:normalViewPr>
  <p:slideViewPr>
    <p:cSldViewPr snapToGrid="0">
      <p:cViewPr varScale="1">
        <p:scale>
          <a:sx n="73" d="100"/>
          <a:sy n="73" d="100"/>
        </p:scale>
        <p:origin x="60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1E8CDF72-C654-4683-8C6F-600FDF57AD6B}" type="datetimeFigureOut">
              <a:rPr lang="tr-TR" smtClean="0"/>
              <a:t>17.08.2020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66A7884-FB3D-4EED-A900-B921BD8315C5}" type="slidenum">
              <a:rPr lang="tr-TR" smtClean="0"/>
              <a:t>‹#›</a:t>
            </a:fld>
            <a:endParaRPr lang="tr-TR"/>
          </a:p>
        </p:txBody>
      </p:sp>
    </p:spTree>
    <p:extLst>
      <p:ext uri="{BB962C8B-B14F-4D97-AF65-F5344CB8AC3E}">
        <p14:creationId xmlns:p14="http://schemas.microsoft.com/office/powerpoint/2010/main" val="23242474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1E8CDF72-C654-4683-8C6F-600FDF57AD6B}" type="datetimeFigureOut">
              <a:rPr lang="tr-TR" smtClean="0"/>
              <a:t>17.08.2020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66A7884-FB3D-4EED-A900-B921BD8315C5}"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0561854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1E8CDF72-C654-4683-8C6F-600FDF57AD6B}" type="datetimeFigureOut">
              <a:rPr lang="tr-TR" smtClean="0"/>
              <a:t>17.08.2020</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D66A7884-FB3D-4EED-A900-B921BD8315C5}" type="slidenum">
              <a:rPr lang="tr-TR" smtClean="0"/>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42420879"/>
      </p:ext>
    </p:extLst>
  </p:cSld>
  <p:clrMap bg1="lt1" tx1="dk1" bg2="lt2" tx2="dk2" accent1="accent1" accent2="accent2" accent3="accent3" accent4="accent4" accent5="accent5" accent6="accent6" hlink="hlink" folHlink="folHlink"/>
  <p:sldLayoutIdLst>
    <p:sldLayoutId id="2147483674" r:id="rId1"/>
    <p:sldLayoutId id="2147483673" r:id="rId2"/>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BDCECDC-EEE3-4128-AA5E-82A8C08796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3F8D80EF-9E26-4FEC-ADA8-9FBA0B7F8E91}"/>
              </a:ext>
            </a:extLst>
          </p:cNvPr>
          <p:cNvSpPr>
            <a:spLocks noGrp="1"/>
          </p:cNvSpPr>
          <p:nvPr>
            <p:ph type="ctrTitle"/>
          </p:nvPr>
        </p:nvSpPr>
        <p:spPr>
          <a:xfrm>
            <a:off x="1097280" y="758952"/>
            <a:ext cx="10058400" cy="3892168"/>
          </a:xfrm>
        </p:spPr>
        <p:txBody>
          <a:bodyPr>
            <a:normAutofit/>
          </a:bodyPr>
          <a:lstStyle/>
          <a:p>
            <a:r>
              <a:rPr lang="tr-TR" sz="7900" dirty="0"/>
              <a:t>Roma Hukuku (23. hafta)</a:t>
            </a:r>
          </a:p>
        </p:txBody>
      </p:sp>
      <p:sp>
        <p:nvSpPr>
          <p:cNvPr id="10" name="Rectangle 9">
            <a:extLst>
              <a:ext uri="{FF2B5EF4-FFF2-40B4-BE49-F238E27FC236}">
                <a16:creationId xmlns:a16="http://schemas.microsoft.com/office/drawing/2014/main" id="{4260EDE0-989C-4E16-AF94-F652294D82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07" y="4953000"/>
            <a:ext cx="12188952"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Alt Başlık 2">
            <a:extLst>
              <a:ext uri="{FF2B5EF4-FFF2-40B4-BE49-F238E27FC236}">
                <a16:creationId xmlns:a16="http://schemas.microsoft.com/office/drawing/2014/main" id="{96C05838-F8AC-4B31-AB17-C1C8E480E850}"/>
              </a:ext>
            </a:extLst>
          </p:cNvPr>
          <p:cNvSpPr>
            <a:spLocks noGrp="1"/>
          </p:cNvSpPr>
          <p:nvPr>
            <p:ph type="subTitle" idx="1"/>
          </p:nvPr>
        </p:nvSpPr>
        <p:spPr>
          <a:xfrm>
            <a:off x="1100051" y="5225240"/>
            <a:ext cx="10058400" cy="1143000"/>
          </a:xfrm>
        </p:spPr>
        <p:txBody>
          <a:bodyPr>
            <a:normAutofit/>
          </a:bodyPr>
          <a:lstStyle/>
          <a:p>
            <a:r>
              <a:rPr lang="tr-TR" b="1" dirty="0">
                <a:solidFill>
                  <a:srgbClr val="FFFFFF"/>
                </a:solidFill>
              </a:rPr>
              <a:t>Prof. Dr. Ahmet Nadi GÜNAL</a:t>
            </a:r>
          </a:p>
          <a:p>
            <a:r>
              <a:rPr lang="tr-TR" b="1" dirty="0">
                <a:solidFill>
                  <a:srgbClr val="FFFFFF"/>
                </a:solidFill>
              </a:rPr>
              <a:t>Arş. Gör. Alaz TARHAN</a:t>
            </a:r>
          </a:p>
        </p:txBody>
      </p:sp>
      <p:sp>
        <p:nvSpPr>
          <p:cNvPr id="12" name="Rectangle 11">
            <a:extLst>
              <a:ext uri="{FF2B5EF4-FFF2-40B4-BE49-F238E27FC236}">
                <a16:creationId xmlns:a16="http://schemas.microsoft.com/office/drawing/2014/main" id="{1F3985C0-E548-44D2-B30E-F3E42DADE1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4906176"/>
            <a:ext cx="12188952"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7351722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C98A4788-B967-41A3-A393-C9C06001F35E}"/>
              </a:ext>
            </a:extLst>
          </p:cNvPr>
          <p:cNvSpPr>
            <a:spLocks noGrp="1"/>
          </p:cNvSpPr>
          <p:nvPr>
            <p:ph type="title"/>
          </p:nvPr>
        </p:nvSpPr>
        <p:spPr/>
        <p:txBody>
          <a:bodyPr/>
          <a:lstStyle/>
          <a:p>
            <a:r>
              <a:rPr lang="tr-TR" dirty="0"/>
              <a:t>AKİT BENZERLERİ (</a:t>
            </a:r>
            <a:r>
              <a:rPr lang="tr-TR" i="1" dirty="0"/>
              <a:t>QUASI CONTRACTUS</a:t>
            </a:r>
            <a:r>
              <a:rPr lang="tr-TR" dirty="0"/>
              <a:t>)</a:t>
            </a:r>
          </a:p>
        </p:txBody>
      </p:sp>
      <p:sp>
        <p:nvSpPr>
          <p:cNvPr id="5" name="İçerik Yer Tutucusu 4">
            <a:extLst>
              <a:ext uri="{FF2B5EF4-FFF2-40B4-BE49-F238E27FC236}">
                <a16:creationId xmlns:a16="http://schemas.microsoft.com/office/drawing/2014/main" id="{4DCDC784-EA0F-4C34-9222-D5406927D35A}"/>
              </a:ext>
            </a:extLst>
          </p:cNvPr>
          <p:cNvSpPr>
            <a:spLocks noGrp="1"/>
          </p:cNvSpPr>
          <p:nvPr>
            <p:ph idx="1"/>
          </p:nvPr>
        </p:nvSpPr>
        <p:spPr/>
        <p:txBody>
          <a:bodyPr>
            <a:normAutofit fontScale="85000" lnSpcReduction="20000"/>
          </a:bodyPr>
          <a:lstStyle/>
          <a:p>
            <a:pPr algn="just">
              <a:lnSpc>
                <a:spcPct val="107000"/>
              </a:lnSpc>
              <a:spcAft>
                <a:spcPts val="800"/>
              </a:spcAft>
            </a:pPr>
            <a:r>
              <a:rPr lang="tr-TR" b="1" i="1" dirty="0">
                <a:effectLst/>
                <a:latin typeface="Calibri" panose="020F0502020204030204" pitchFamily="34" charset="0"/>
                <a:ea typeface="Times New Roman" panose="02020603050405020304" pitchFamily="18" charset="0"/>
                <a:cs typeface="Times New Roman" panose="02020603050405020304" pitchFamily="18" charset="0"/>
              </a:rPr>
              <a:t>NEGOTIORUM</a:t>
            </a:r>
            <a:r>
              <a:rPr lang="tr-TR" sz="2000" b="1"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b="1" i="1" dirty="0">
                <a:effectLst/>
                <a:latin typeface="Calibri" panose="020F0502020204030204" pitchFamily="34" charset="0"/>
                <a:ea typeface="Times New Roman" panose="02020603050405020304" pitchFamily="18" charset="0"/>
                <a:cs typeface="Times New Roman" panose="02020603050405020304" pitchFamily="18" charset="0"/>
              </a:rPr>
              <a:t>GESTIO</a:t>
            </a:r>
            <a:r>
              <a:rPr lang="tr-TR" sz="2000" b="1" dirty="0">
                <a:effectLst/>
                <a:latin typeface="Calibri" panose="020F0502020204030204" pitchFamily="34" charset="0"/>
                <a:ea typeface="Times New Roman" panose="02020603050405020304" pitchFamily="18" charset="0"/>
                <a:cs typeface="Times New Roman" panose="02020603050405020304" pitchFamily="18" charset="0"/>
              </a:rPr>
              <a:t> (VEKALETSİZ İŞ GÖRME)</a:t>
            </a:r>
          </a:p>
          <a:p>
            <a:pPr algn="just">
              <a:lnSpc>
                <a:spcPct val="107000"/>
              </a:lnSpc>
              <a:spcAft>
                <a:spcPts val="800"/>
              </a:spcAft>
            </a:pP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Bir kimse, herhangi bir vekaleti veya izni olmaksızın, başkasının iş veya işlerini idare eder, bunun neticesinde de işi yapanla lehine iş yapılan arasında karşılıklı birtakım borçlar doğardı.</a:t>
            </a:r>
          </a:p>
          <a:p>
            <a:pPr algn="just">
              <a:lnSpc>
                <a:spcPct val="107000"/>
              </a:lnSpc>
              <a:spcAft>
                <a:spcPts val="800"/>
              </a:spcAft>
            </a:pP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İki taraf: Vekaleti olmadan başkasının işini idare eden kimse, </a:t>
            </a:r>
            <a:r>
              <a:rPr lang="tr-TR" sz="2000" b="1" i="1" dirty="0" err="1">
                <a:effectLst/>
                <a:latin typeface="Calibri" panose="020F0502020204030204" pitchFamily="34" charset="0"/>
                <a:ea typeface="Times New Roman" panose="02020603050405020304" pitchFamily="18" charset="0"/>
                <a:cs typeface="Times New Roman" panose="02020603050405020304" pitchFamily="18" charset="0"/>
              </a:rPr>
              <a:t>gestor</a:t>
            </a:r>
            <a:r>
              <a:rPr lang="tr-TR" sz="2000" b="1"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veya </a:t>
            </a:r>
            <a:r>
              <a:rPr lang="tr-TR" sz="2000" b="1" i="1" dirty="0" err="1">
                <a:effectLst/>
                <a:latin typeface="Calibri" panose="020F0502020204030204" pitchFamily="34" charset="0"/>
                <a:ea typeface="Times New Roman" panose="02020603050405020304" pitchFamily="18" charset="0"/>
                <a:cs typeface="Times New Roman" panose="02020603050405020304" pitchFamily="18" charset="0"/>
              </a:rPr>
              <a:t>negotiorum</a:t>
            </a:r>
            <a:r>
              <a:rPr lang="tr-TR" sz="2000" b="1"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b="1" i="1" dirty="0" err="1">
                <a:effectLst/>
                <a:latin typeface="Calibri" panose="020F0502020204030204" pitchFamily="34" charset="0"/>
                <a:ea typeface="Times New Roman" panose="02020603050405020304" pitchFamily="18" charset="0"/>
                <a:cs typeface="Times New Roman" panose="02020603050405020304" pitchFamily="18" charset="0"/>
              </a:rPr>
              <a:t>gestor</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vekalet vermediği, haberi olmadığı halde işi yapılan kimse, iş sahibi, </a:t>
            </a:r>
            <a:r>
              <a:rPr lang="tr-TR" sz="2000" b="1" i="1" dirty="0" err="1">
                <a:effectLst/>
                <a:latin typeface="Calibri" panose="020F0502020204030204" pitchFamily="34" charset="0"/>
                <a:ea typeface="Times New Roman" panose="02020603050405020304" pitchFamily="18" charset="0"/>
                <a:cs typeface="Times New Roman" panose="02020603050405020304" pitchFamily="18" charset="0"/>
              </a:rPr>
              <a:t>dominus</a:t>
            </a:r>
            <a:r>
              <a:rPr lang="tr-TR" sz="2000" b="1"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b="1" i="1" dirty="0" err="1">
                <a:effectLst/>
                <a:latin typeface="Calibri" panose="020F0502020204030204" pitchFamily="34" charset="0"/>
                <a:ea typeface="Times New Roman" panose="02020603050405020304" pitchFamily="18" charset="0"/>
                <a:cs typeface="Times New Roman" panose="02020603050405020304" pitchFamily="18" charset="0"/>
              </a:rPr>
              <a:t>negoti</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a:t>
            </a:r>
            <a:endParaRPr lang="tr-TR" sz="2000" i="1"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07000"/>
              </a:lnSpc>
              <a:spcAft>
                <a:spcPts val="800"/>
              </a:spcAft>
            </a:pP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Ortada </a:t>
            </a:r>
            <a:r>
              <a:rPr lang="tr-TR" dirty="0">
                <a:latin typeface="Calibri" panose="020F0502020204030204" pitchFamily="34" charset="0"/>
                <a:ea typeface="Times New Roman" panose="02020603050405020304" pitchFamily="18" charset="0"/>
                <a:cs typeface="Times New Roman" panose="02020603050405020304" pitchFamily="18" charset="0"/>
              </a:rPr>
              <a:t>bir akit yoktur. </a:t>
            </a:r>
            <a:r>
              <a:rPr lang="tr-TR" sz="2000" dirty="0" err="1">
                <a:effectLst/>
                <a:latin typeface="Calibri" panose="020F0502020204030204" pitchFamily="34" charset="0"/>
                <a:ea typeface="Times New Roman" panose="02020603050405020304" pitchFamily="18" charset="0"/>
                <a:cs typeface="Times New Roman" panose="02020603050405020304" pitchFamily="18" charset="0"/>
              </a:rPr>
              <a:t>İyiniyete</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bağlı </a:t>
            </a:r>
            <a:r>
              <a:rPr lang="tr-TR" sz="2000" b="1" dirty="0">
                <a:effectLst/>
                <a:latin typeface="Calibri" panose="020F0502020204030204" pitchFamily="34" charset="0"/>
                <a:ea typeface="Times New Roman" panose="02020603050405020304" pitchFamily="18" charset="0"/>
                <a:cs typeface="Times New Roman" panose="02020603050405020304" pitchFamily="18" charset="0"/>
              </a:rPr>
              <a:t>eksik iki taraflı borç ilişkisi </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doğar. Vekaletsiz iş gören her zaman, iş sahibi ise bazı hallerde borç altına girerdi. Vekaletsiz iş gören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omnis</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culpa</a:t>
            </a:r>
            <a:r>
              <a:rPr lang="tr-TR" sz="2000" i="1"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sorumluluğu altındaydı. Öte yandan iş sahibi için ağır bir zararın bahis konusu olduğu ani bir tehlike halinde vekaletsiz iş görülmüş ise, vekaletsiz iş görenin sorumluluğu daha hafif olur, yalnızca kast ve ağır ihmalden sorumlu tutulurdu. Eğer iş sahibinin istemediği veya yasak ettiği bir iş yapılmış ise, bu sefer sorumluluğu daha ağır olur ve beklenmedik hallerden de sorumlu tutulurdu. İş sahibi de lehine yapılmış iş ve hizmetleri kabule mecbur olduğu gibi, vekaletsiz iş görene işin görülmesi amacıyla yapmış olduğu masrafları ödemek, yüklendiği borçları da kendi üzerine almakla yükümlüdür.</a:t>
            </a:r>
            <a:br>
              <a:rPr lang="tr-TR" sz="2000" dirty="0">
                <a:effectLst/>
                <a:latin typeface="Calibri" panose="020F0502020204030204" pitchFamily="34" charset="0"/>
                <a:ea typeface="Times New Roman" panose="02020603050405020304" pitchFamily="18" charset="0"/>
                <a:cs typeface="Times New Roman" panose="02020603050405020304" pitchFamily="18" charset="0"/>
              </a:rPr>
            </a:b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eğer iş sahibi icazet verirse, vekaletsiz iş görme vekalet akdine dönüşür.</a:t>
            </a:r>
          </a:p>
          <a:p>
            <a:endParaRPr lang="tr-TR" dirty="0"/>
          </a:p>
        </p:txBody>
      </p:sp>
    </p:spTree>
    <p:extLst>
      <p:ext uri="{BB962C8B-B14F-4D97-AF65-F5344CB8AC3E}">
        <p14:creationId xmlns:p14="http://schemas.microsoft.com/office/powerpoint/2010/main" val="34777807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8D3BC515-696A-4EB0-85A9-D955198DB24F}"/>
              </a:ext>
            </a:extLst>
          </p:cNvPr>
          <p:cNvSpPr>
            <a:spLocks noGrp="1"/>
          </p:cNvSpPr>
          <p:nvPr>
            <p:ph type="title"/>
          </p:nvPr>
        </p:nvSpPr>
        <p:spPr/>
        <p:txBody>
          <a:bodyPr/>
          <a:lstStyle/>
          <a:p>
            <a:r>
              <a:rPr lang="tr-TR" dirty="0"/>
              <a:t>AKİT BENZERLERİ (</a:t>
            </a:r>
            <a:r>
              <a:rPr lang="tr-TR" i="1" dirty="0"/>
              <a:t>QUASI CONTRACTUS</a:t>
            </a:r>
            <a:r>
              <a:rPr lang="tr-TR" dirty="0"/>
              <a:t>)</a:t>
            </a:r>
          </a:p>
        </p:txBody>
      </p:sp>
      <p:sp>
        <p:nvSpPr>
          <p:cNvPr id="5" name="İçerik Yer Tutucusu 4">
            <a:extLst>
              <a:ext uri="{FF2B5EF4-FFF2-40B4-BE49-F238E27FC236}">
                <a16:creationId xmlns:a16="http://schemas.microsoft.com/office/drawing/2014/main" id="{FC0F3D8D-91FD-4A11-9644-BEE64E0234E9}"/>
              </a:ext>
            </a:extLst>
          </p:cNvPr>
          <p:cNvSpPr>
            <a:spLocks noGrp="1"/>
          </p:cNvSpPr>
          <p:nvPr>
            <p:ph idx="1"/>
          </p:nvPr>
        </p:nvSpPr>
        <p:spPr/>
        <p:txBody>
          <a:bodyPr/>
          <a:lstStyle/>
          <a:p>
            <a:pPr algn="just">
              <a:lnSpc>
                <a:spcPct val="107000"/>
              </a:lnSpc>
              <a:spcAft>
                <a:spcPts val="800"/>
              </a:spcAft>
            </a:pPr>
            <a:r>
              <a:rPr lang="tr-TR" sz="2000" b="1" i="1" dirty="0">
                <a:effectLst/>
                <a:latin typeface="Calibri" panose="020F0502020204030204" pitchFamily="34" charset="0"/>
                <a:ea typeface="Times New Roman" panose="02020603050405020304" pitchFamily="18" charset="0"/>
                <a:cs typeface="Times New Roman" panose="02020603050405020304" pitchFamily="18" charset="0"/>
              </a:rPr>
              <a:t>TUTELA</a:t>
            </a:r>
            <a:r>
              <a:rPr lang="tr-TR" sz="2000" b="1" dirty="0">
                <a:effectLst/>
                <a:latin typeface="Calibri" panose="020F0502020204030204" pitchFamily="34" charset="0"/>
                <a:ea typeface="Times New Roman" panose="02020603050405020304" pitchFamily="18" charset="0"/>
                <a:cs typeface="Times New Roman" panose="02020603050405020304" pitchFamily="18" charset="0"/>
              </a:rPr>
              <a:t> (VESAYET)</a:t>
            </a:r>
            <a:endParaRPr lang="tr-TR" sz="20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07000"/>
              </a:lnSpc>
              <a:spcAft>
                <a:spcPts val="800"/>
              </a:spcAft>
            </a:pP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Vasi,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tutor</a:t>
            </a:r>
            <a:r>
              <a:rPr lang="tr-TR" i="1" dirty="0">
                <a:latin typeface="Calibri" panose="020F0502020204030204" pitchFamily="34" charset="0"/>
                <a:ea typeface="Times New Roman" panose="02020603050405020304" pitchFamily="18" charset="0"/>
                <a:cs typeface="Times New Roman" panose="02020603050405020304" pitchFamily="18" charset="0"/>
              </a:rPr>
              <a:t> </a:t>
            </a:r>
            <a:r>
              <a:rPr lang="tr-TR" dirty="0">
                <a:latin typeface="Calibri" panose="020F0502020204030204" pitchFamily="34" charset="0"/>
                <a:ea typeface="Times New Roman" panose="02020603050405020304" pitchFamily="18" charset="0"/>
                <a:cs typeface="Times New Roman" panose="02020603050405020304" pitchFamily="18" charset="0"/>
              </a:rPr>
              <a:t>olarak adlandırılmaktaydı.</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Vasi, vasisi olduğu küçüğün mallarını idare ederdi.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Tutela</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bir akit değildi. Vasinin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omnis</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culpa</a:t>
            </a:r>
            <a:r>
              <a:rPr lang="tr-TR" sz="2000" i="1"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sorumluluğu söz konusuydu, ancak dikkat ölçüsü, kendi işlerinde gösterdiği dikkat ve ihtimam olarak belirlenmişti.</a:t>
            </a:r>
          </a:p>
          <a:p>
            <a:pPr algn="just">
              <a:lnSpc>
                <a:spcPct val="107000"/>
              </a:lnSpc>
              <a:spcAft>
                <a:spcPts val="800"/>
              </a:spcAft>
            </a:pPr>
            <a:r>
              <a:rPr lang="tr-TR" b="1" i="1" dirty="0">
                <a:effectLst/>
                <a:latin typeface="Calibri" panose="020F0502020204030204" pitchFamily="34" charset="0"/>
                <a:ea typeface="Times New Roman" panose="02020603050405020304" pitchFamily="18" charset="0"/>
                <a:cs typeface="Times New Roman" panose="02020603050405020304" pitchFamily="18" charset="0"/>
              </a:rPr>
              <a:t>COMMUNIO</a:t>
            </a:r>
            <a:r>
              <a:rPr lang="tr-TR" sz="2000" b="1" dirty="0">
                <a:effectLst/>
                <a:latin typeface="Calibri" panose="020F0502020204030204" pitchFamily="34" charset="0"/>
                <a:ea typeface="Times New Roman" panose="02020603050405020304" pitchFamily="18" charset="0"/>
                <a:cs typeface="Times New Roman" panose="02020603050405020304" pitchFamily="18" charset="0"/>
              </a:rPr>
              <a:t> (MÜŞTEREK MÜLKİYET)</a:t>
            </a:r>
            <a:endParaRPr lang="tr-TR" sz="20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07000"/>
              </a:lnSpc>
              <a:spcAft>
                <a:spcPts val="800"/>
              </a:spcAft>
            </a:pP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Akit söz konusu olmaksızın birkaç kişi arasında gerçekleşen geçici, tesadüfi müşterek mülkiyet halidir. Bu ilişkide ortaklar birbirine karşı sorumludur; sorumluluk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omnis</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culpa</a:t>
            </a:r>
            <a:r>
              <a:rPr lang="tr-TR" sz="2000" dirty="0" err="1">
                <a:effectLst/>
                <a:latin typeface="Calibri" panose="020F0502020204030204" pitchFamily="34" charset="0"/>
                <a:ea typeface="Times New Roman" panose="02020603050405020304" pitchFamily="18" charset="0"/>
                <a:cs typeface="Times New Roman" panose="02020603050405020304" pitchFamily="18" charset="0"/>
              </a:rPr>
              <a:t>’dır</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ama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culpa</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levis</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kişinin kendi işinde gösterdiği ihtimam ile sınırlı tutulmuştur.</a:t>
            </a:r>
          </a:p>
          <a:p>
            <a:pPr algn="just"/>
            <a:endParaRPr lang="tr-TR" dirty="0"/>
          </a:p>
        </p:txBody>
      </p:sp>
    </p:spTree>
    <p:extLst>
      <p:ext uri="{BB962C8B-B14F-4D97-AF65-F5344CB8AC3E}">
        <p14:creationId xmlns:p14="http://schemas.microsoft.com/office/powerpoint/2010/main" val="8627906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8D3BC515-696A-4EB0-85A9-D955198DB24F}"/>
              </a:ext>
            </a:extLst>
          </p:cNvPr>
          <p:cNvSpPr>
            <a:spLocks noGrp="1"/>
          </p:cNvSpPr>
          <p:nvPr>
            <p:ph type="title"/>
          </p:nvPr>
        </p:nvSpPr>
        <p:spPr/>
        <p:txBody>
          <a:bodyPr/>
          <a:lstStyle/>
          <a:p>
            <a:r>
              <a:rPr lang="tr-TR" dirty="0"/>
              <a:t>AKİT BENZERLERİ (</a:t>
            </a:r>
            <a:r>
              <a:rPr lang="tr-TR" i="1" dirty="0"/>
              <a:t>QUASI CONTRACTUS</a:t>
            </a:r>
            <a:r>
              <a:rPr lang="tr-TR" dirty="0"/>
              <a:t>)</a:t>
            </a:r>
          </a:p>
        </p:txBody>
      </p:sp>
      <p:sp>
        <p:nvSpPr>
          <p:cNvPr id="5" name="İçerik Yer Tutucusu 4">
            <a:extLst>
              <a:ext uri="{FF2B5EF4-FFF2-40B4-BE49-F238E27FC236}">
                <a16:creationId xmlns:a16="http://schemas.microsoft.com/office/drawing/2014/main" id="{FC0F3D8D-91FD-4A11-9644-BEE64E0234E9}"/>
              </a:ext>
            </a:extLst>
          </p:cNvPr>
          <p:cNvSpPr>
            <a:spLocks noGrp="1"/>
          </p:cNvSpPr>
          <p:nvPr>
            <p:ph idx="1"/>
          </p:nvPr>
        </p:nvSpPr>
        <p:spPr/>
        <p:txBody>
          <a:bodyPr/>
          <a:lstStyle/>
          <a:p>
            <a:pPr algn="just">
              <a:lnSpc>
                <a:spcPct val="107000"/>
              </a:lnSpc>
              <a:spcAft>
                <a:spcPts val="800"/>
              </a:spcAft>
            </a:pPr>
            <a:r>
              <a:rPr lang="tr-TR" sz="2000" b="1" i="1" dirty="0">
                <a:effectLst/>
                <a:latin typeface="Calibri" panose="020F0502020204030204" pitchFamily="34" charset="0"/>
                <a:ea typeface="Times New Roman" panose="02020603050405020304" pitchFamily="18" charset="0"/>
                <a:cs typeface="Times New Roman" panose="02020603050405020304" pitchFamily="18" charset="0"/>
              </a:rPr>
              <a:t>LEGATUM</a:t>
            </a:r>
            <a:r>
              <a:rPr lang="tr-TR" sz="2000" b="1" dirty="0">
                <a:effectLst/>
                <a:latin typeface="Calibri" panose="020F0502020204030204" pitchFamily="34" charset="0"/>
                <a:ea typeface="Times New Roman" panose="02020603050405020304" pitchFamily="18" charset="0"/>
                <a:cs typeface="Times New Roman" panose="02020603050405020304" pitchFamily="18" charset="0"/>
              </a:rPr>
              <a:t> (BELİRLİ MAL VASİYETİ)</a:t>
            </a:r>
            <a:endParaRPr lang="tr-TR" sz="20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07000"/>
              </a:lnSpc>
              <a:spcAft>
                <a:spcPts val="800"/>
              </a:spcAft>
            </a:pP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Bununla </a:t>
            </a:r>
            <a:r>
              <a:rPr lang="tr-TR" sz="2000" dirty="0" err="1">
                <a:effectLst/>
                <a:latin typeface="Calibri" panose="020F0502020204030204" pitchFamily="34" charset="0"/>
                <a:ea typeface="Times New Roman" panose="02020603050405020304" pitchFamily="18" charset="0"/>
                <a:cs typeface="Times New Roman" panose="02020603050405020304" pitchFamily="18" charset="0"/>
              </a:rPr>
              <a:t>vasiyetçi</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ölüme bağlı bir tasarrufla mirasçısı durumunda olmayan bir kimseye belirli mal veya mallar bırakırdı.</a:t>
            </a:r>
          </a:p>
          <a:p>
            <a:pPr algn="just">
              <a:lnSpc>
                <a:spcPct val="107000"/>
              </a:lnSpc>
              <a:spcAft>
                <a:spcPts val="800"/>
              </a:spcAft>
            </a:pPr>
            <a:r>
              <a:rPr lang="tr-TR" sz="2000" b="1" dirty="0">
                <a:effectLst/>
                <a:latin typeface="Calibri" panose="020F0502020204030204" pitchFamily="34" charset="0"/>
                <a:ea typeface="Times New Roman" panose="02020603050405020304" pitchFamily="18" charset="0"/>
                <a:cs typeface="Times New Roman" panose="02020603050405020304" pitchFamily="18" charset="0"/>
              </a:rPr>
              <a:t>SEBEPSİZ ZENGİNLEŞME</a:t>
            </a:r>
            <a:endParaRPr lang="tr-TR" sz="20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r>
              <a:rPr lang="tr-TR" sz="2000" dirty="0">
                <a:effectLst/>
                <a:latin typeface="Calibri" panose="020F0502020204030204" pitchFamily="34" charset="0"/>
                <a:ea typeface="Times New Roman" panose="02020603050405020304" pitchFamily="18" charset="0"/>
                <a:cs typeface="Times New Roman" panose="02020603050405020304" pitchFamily="18" charset="0"/>
              </a:rPr>
              <a:t>Bir kimsenin malvarlığında haklı ve geçerli bir sebebe dayanmayan bir artmanın, zenginleşmenin gerçekleşmesidir. Klasik Hukuk Dönemi’nde sebepsiz zenginleşme vardır diyebilmek için bir şeyin mülkiyetinin nakledilmiş olması ve bu mülkiyet naklinin sebepsiz olması gerekmekteydi. </a:t>
            </a:r>
            <a:r>
              <a:rPr lang="tr-TR" sz="2000" i="1" dirty="0">
                <a:effectLst/>
                <a:latin typeface="Calibri" panose="020F0502020204030204" pitchFamily="34" charset="0"/>
                <a:ea typeface="Times New Roman" panose="02020603050405020304" pitchFamily="18" charset="0"/>
                <a:cs typeface="Times New Roman" panose="02020603050405020304" pitchFamily="18" charset="0"/>
              </a:rPr>
              <a:t>Iustinianus</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Dönemi’nde birden fazla sebepsiz zenginleşme türü vardır.</a:t>
            </a:r>
          </a:p>
          <a:p>
            <a:pPr algn="just"/>
            <a:endParaRPr lang="tr-TR" dirty="0"/>
          </a:p>
        </p:txBody>
      </p:sp>
    </p:spTree>
    <p:extLst>
      <p:ext uri="{BB962C8B-B14F-4D97-AF65-F5344CB8AC3E}">
        <p14:creationId xmlns:p14="http://schemas.microsoft.com/office/powerpoint/2010/main" val="23703555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8D3BC515-696A-4EB0-85A9-D955198DB24F}"/>
              </a:ext>
            </a:extLst>
          </p:cNvPr>
          <p:cNvSpPr>
            <a:spLocks noGrp="1"/>
          </p:cNvSpPr>
          <p:nvPr>
            <p:ph type="title"/>
          </p:nvPr>
        </p:nvSpPr>
        <p:spPr/>
        <p:txBody>
          <a:bodyPr/>
          <a:lstStyle/>
          <a:p>
            <a:r>
              <a:rPr lang="tr-TR" dirty="0"/>
              <a:t>HAKSIZ FİİLLER (</a:t>
            </a:r>
            <a:r>
              <a:rPr lang="tr-TR" i="1" dirty="0"/>
              <a:t>DELICTA</a:t>
            </a:r>
            <a:r>
              <a:rPr lang="tr-TR" dirty="0"/>
              <a:t>)</a:t>
            </a:r>
          </a:p>
        </p:txBody>
      </p:sp>
      <p:sp>
        <p:nvSpPr>
          <p:cNvPr id="5" name="İçerik Yer Tutucusu 4">
            <a:extLst>
              <a:ext uri="{FF2B5EF4-FFF2-40B4-BE49-F238E27FC236}">
                <a16:creationId xmlns:a16="http://schemas.microsoft.com/office/drawing/2014/main" id="{FC0F3D8D-91FD-4A11-9644-BEE64E0234E9}"/>
              </a:ext>
            </a:extLst>
          </p:cNvPr>
          <p:cNvSpPr>
            <a:spLocks noGrp="1"/>
          </p:cNvSpPr>
          <p:nvPr>
            <p:ph idx="1"/>
          </p:nvPr>
        </p:nvSpPr>
        <p:spPr/>
        <p:txBody>
          <a:bodyPr>
            <a:normAutofit fontScale="92500" lnSpcReduction="20000"/>
          </a:bodyPr>
          <a:lstStyle/>
          <a:p>
            <a:pPr algn="just"/>
            <a:r>
              <a:rPr lang="tr-TR" dirty="0"/>
              <a:t>Roma Hukuku’nda, </a:t>
            </a:r>
            <a:r>
              <a:rPr lang="tr-TR" i="1" dirty="0" err="1"/>
              <a:t>ius</a:t>
            </a:r>
            <a:r>
              <a:rPr lang="tr-TR" i="1" dirty="0"/>
              <a:t> </a:t>
            </a:r>
            <a:r>
              <a:rPr lang="tr-TR" i="1" dirty="0" err="1"/>
              <a:t>civile</a:t>
            </a:r>
            <a:r>
              <a:rPr lang="tr-TR" dirty="0" err="1"/>
              <a:t>’nin</a:t>
            </a:r>
            <a:r>
              <a:rPr lang="tr-TR" dirty="0"/>
              <a:t> tanıdığı dört haksız fiil türü vardır:</a:t>
            </a:r>
          </a:p>
          <a:p>
            <a:pPr algn="just"/>
            <a:r>
              <a:rPr lang="tr-TR" dirty="0"/>
              <a:t>1) </a:t>
            </a:r>
            <a:r>
              <a:rPr lang="tr-TR" i="1" dirty="0"/>
              <a:t>Furtum</a:t>
            </a:r>
            <a:r>
              <a:rPr lang="tr-TR" dirty="0"/>
              <a:t>: Çağdaş hukuklardaki hırsızlık, emniyeti suiistimal, ihtilas gibi birçok suçu içine alan suç tipidir.</a:t>
            </a:r>
            <a:endParaRPr lang="tr-TR" i="1" dirty="0"/>
          </a:p>
          <a:p>
            <a:pPr algn="just"/>
            <a:r>
              <a:rPr lang="tr-TR" dirty="0"/>
              <a:t>2) </a:t>
            </a:r>
            <a:r>
              <a:rPr lang="tr-TR" i="1" dirty="0" err="1"/>
              <a:t>Rapina</a:t>
            </a:r>
            <a:r>
              <a:rPr lang="tr-TR" dirty="0"/>
              <a:t>: Cebir ve şiddet kullanarak bir kimsenin malının alınması veya gasp edilmesidir.</a:t>
            </a:r>
          </a:p>
          <a:p>
            <a:pPr algn="just"/>
            <a:r>
              <a:rPr lang="tr-TR" dirty="0"/>
              <a:t>3) </a:t>
            </a:r>
            <a:r>
              <a:rPr lang="tr-TR" i="1" dirty="0" err="1"/>
              <a:t>Damnum</a:t>
            </a:r>
            <a:r>
              <a:rPr lang="tr-TR" i="1" dirty="0"/>
              <a:t> iniuria </a:t>
            </a:r>
            <a:r>
              <a:rPr lang="tr-TR" i="1" dirty="0" err="1"/>
              <a:t>datum</a:t>
            </a:r>
            <a:r>
              <a:rPr lang="tr-TR" dirty="0"/>
              <a:t>: Haksız olarak başkasının malına zarar vermektir.</a:t>
            </a:r>
          </a:p>
          <a:p>
            <a:pPr algn="just"/>
            <a:r>
              <a:rPr lang="tr-TR" dirty="0"/>
              <a:t>4) </a:t>
            </a:r>
            <a:r>
              <a:rPr lang="tr-TR" i="1" dirty="0"/>
              <a:t>Iniuria</a:t>
            </a:r>
            <a:r>
              <a:rPr lang="tr-TR" dirty="0"/>
              <a:t>: Kişilerin kişilik varlıklarına karşı gerçekleştirilen tecavüzleri içeren suç tipidir.</a:t>
            </a:r>
          </a:p>
          <a:p>
            <a:pPr algn="just"/>
            <a:r>
              <a:rPr lang="tr-TR" i="1" dirty="0" err="1"/>
              <a:t>Praetor</a:t>
            </a:r>
            <a:r>
              <a:rPr lang="tr-TR" dirty="0" err="1"/>
              <a:t>’ların</a:t>
            </a:r>
            <a:r>
              <a:rPr lang="tr-TR" dirty="0"/>
              <a:t> tanıdığı üç haksız fiil türü vardır:</a:t>
            </a:r>
          </a:p>
          <a:p>
            <a:pPr algn="just"/>
            <a:r>
              <a:rPr lang="tr-TR" dirty="0"/>
              <a:t>1) </a:t>
            </a:r>
            <a:r>
              <a:rPr lang="tr-TR" i="1" dirty="0" err="1"/>
              <a:t>Dolus</a:t>
            </a:r>
            <a:r>
              <a:rPr lang="tr-TR" dirty="0"/>
              <a:t>: </a:t>
            </a:r>
            <a:r>
              <a:rPr lang="tr-TR" dirty="0" err="1"/>
              <a:t>İyiniyete</a:t>
            </a:r>
            <a:r>
              <a:rPr lang="tr-TR" dirty="0"/>
              <a:t>, </a:t>
            </a:r>
            <a:r>
              <a:rPr lang="tr-TR" i="1" dirty="0" err="1"/>
              <a:t>bona</a:t>
            </a:r>
            <a:r>
              <a:rPr lang="tr-TR" i="1" dirty="0"/>
              <a:t> </a:t>
            </a:r>
            <a:r>
              <a:rPr lang="tr-TR" i="1" dirty="0" err="1"/>
              <a:t>fides</a:t>
            </a:r>
            <a:r>
              <a:rPr lang="tr-TR" dirty="0" err="1"/>
              <a:t>’e</a:t>
            </a:r>
            <a:r>
              <a:rPr lang="tr-TR" dirty="0"/>
              <a:t> aykırı bütün fiil ve hareketlerdir.</a:t>
            </a:r>
          </a:p>
          <a:p>
            <a:pPr algn="just"/>
            <a:r>
              <a:rPr lang="tr-TR" dirty="0"/>
              <a:t>2) </a:t>
            </a:r>
            <a:r>
              <a:rPr lang="tr-TR" i="1" dirty="0" err="1"/>
              <a:t>Metus</a:t>
            </a:r>
            <a:r>
              <a:rPr lang="tr-TR" dirty="0"/>
              <a:t>: Bir kimsenin, zihninde önüne geçilmez bir korku yaratılarak, normal durumda yapmayacağı bir hukuki işlemi yapmaya zorlanmasıdır.</a:t>
            </a:r>
          </a:p>
          <a:p>
            <a:pPr algn="just"/>
            <a:r>
              <a:rPr lang="tr-TR" dirty="0"/>
              <a:t>3) </a:t>
            </a:r>
            <a:r>
              <a:rPr lang="tr-TR" i="1" dirty="0" err="1"/>
              <a:t>Fraus</a:t>
            </a:r>
            <a:r>
              <a:rPr lang="tr-TR" i="1" dirty="0"/>
              <a:t> </a:t>
            </a:r>
            <a:r>
              <a:rPr lang="tr-TR" i="1" dirty="0" err="1"/>
              <a:t>creditorum</a:t>
            </a:r>
            <a:r>
              <a:rPr lang="tr-TR" dirty="0"/>
              <a:t>: Borçlunun, alacaklılarının zararına olarak, hileli bir şekilde mal kaçırmasıdır.</a:t>
            </a:r>
          </a:p>
        </p:txBody>
      </p:sp>
    </p:spTree>
    <p:extLst>
      <p:ext uri="{BB962C8B-B14F-4D97-AF65-F5344CB8AC3E}">
        <p14:creationId xmlns:p14="http://schemas.microsoft.com/office/powerpoint/2010/main" val="8362989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8D3BC515-696A-4EB0-85A9-D955198DB24F}"/>
              </a:ext>
            </a:extLst>
          </p:cNvPr>
          <p:cNvSpPr>
            <a:spLocks noGrp="1"/>
          </p:cNvSpPr>
          <p:nvPr>
            <p:ph type="title"/>
          </p:nvPr>
        </p:nvSpPr>
        <p:spPr/>
        <p:txBody>
          <a:bodyPr/>
          <a:lstStyle/>
          <a:p>
            <a:r>
              <a:rPr lang="tr-TR" dirty="0"/>
              <a:t>HAKSIZ FİİL BENZERLERİ (</a:t>
            </a:r>
            <a:r>
              <a:rPr lang="tr-TR" i="1" dirty="0"/>
              <a:t>QUASI DELICTA</a:t>
            </a:r>
            <a:r>
              <a:rPr lang="tr-TR" dirty="0"/>
              <a:t>)</a:t>
            </a:r>
          </a:p>
        </p:txBody>
      </p:sp>
      <p:sp>
        <p:nvSpPr>
          <p:cNvPr id="5" name="İçerik Yer Tutucusu 4">
            <a:extLst>
              <a:ext uri="{FF2B5EF4-FFF2-40B4-BE49-F238E27FC236}">
                <a16:creationId xmlns:a16="http://schemas.microsoft.com/office/drawing/2014/main" id="{FC0F3D8D-91FD-4A11-9644-BEE64E0234E9}"/>
              </a:ext>
            </a:extLst>
          </p:cNvPr>
          <p:cNvSpPr>
            <a:spLocks noGrp="1"/>
          </p:cNvSpPr>
          <p:nvPr>
            <p:ph idx="1"/>
          </p:nvPr>
        </p:nvSpPr>
        <p:spPr/>
        <p:txBody>
          <a:bodyPr>
            <a:normAutofit/>
          </a:bodyPr>
          <a:lstStyle/>
          <a:p>
            <a:pPr algn="just">
              <a:lnSpc>
                <a:spcPct val="107000"/>
              </a:lnSpc>
              <a:spcAft>
                <a:spcPts val="800"/>
              </a:spcAft>
            </a:pPr>
            <a:r>
              <a:rPr lang="tr-TR" sz="2000" i="1" dirty="0">
                <a:effectLst/>
                <a:latin typeface="Calibri" panose="020F0502020204030204" pitchFamily="34" charset="0"/>
                <a:ea typeface="Times New Roman" panose="02020603050405020304" pitchFamily="18" charset="0"/>
                <a:cs typeface="Times New Roman" panose="02020603050405020304" pitchFamily="18" charset="0"/>
              </a:rPr>
              <a:t>Si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iudex</a:t>
            </a:r>
            <a:r>
              <a:rPr lang="tr-TR" sz="2000" i="1"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litem</a:t>
            </a:r>
            <a:r>
              <a:rPr lang="tr-TR" sz="2000" i="1"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suam</a:t>
            </a:r>
            <a:r>
              <a:rPr lang="tr-TR" sz="2000" i="1"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fecit</a:t>
            </a:r>
            <a:r>
              <a:rPr lang="tr-TR" sz="2000" i="1" dirty="0">
                <a:effectLst/>
                <a:latin typeface="Calibri" panose="020F0502020204030204" pitchFamily="34" charset="0"/>
                <a:ea typeface="Times New Roman" panose="02020603050405020304" pitchFamily="18" charset="0"/>
                <a:cs typeface="Times New Roman" panose="02020603050405020304" pitchFamily="18" charset="0"/>
              </a:rPr>
              <a:t>, actio de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deiectis</a:t>
            </a:r>
            <a:r>
              <a:rPr lang="tr-TR" sz="2000" i="1"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vel</a:t>
            </a:r>
            <a:r>
              <a:rPr lang="tr-TR" sz="2000" i="1"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effusis</a:t>
            </a:r>
            <a:r>
              <a:rPr lang="tr-TR" sz="2000" i="1" dirty="0">
                <a:effectLst/>
                <a:latin typeface="Calibri" panose="020F0502020204030204" pitchFamily="34" charset="0"/>
                <a:ea typeface="Times New Roman" panose="02020603050405020304" pitchFamily="18" charset="0"/>
                <a:cs typeface="Times New Roman" panose="02020603050405020304" pitchFamily="18" charset="0"/>
              </a:rPr>
              <a:t>, actio de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posito</a:t>
            </a:r>
            <a:r>
              <a:rPr lang="tr-TR" sz="2000" i="1" dirty="0">
                <a:effectLst/>
                <a:latin typeface="Calibri" panose="020F0502020204030204" pitchFamily="34" charset="0"/>
                <a:ea typeface="Times New Roman" panose="02020603050405020304" pitchFamily="18" charset="0"/>
                <a:cs typeface="Times New Roman" panose="02020603050405020304" pitchFamily="18" charset="0"/>
              </a:rPr>
              <a:t> et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suspenso</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türleri vardır ki, bunlar genel olarak kusursuz sorumluluğun türleri olarak da ortaya çıkmaktadır.</a:t>
            </a:r>
            <a:endParaRPr lang="tr-TR" sz="2000" i="1"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endParaRPr lang="tr-TR" dirty="0"/>
          </a:p>
        </p:txBody>
      </p:sp>
    </p:spTree>
    <p:extLst>
      <p:ext uri="{BB962C8B-B14F-4D97-AF65-F5344CB8AC3E}">
        <p14:creationId xmlns:p14="http://schemas.microsoft.com/office/powerpoint/2010/main" val="2669445421"/>
      </p:ext>
    </p:extLst>
  </p:cSld>
  <p:clrMapOvr>
    <a:masterClrMapping/>
  </p:clrMapOvr>
</p:sld>
</file>

<file path=ppt/theme/theme1.xml><?xml version="1.0" encoding="utf-8"?>
<a:theme xmlns:a="http://schemas.openxmlformats.org/drawingml/2006/main" name="Geçmişe bakış">
  <a:themeElements>
    <a:clrScheme name="Geçmişe bakış">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otalTime>2031</TotalTime>
  <Words>590</Words>
  <Application>Microsoft Office PowerPoint</Application>
  <PresentationFormat>Geniş ekran</PresentationFormat>
  <Paragraphs>30</Paragraphs>
  <Slides>6</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6</vt:i4>
      </vt:variant>
    </vt:vector>
  </HeadingPairs>
  <TitlesOfParts>
    <vt:vector size="9" baseType="lpstr">
      <vt:lpstr>Calibri</vt:lpstr>
      <vt:lpstr>Calibri Light</vt:lpstr>
      <vt:lpstr>Geçmişe bakış</vt:lpstr>
      <vt:lpstr>Roma Hukuku (23. hafta)</vt:lpstr>
      <vt:lpstr>AKİT BENZERLERİ (QUASI CONTRACTUS)</vt:lpstr>
      <vt:lpstr>AKİT BENZERLERİ (QUASI CONTRACTUS)</vt:lpstr>
      <vt:lpstr>AKİT BENZERLERİ (QUASI CONTRACTUS)</vt:lpstr>
      <vt:lpstr>HAKSIZ FİİLLER (DELICTA)</vt:lpstr>
      <vt:lpstr>HAKSIZ FİİL BENZERLERİ (QUASI DELICTA)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Roma Hukuku (1. hafta)</dc:title>
  <dc:creator>Alaz Tarhan</dc:creator>
  <cp:lastModifiedBy>Alaz Tarhan</cp:lastModifiedBy>
  <cp:revision>42</cp:revision>
  <dcterms:created xsi:type="dcterms:W3CDTF">2020-07-31T15:00:01Z</dcterms:created>
  <dcterms:modified xsi:type="dcterms:W3CDTF">2020-08-17T18:08:26Z</dcterms:modified>
</cp:coreProperties>
</file>