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72" r:id="rId4"/>
  </p:sldMasterIdLst>
  <p:notesMasterIdLst>
    <p:notesMasterId r:id="rId14"/>
  </p:notesMasterIdLst>
  <p:sldIdLst>
    <p:sldId id="260" r:id="rId5"/>
    <p:sldId id="286" r:id="rId6"/>
    <p:sldId id="282" r:id="rId7"/>
    <p:sldId id="287" r:id="rId8"/>
    <p:sldId id="262" r:id="rId9"/>
    <p:sldId id="283" r:id="rId10"/>
    <p:sldId id="284" r:id="rId11"/>
    <p:sldId id="272" r:id="rId12"/>
    <p:sldId id="28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91" d="100"/>
          <a:sy n="91" d="100"/>
        </p:scale>
        <p:origin x="-137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8DB960-2B76-49A4-B4DC-4E752D1B98C4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0730A-D9D0-4B64-B15A-CC5DED5201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9794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C0730A-D9D0-4B64-B15A-CC5DED52011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C0730A-D9D0-4B64-B15A-CC5DED52011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86A3-2E31-4C9B-B0BE-45709ADB984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A480A42-1B47-4A74-9A1D-F67E9D003F15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480A42-1B47-4A74-9A1D-F67E9D003F15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80A42-1B47-4A74-9A1D-F67E9D003F15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DA480A42-1B47-4A74-9A1D-F67E9D003F15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4024F9E6-8BD1-4849-86DE-3CD23B63DC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2400" b="1" dirty="0">
                <a:latin typeface="Calibri" panose="020F0502020204030204" pitchFamily="34" charset="0"/>
                <a:cs typeface="Calibri" panose="020F0502020204030204" pitchFamily="34" charset="0"/>
              </a:rPr>
              <a:t>Danıştay Tipi</a:t>
            </a:r>
            <a:r>
              <a:rPr lang="tr-TR" sz="2400" dirty="0">
                <a:latin typeface="Calibri" panose="020F0502020204030204" pitchFamily="34" charset="0"/>
                <a:cs typeface="Calibri" panose="020F0502020204030204" pitchFamily="34" charset="0"/>
              </a:rPr>
              <a:t>: İdari yargının başında Danıştay adında bir yüksek mahkeme vardır. Danıştay’ın yargısal hem de idari görevleri vardır. Türk idari yargısı Danıştay tipi örgütlenmiştir. (</a:t>
            </a:r>
            <a:r>
              <a:rPr lang="tr-TR" sz="2400" i="1" dirty="0" err="1">
                <a:latin typeface="Calibri" panose="020F0502020204030204" pitchFamily="34" charset="0"/>
                <a:cs typeface="Calibri" panose="020F0502020204030204" pitchFamily="34" charset="0"/>
              </a:rPr>
              <a:t>Örn</a:t>
            </a:r>
            <a:r>
              <a:rPr lang="tr-TR" sz="2400" i="1" dirty="0">
                <a:latin typeface="Calibri" panose="020F0502020204030204" pitchFamily="34" charset="0"/>
                <a:cs typeface="Calibri" panose="020F0502020204030204" pitchFamily="34" charset="0"/>
              </a:rPr>
              <a:t>: Fransa, İtalya, Belçika…)</a:t>
            </a:r>
          </a:p>
          <a:p>
            <a:pPr algn="just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latin typeface="Gill Sans MT" panose="020B0502020104020203" pitchFamily="34" charset="0"/>
              </a:rPr>
              <a:t>3.Hafta</a:t>
            </a:r>
            <a:br>
              <a:rPr lang="tr-TR" sz="2400" dirty="0">
                <a:latin typeface="Gill Sans MT" panose="020B0502020104020203" pitchFamily="34" charset="0"/>
              </a:rPr>
            </a:br>
            <a:r>
              <a:rPr lang="tr-TR" sz="2400" b="1" dirty="0">
                <a:latin typeface="Gill Sans MT" panose="020B0502020104020203" pitchFamily="34" charset="0"/>
              </a:rPr>
              <a:t>İDARİ REJİM VE ÖRGÜTLENME BİÇİMİ</a:t>
            </a:r>
            <a:endParaRPr lang="en-US" sz="2400" dirty="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Mahkeme Tipi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: Yüksek idare Mahkemesi ve alt derece idari yargı yerleri salt yargısal görevleri yerine getirirler. (</a:t>
            </a:r>
            <a:r>
              <a:rPr lang="tr-TR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Örn: Almanya, Avusturya…)</a:t>
            </a:r>
            <a:endParaRPr lang="en-US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>
                <a:solidFill>
                  <a:prstClr val="white"/>
                </a:solidFill>
                <a:latin typeface="Gill Sans MT" panose="020B0502020104020203" pitchFamily="34" charset="0"/>
              </a:rPr>
              <a:t>3.Hafta</a:t>
            </a:r>
            <a:br>
              <a:rPr lang="tr-TR" sz="2400" dirty="0" smtClean="0">
                <a:solidFill>
                  <a:prstClr val="white"/>
                </a:solidFill>
                <a:latin typeface="Gill Sans MT" panose="020B0502020104020203" pitchFamily="34" charset="0"/>
              </a:rPr>
            </a:br>
            <a:r>
              <a:rPr lang="tr-TR" sz="2400" b="1" dirty="0" smtClean="0">
                <a:solidFill>
                  <a:prstClr val="white"/>
                </a:solidFill>
                <a:latin typeface="Gill Sans MT" panose="020B0502020104020203" pitchFamily="34" charset="0"/>
              </a:rPr>
              <a:t>İDARİ REJİM VE ÖRGÜTLENME BİÇİMİ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80999" y="1719070"/>
            <a:ext cx="8407893" cy="4878281"/>
          </a:xfrm>
        </p:spPr>
        <p:txBody>
          <a:bodyPr/>
          <a:lstStyle/>
          <a:p>
            <a:pPr algn="just"/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İdari rejimi benimseyen Türkiye’deki idari yargı yerleri 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geniş görevlidir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yani kanunlarla açıkça adli yargının görevli kılındığı haller dışında, idare hukukundan doğan bütün uyuşmazlıklara bakarlar.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000" dirty="0">
                <a:latin typeface="Gill Sans MT" panose="020B0502020104020203" pitchFamily="34" charset="0"/>
              </a:rPr>
              <a:t>3. Hafta</a:t>
            </a:r>
            <a:br>
              <a:rPr lang="tr-TR" sz="2000" dirty="0">
                <a:latin typeface="Gill Sans MT" panose="020B0502020104020203" pitchFamily="34" charset="0"/>
              </a:rPr>
            </a:br>
            <a:r>
              <a:rPr lang="en-US" sz="2000" dirty="0">
                <a:latin typeface="Gill Sans MT" panose="020B0502020104020203" pitchFamily="34" charset="0"/>
              </a:rPr>
              <a:t>İDARİ YARGI YERLERİNİN GÖREV ALANININ KAPSAMI (GENİŞ GÖREVLİ VE DAR GÖREVLİ İDARİ YARGI SİSTEMİ</a:t>
            </a:r>
          </a:p>
        </p:txBody>
      </p:sp>
    </p:spTree>
    <p:extLst>
      <p:ext uri="{BB962C8B-B14F-4D97-AF65-F5344CB8AC3E}">
        <p14:creationId xmlns:p14="http://schemas.microsoft.com/office/powerpoint/2010/main" xmlns="" val="2076489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Dar Görevli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yargı sistemini benimseyen ülkelerde idari yargı, idare hukukundan doğan bütün uyuşmazlıklarda görevli değildir. Genellikle iptal davaları idari yargı yerlerince, idarenin mali sorumluluğunu gerektiren tam yargı davaları adli yargı yerlerince görülür.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000" dirty="0" smtClean="0">
                <a:solidFill>
                  <a:prstClr val="white"/>
                </a:solidFill>
                <a:latin typeface="Gill Sans MT" panose="020B0502020104020203" pitchFamily="34" charset="0"/>
              </a:rPr>
              <a:t>3. Hafta</a:t>
            </a:r>
            <a:br>
              <a:rPr lang="tr-TR" sz="2000" dirty="0" smtClean="0">
                <a:solidFill>
                  <a:prstClr val="white"/>
                </a:solidFill>
                <a:latin typeface="Gill Sans MT" panose="020B0502020104020203" pitchFamily="34" charset="0"/>
              </a:rPr>
            </a:br>
            <a:r>
              <a:rPr lang="en-US" sz="2000" dirty="0" smtClean="0">
                <a:solidFill>
                  <a:prstClr val="white"/>
                </a:solidFill>
                <a:latin typeface="Gill Sans MT" panose="020B0502020104020203" pitchFamily="34" charset="0"/>
              </a:rPr>
              <a:t>İDARİ YARGI YERLERİNİN GÖREV ALANININ KAPSAMI (GENİŞ GÖREVLİ VE DAR GÖREVLİ İDARİ YARGI SİSTEMİ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Anayasa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, md. 125/1: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“İdarenin her türlü eylem ve işlemlerine karşı yargı yolu açıktır.” </a:t>
            </a:r>
          </a:p>
          <a:p>
            <a:pPr marL="0" indent="0" algn="just">
              <a:buNone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Bu kuralın istisnaları: </a:t>
            </a:r>
            <a:r>
              <a:rPr lang="tr-TR" b="1" i="1" dirty="0">
                <a:latin typeface="Calibri" panose="020F0502020204030204" pitchFamily="34" charset="0"/>
                <a:cs typeface="Calibri" panose="020F0502020204030204" pitchFamily="34" charset="0"/>
              </a:rPr>
              <a:t>(Yargı Yolu Kapalı İşlemler)</a:t>
            </a:r>
            <a:endParaRPr lang="en-US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AY md. 125/1: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Tahkim yoluyla çözülmesi öngörülen kamu hizmetleri ile ilgili imtiyaz şartlaşma ve sözleşmeleri. (Aynı yönde İYUK 2/1-c)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AY md. 125/2: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Cumhurbaşkanının tek başına yapacağı işlemler (Aynı yönde İYUK 2/3: Cumhurbaşkanının doğrudan doğruya yaptığı işlemler idari yargı denetimi dışındadır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.)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2400" dirty="0">
                <a:latin typeface="Gill Sans MT" panose="020B0502020104020203" pitchFamily="34" charset="0"/>
              </a:rPr>
              <a:t>4.Hafta</a:t>
            </a:r>
            <a:br>
              <a:rPr lang="tr-TR" sz="2400" dirty="0">
                <a:latin typeface="Gill Sans MT" panose="020B0502020104020203" pitchFamily="34" charset="0"/>
              </a:rPr>
            </a:br>
            <a:r>
              <a:rPr lang="tr-TR" sz="2400" b="1" dirty="0">
                <a:latin typeface="Gill Sans MT" panose="020B0502020104020203" pitchFamily="34" charset="0"/>
              </a:rPr>
              <a:t>YARGI DENETİMİNİN SINIRLARI (YASAMA KISINTISI)</a:t>
            </a:r>
            <a:endParaRPr lang="en-US" sz="2400" dirty="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 lvl="1" algn="just"/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AY md. 125/2: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Yüksek Askeri Şuranın kararları.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AY md. 59/3: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Spor federasyonlarının spor faaliyetlerinin yönetimine ve disiplinine ilişkin kararlarına karşı verilen Tahkim Kurulu kararları.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AY md. 79/1: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Yüksek Seçim Kurulunun kararları.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AY md. 159/10: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Hakimler ve Savcılar Kurulunun meslekten çıkarma cezasına ilişkin olanlar dışındaki kararları.                                  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>
                <a:solidFill>
                  <a:prstClr val="white"/>
                </a:solidFill>
                <a:latin typeface="Gill Sans MT" panose="020B0502020104020203" pitchFamily="34" charset="0"/>
              </a:rPr>
              <a:t>4.Hafta</a:t>
            </a:r>
            <a:br>
              <a:rPr lang="tr-TR" sz="2400" dirty="0" smtClean="0">
                <a:solidFill>
                  <a:prstClr val="white"/>
                </a:solidFill>
                <a:latin typeface="Gill Sans MT" panose="020B0502020104020203" pitchFamily="34" charset="0"/>
              </a:rPr>
            </a:br>
            <a:r>
              <a:rPr lang="tr-TR" sz="2400" b="1" dirty="0" smtClean="0">
                <a:solidFill>
                  <a:prstClr val="white"/>
                </a:solidFill>
                <a:latin typeface="Gill Sans MT" panose="020B0502020104020203" pitchFamily="34" charset="0"/>
              </a:rPr>
              <a:t>YARGI DENETİMİNİN SINIRLARI (YASAMA KISINTISI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2017 ANAYASA DEĞİŞİKLİKLERİ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	Cumhurbaşkanının 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tek başına yapacağı 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işlemlere karşı yargı yoluna başvurmak mümkündür.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>
                <a:solidFill>
                  <a:prstClr val="white"/>
                </a:solidFill>
                <a:latin typeface="Gill Sans MT" panose="020B0502020104020203" pitchFamily="34" charset="0"/>
              </a:rPr>
              <a:t>4.Hafta</a:t>
            </a:r>
            <a:br>
              <a:rPr lang="tr-TR" sz="2400" dirty="0" smtClean="0">
                <a:solidFill>
                  <a:prstClr val="white"/>
                </a:solidFill>
                <a:latin typeface="Gill Sans MT" panose="020B0502020104020203" pitchFamily="34" charset="0"/>
              </a:rPr>
            </a:br>
            <a:r>
              <a:rPr lang="tr-TR" sz="2400" b="1" dirty="0" smtClean="0">
                <a:solidFill>
                  <a:prstClr val="white"/>
                </a:solidFill>
                <a:latin typeface="Gill Sans MT" panose="020B0502020104020203" pitchFamily="34" charset="0"/>
              </a:rPr>
              <a:t>YARGI DENETİMİNİN SINIRLARI (YASAMA KISINTISI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idx="1"/>
          </p:nvPr>
        </p:nvSpPr>
        <p:spPr>
          <a:xfrm>
            <a:off x="467544" y="1632208"/>
            <a:ext cx="8229600" cy="5225792"/>
          </a:xfrm>
        </p:spPr>
        <p:txBody>
          <a:bodyPr>
            <a:normAutofit/>
          </a:bodyPr>
          <a:lstStyle/>
          <a:p>
            <a:pPr algn="just"/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AY 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md</a:t>
            </a:r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 HUKUKA UYGUNLUK DENETİMİ/ YERİNDELİK DENETİMİ</a:t>
            </a:r>
          </a:p>
          <a:p>
            <a:pPr algn="just"/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125/4: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tr-TR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Yargı yetkisi, idarî eylem ve işlemlerin hukuka uygunluğunun denetimi ile sınırlı olup, hiçbir surette </a:t>
            </a:r>
            <a:r>
              <a:rPr lang="tr-TR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yerindelik denetimi</a:t>
            </a:r>
            <a:r>
              <a:rPr lang="tr-TR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şeklinde kullanılamaz.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Yürütme görevinin kanunlarda gösterilen şekil ve esaslara uygun olarak yerine getirilmesini kısıtlayacak, </a:t>
            </a:r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idari eylem ve işlem niteliğinde 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yargı kararı verilemez.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Takdir yetkisini kaldıracak biçimde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yargı kararı verilemez.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b="1" dirty="0">
                <a:latin typeface="Calibri" panose="020F0502020204030204" pitchFamily="34" charset="0"/>
                <a:cs typeface="Calibri" panose="020F0502020204030204" pitchFamily="34" charset="0"/>
              </a:rPr>
              <a:t>İYUK md.2/2: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tr-TR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İdari yargı yetkisi, idari eylem ve işlemlerin hukuka uygunluğunun denetimi ile sınırlıdır. İdari mahkemeler; yerindelik denetimi yapamazlar</a:t>
            </a:r>
            <a:r>
              <a:rPr lang="tr-TR" dirty="0">
                <a:latin typeface="Calibri" panose="020F0502020204030204" pitchFamily="34" charset="0"/>
                <a:cs typeface="Calibri" panose="020F0502020204030204" pitchFamily="34" charset="0"/>
              </a:rPr>
              <a:t>, yürütme görevinin kanunlarda gösterilen şekil ve esaslara uygun olarak yerine getirilmesini kısıtlayacak, idari eylem ve işlem niteliğinde veya idarenin takdir yetkisini kaldıracak biçimde yargı kararı veremezler.”</a:t>
            </a:r>
          </a:p>
          <a:p>
            <a:pPr lvl="1" algn="just"/>
            <a:endParaRPr lang="tr-TR" dirty="0"/>
          </a:p>
          <a:p>
            <a:pPr algn="just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/>
          </a:p>
        </p:txBody>
      </p:sp>
      <p:sp>
        <p:nvSpPr>
          <p:cNvPr id="2" name="Rectang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484784"/>
          </a:xfrm>
        </p:spPr>
        <p:txBody>
          <a:bodyPr>
            <a:noAutofit/>
          </a:bodyPr>
          <a:lstStyle/>
          <a:p>
            <a:pPr algn="ctr"/>
            <a:r>
              <a:rPr lang="tr-TR" sz="2400" dirty="0">
                <a:latin typeface="Gill Sans MT" panose="020B0502020104020203" pitchFamily="34" charset="0"/>
              </a:rPr>
              <a:t>4. Hafta</a:t>
            </a:r>
            <a:r>
              <a:rPr lang="tr-TR" sz="2400" b="1" dirty="0">
                <a:latin typeface="Gill Sans MT" panose="020B0502020104020203" pitchFamily="34" charset="0"/>
              </a:rPr>
              <a:t/>
            </a:r>
            <a:br>
              <a:rPr lang="tr-TR" sz="2400" b="1" dirty="0">
                <a:latin typeface="Gill Sans MT" panose="020B0502020104020203" pitchFamily="34" charset="0"/>
              </a:rPr>
            </a:br>
            <a:r>
              <a:rPr lang="tr-TR" sz="2400" b="1" dirty="0">
                <a:latin typeface="Gill Sans MT" panose="020B0502020104020203" pitchFamily="34" charset="0"/>
              </a:rPr>
              <a:t>YARGICIN YARGILAMA YETKİSİNE GETİRİLEN SINIRLAMALAR</a:t>
            </a:r>
            <a:r>
              <a:rPr lang="en-US" sz="2400" dirty="0">
                <a:latin typeface="Gill Sans MT" panose="020B0502020104020203" pitchFamily="34" charset="0"/>
              </a:rPr>
              <a:t/>
            </a:r>
            <a:br>
              <a:rPr lang="en-US" sz="2400" dirty="0">
                <a:latin typeface="Gill Sans MT" panose="020B0502020104020203" pitchFamily="34" charset="0"/>
              </a:rPr>
            </a:br>
            <a:endParaRPr lang="tr-TR" sz="24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94594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İDARENİN TAKDİR YETKİSİ/ BAĞLI </a:t>
            </a:r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YETKİ</a:t>
            </a:r>
          </a:p>
          <a:p>
            <a:endParaRPr lang="tr-TR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125/4: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Yargı yetkisi, idarî eylem ve işlemlerin hukuka uygunluğunun denetimi ile sınırlı olup, hiçbir surette </a:t>
            </a:r>
            <a:r>
              <a:rPr lang="tr-TR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yerindelik denetimi</a:t>
            </a:r>
            <a:r>
              <a:rPr 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şeklinde kullanılamaz. </a:t>
            </a:r>
            <a:endParaRPr lang="en-US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Yürütme görevinin kanunlarda gösterilen şekil ve esaslara uygun olarak yerine getirilmesini kısıtlayacak, </a:t>
            </a:r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idari eylem ve işlem niteliğinde 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yargı kararı verilemez.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tr-TR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Takdir yetkisini kaldıracak biçimde</a:t>
            </a:r>
            <a:r>
              <a:rPr lang="tr-TR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yargı kararı verilemez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İYUK md.2/2: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“</a:t>
            </a:r>
            <a:r>
              <a:rPr 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İdari yargı yetkisi, idari eylem ve işlemlerin hukuka uygunluğunun denetimi ile sınırlıdır. İdari mahkemeler; yerindelik denetimi yapamazlar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, yürütme görevinin kanunlarda gösterilen şekil ve esaslara uygun olarak yerine getirilmesini kısıtlayacak, idari eylem ve işlem niteliğinde veya </a:t>
            </a:r>
            <a:r>
              <a:rPr lang="tr-TR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idarenin takdir yetkisini kaldıracak biçimde yargı kararı veremezler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endParaRPr lang="en-US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 smtClean="0">
                <a:solidFill>
                  <a:prstClr val="white"/>
                </a:solidFill>
                <a:latin typeface="Gill Sans MT" panose="020B0502020104020203" pitchFamily="34" charset="0"/>
              </a:rPr>
              <a:t>4. Hafta</a:t>
            </a:r>
            <a:r>
              <a:rPr lang="tr-TR" sz="2400" b="1" dirty="0" smtClean="0">
                <a:solidFill>
                  <a:prstClr val="white"/>
                </a:solidFill>
                <a:latin typeface="Gill Sans MT" panose="020B0502020104020203" pitchFamily="34" charset="0"/>
              </a:rPr>
              <a:t/>
            </a:r>
            <a:br>
              <a:rPr lang="tr-TR" sz="2400" b="1" dirty="0" smtClean="0">
                <a:solidFill>
                  <a:prstClr val="white"/>
                </a:solidFill>
                <a:latin typeface="Gill Sans MT" panose="020B0502020104020203" pitchFamily="34" charset="0"/>
              </a:rPr>
            </a:br>
            <a:r>
              <a:rPr lang="tr-TR" sz="2400" b="1" dirty="0" smtClean="0">
                <a:solidFill>
                  <a:prstClr val="white"/>
                </a:solidFill>
                <a:latin typeface="Gill Sans MT" panose="020B0502020104020203" pitchFamily="34" charset="0"/>
              </a:rPr>
              <a:t>YARGICIN YARGILAMA YETKİSİNE GETİRİLEN SINIRLAMALAR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ılavuz">
  <a:themeElements>
    <a:clrScheme name="Kılavuz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Kılavuz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Kılavuz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DC5CB8ABFAEE764594C61AB7267324960400FC796B3B1D425B47B2BA3D040986AFEA" ma:contentTypeVersion="54" ma:contentTypeDescription="Create a new document." ma:contentTypeScope="" ma:versionID="5a1acea528c7c5829e252ff707a59f1d">
  <xsd:schema xmlns:xsd="http://www.w3.org/2001/XMLSchema" xmlns:xs="http://www.w3.org/2001/XMLSchema" xmlns:p="http://schemas.microsoft.com/office/2006/metadata/properties" xmlns:ns2="d1af3920-8fda-4ad5-98bb-96475601b038" targetNamespace="http://schemas.microsoft.com/office/2006/metadata/properties" ma:root="true" ma:fieldsID="991be377f5446d760613b893d6a1276a" ns2:_="">
    <xsd:import namespace="d1af3920-8fda-4ad5-98bb-96475601b038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af3920-8fda-4ad5-98bb-96475601b038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lockPublish" ma:index="12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3" nillable="true" ma:displayName="Bug Number" ma:default="" ma:internalName="BugNumber" ma:readOnly="false">
      <xsd:simpleType>
        <xsd:restriction base="dms:Text"/>
      </xsd:simpleType>
    </xsd:element>
    <xsd:element name="CampaignTagsTaxHTField0" ma:index="15" nillable="true" ma:taxonomy="true" ma:internalName="CampaignTagsTaxHTField0" ma:taxonomyFieldName="CampaignTags" ma:displayName="Campaigns" ma:readOnly="false" ma:default="" ma:fieldId="{3ebc54a6-a9d6-4e8f-af7a-6f14ef19a17f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6" nillable="true" ma:displayName="Client Viewer" ma:default="" ma:internalName="TPClientViewer">
      <xsd:simpleType>
        <xsd:restriction base="dms:Text"/>
      </xsd:simpleType>
    </xsd:element>
    <xsd:element name="ClipArtFilename" ma:index="17" nillable="true" ma:displayName="Clip Art Name" ma:default="" ma:internalName="ClipArtFilename" ma:readOnly="false">
      <xsd:simpleType>
        <xsd:restriction base="dms:Text"/>
      </xsd:simpleType>
    </xsd:element>
    <xsd:element name="TPCommandLine" ma:index="18" nillable="true" ma:displayName="Command Line" ma:default="" ma:internalName="TPCommandLine">
      <xsd:simpleType>
        <xsd:restriction base="dms:Text"/>
      </xsd:simpleType>
    </xsd:element>
    <xsd:element name="TPComponent" ma:index="19" nillable="true" ma:displayName="Component" ma:default="" ma:internalName="TPComponent">
      <xsd:simpleType>
        <xsd:restriction base="dms:Text"/>
      </xsd:simpleType>
    </xsd:element>
    <xsd:element name="ContentItem" ma:index="20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2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5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6" nillable="true" ma:displayName="CSX Submission Market" ma:default="" ma:list="{5B15831B-954F-43D5-900F-AF5E125B61A8}" ma:internalName="CSXSubmissionMarket" ma:readOnly="false" ma:showField="MarketName" ma:web="d1af3920-8fda-4ad5-98bb-96475601b038">
      <xsd:simpleType>
        <xsd:restriction base="dms:Lookup"/>
      </xsd:simpleType>
    </xsd:element>
    <xsd:element name="CSXUpdate" ma:index="27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8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29" nillable="true" ma:displayName="Deleted?" ma:default="" ma:internalName="IsDeleted" ma:readOnly="false">
      <xsd:simpleType>
        <xsd:restriction base="dms:Boolean"/>
      </xsd:simpleType>
    </xsd:element>
    <xsd:element name="APDescription" ma:index="30" nillable="true" ma:displayName="Description" ma:default="" ma:internalName="APDescription" ma:readOnly="false">
      <xsd:simpleType>
        <xsd:restriction base="dms:Note"/>
      </xsd:simpleType>
    </xsd:element>
    <xsd:element name="DirectSourceMarket" ma:index="31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2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3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4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5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6" nillable="true" ma:displayName="Editorial Tags" ma:default="" ma:internalName="EditorialTags">
      <xsd:simpleType>
        <xsd:restriction base="dms:Unknown"/>
      </xsd:simpleType>
    </xsd:element>
    <xsd:element name="TPExecutable" ma:index="37" nillable="true" ma:displayName="Executable" ma:default="" ma:internalName="TPExecutable">
      <xsd:simpleType>
        <xsd:restriction base="dms:Text"/>
      </xsd:simpleType>
    </xsd:element>
    <xsd:element name="FeatureTagsTaxHTField0" ma:index="39" nillable="true" ma:taxonomy="true" ma:internalName="FeatureTagsTaxHTField0" ma:taxonomyFieldName="FeatureTags" ma:displayName="Features" ma:readOnly="false" ma:default="" ma:fieldId="{7b395fbe-0160-47f8-8620-a2bb70101586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0" nillable="true" ma:displayName="Friendly Name" ma:default="" ma:internalName="TPFriendlyName">
      <xsd:simpleType>
        <xsd:restriction base="dms:Text"/>
      </xsd:simpleType>
    </xsd:element>
    <xsd:element name="FriendlyTitle" ma:index="41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2" nillable="true" ma:displayName="Generate Images?" ma:default="true" ma:internalName="PrimaryImageGen">
      <xsd:simpleType>
        <xsd:restriction base="dms:Boolean"/>
      </xsd:simpleType>
    </xsd:element>
    <xsd:element name="HandoffToMSDN" ma:index="43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4" nillable="true" ma:displayName="InProjectListLookup" ma:list="{5E4318D1-DFA9-41DE-97E7-9934BE3391BC}" ma:internalName="InProjectListLookup" ma:readOnly="true" ma:showField="InProjectList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5" nillable="true" ma:displayName="Install Location" ma:default="" ma:internalName="TPInstallLocation">
      <xsd:simpleType>
        <xsd:restriction base="dms:Text"/>
      </xsd:simpleType>
    </xsd:element>
    <xsd:element name="InternalTagsTaxHTField0" ma:index="47" nillable="true" ma:taxonomy="true" ma:internalName="InternalTagsTaxHTField0" ma:taxonomyFieldName="InternalTags" ma:displayName="Internal Tags" ma:readOnly="false" ma:default="" ma:fieldId="{f79783d1-9ad9-4e73-b2f2-58ec75c45f29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8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49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0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1" nillable="true" ma:displayName="Last Complete Version Lookup" ma:default="" ma:list="{5E4318D1-DFA9-41DE-97E7-9934BE3391BC}" ma:internalName="LastCompleteVersionLookup" ma:readOnly="true" ma:showField="LastCompleteVersion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2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3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4" nillable="true" ma:displayName="Last Preview Attempt Error" ma:default="" ma:list="{5E4318D1-DFA9-41DE-97E7-9934BE3391BC}" ma:internalName="LastPreviewErrorLookup" ma:readOnly="true" ma:showField="LastPreviewError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5" nillable="true" ma:displayName="Last Preview Attempt Result" ma:default="" ma:list="{5E4318D1-DFA9-41DE-97E7-9934BE3391BC}" ma:internalName="LastPreviewResultLookup" ma:readOnly="true" ma:showField="LastPreviewResult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6" nillable="true" ma:displayName="Last Preview Attempted On" ma:default="" ma:list="{5E4318D1-DFA9-41DE-97E7-9934BE3391BC}" ma:internalName="LastPreviewAttemptDateLookup" ma:readOnly="true" ma:showField="LastPreviewAttemptDate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7" nillable="true" ma:displayName="Last Previewed By" ma:default="" ma:list="{5E4318D1-DFA9-41DE-97E7-9934BE3391BC}" ma:internalName="LastPreviewedByLookup" ma:readOnly="true" ma:showField="LastPreviewedBy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8" nillable="true" ma:displayName="Last Previewed Date" ma:default="" ma:list="{5E4318D1-DFA9-41DE-97E7-9934BE3391BC}" ma:internalName="LastPreviewTimeLookup" ma:readOnly="true" ma:showField="LastPreviewTime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59" nillable="true" ma:displayName="Last Previewed Version" ma:default="" ma:list="{5E4318D1-DFA9-41DE-97E7-9934BE3391BC}" ma:internalName="LastPreviewVersionLookup" ma:readOnly="true" ma:showField="LastPreviewVersion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0" nillable="true" ma:displayName="Last Publish Attempt Error" ma:default="" ma:list="{5E4318D1-DFA9-41DE-97E7-9934BE3391BC}" ma:internalName="LastPublishErrorLookup" ma:readOnly="true" ma:showField="LastPublishError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1" nillable="true" ma:displayName="Last Publish Attempt Result" ma:default="" ma:list="{5E4318D1-DFA9-41DE-97E7-9934BE3391BC}" ma:internalName="LastPublishResultLookup" ma:readOnly="true" ma:showField="LastPublishResult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2" nillable="true" ma:displayName="Last Publish Attempted On" ma:default="" ma:list="{5E4318D1-DFA9-41DE-97E7-9934BE3391BC}" ma:internalName="LastPublishAttemptDateLookup" ma:readOnly="true" ma:showField="LastPublishAttemptDate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3" nillable="true" ma:displayName="Last Published By" ma:default="" ma:list="{5E4318D1-DFA9-41DE-97E7-9934BE3391BC}" ma:internalName="LastPublishedByLookup" ma:readOnly="true" ma:showField="LastPublishedBy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4" nillable="true" ma:displayName="Last Published Date" ma:default="" ma:list="{5E4318D1-DFA9-41DE-97E7-9934BE3391BC}" ma:internalName="LastPublishTimeLookup" ma:readOnly="true" ma:showField="LastPublishTime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5" nillable="true" ma:displayName="Last Published Version" ma:default="" ma:list="{5E4318D1-DFA9-41DE-97E7-9934BE3391BC}" ma:internalName="LastPublishVersionLookup" ma:readOnly="true" ma:showField="LastPublishVersion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6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7" nillable="true" ma:displayName="Legacy Data" ma:default="" ma:internalName="LegacyData" ma:readOnly="false">
      <xsd:simpleType>
        <xsd:restriction base="dms:Note"/>
      </xsd:simpleType>
    </xsd:element>
    <xsd:element name="TPLaunchHelpLink" ma:index="68" nillable="true" ma:displayName="Link to Launch Help Topic" ma:default="" ma:internalName="TPLaunchHelpLink">
      <xsd:simpleType>
        <xsd:restriction base="dms:Text"/>
      </xsd:simpleType>
    </xsd:element>
    <xsd:element name="LocComments" ma:index="69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0" nillable="true" ma:displayName="Loc Last Loc Attempt Version" ma:default="" ma:list="{77C31DF8-B503-4048-84F7-836CA595CE51}" ma:internalName="LocLastLocAttemptVersionLookup" ma:readOnly="false" ma:showField="LastLocAttemptVersion" ma:web="d1af3920-8fda-4ad5-98bb-96475601b038">
      <xsd:simpleType>
        <xsd:restriction base="dms:Lookup"/>
      </xsd:simpleType>
    </xsd:element>
    <xsd:element name="LocLastLocAttemptVersionTypeLookup" ma:index="71" nillable="true" ma:displayName="Loc Last Loc Attempt Version Type" ma:default="" ma:list="{77C31DF8-B503-4048-84F7-836CA595CE51}" ma:internalName="LocLastLocAttemptVersionTypeLookup" ma:readOnly="true" ma:showField="LastLocAttemptVersionType" ma:web="d1af3920-8fda-4ad5-98bb-96475601b038">
      <xsd:simpleType>
        <xsd:restriction base="dms:Lookup"/>
      </xsd:simpleType>
    </xsd:element>
    <xsd:element name="LocManualTestRequired" ma:index="72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3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4" nillable="true" ma:displayName="Loc New Published Version Lookup" ma:default="" ma:list="{77C31DF8-B503-4048-84F7-836CA595CE51}" ma:internalName="LocNewPublishedVersionLookup" ma:readOnly="true" ma:showField="NewPublishedVersion" ma:web="d1af3920-8fda-4ad5-98bb-96475601b038">
      <xsd:simpleType>
        <xsd:restriction base="dms:Lookup"/>
      </xsd:simpleType>
    </xsd:element>
    <xsd:element name="LocOverallHandbackStatusLookup" ma:index="75" nillable="true" ma:displayName="Loc Overall Handback Status" ma:default="" ma:list="{77C31DF8-B503-4048-84F7-836CA595CE51}" ma:internalName="LocOverallHandbackStatusLookup" ma:readOnly="true" ma:showField="OverallHandbackStatus" ma:web="d1af3920-8fda-4ad5-98bb-96475601b038">
      <xsd:simpleType>
        <xsd:restriction base="dms:Lookup"/>
      </xsd:simpleType>
    </xsd:element>
    <xsd:element name="LocOverallLocStatusLookup" ma:index="76" nillable="true" ma:displayName="Loc Overall Localize Status" ma:default="" ma:list="{77C31DF8-B503-4048-84F7-836CA595CE51}" ma:internalName="LocOverallLocStatusLookup" ma:readOnly="true" ma:showField="OverallLocStatus" ma:web="d1af3920-8fda-4ad5-98bb-96475601b038">
      <xsd:simpleType>
        <xsd:restriction base="dms:Lookup"/>
      </xsd:simpleType>
    </xsd:element>
    <xsd:element name="LocOverallPreviewStatusLookup" ma:index="77" nillable="true" ma:displayName="Loc Overall Preview Status" ma:default="" ma:list="{77C31DF8-B503-4048-84F7-836CA595CE51}" ma:internalName="LocOverallPreviewStatusLookup" ma:readOnly="true" ma:showField="OverallPreviewStatus" ma:web="d1af3920-8fda-4ad5-98bb-96475601b038">
      <xsd:simpleType>
        <xsd:restriction base="dms:Lookup"/>
      </xsd:simpleType>
    </xsd:element>
    <xsd:element name="LocOverallPublishStatusLookup" ma:index="78" nillable="true" ma:displayName="Loc Overall Publish Status" ma:default="" ma:list="{77C31DF8-B503-4048-84F7-836CA595CE51}" ma:internalName="LocOverallPublishStatusLookup" ma:readOnly="true" ma:showField="OverallPublishStatus" ma:web="d1af3920-8fda-4ad5-98bb-96475601b038">
      <xsd:simpleType>
        <xsd:restriction base="dms:Lookup"/>
      </xsd:simpleType>
    </xsd:element>
    <xsd:element name="IntlLocPriority" ma:index="79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0" nillable="true" ma:displayName="Loc Processed For Handoffs" ma:default="" ma:list="{77C31DF8-B503-4048-84F7-836CA595CE51}" ma:internalName="LocProcessedForHandoffsLookup" ma:readOnly="true" ma:showField="ProcessedForHandoffs" ma:web="d1af3920-8fda-4ad5-98bb-96475601b038">
      <xsd:simpleType>
        <xsd:restriction base="dms:Lookup"/>
      </xsd:simpleType>
    </xsd:element>
    <xsd:element name="LocProcessedForMarketsLookup" ma:index="81" nillable="true" ma:displayName="Loc Processed For Markets" ma:default="" ma:list="{77C31DF8-B503-4048-84F7-836CA595CE51}" ma:internalName="LocProcessedForMarketsLookup" ma:readOnly="true" ma:showField="ProcessedForMarkets" ma:web="d1af3920-8fda-4ad5-98bb-96475601b038">
      <xsd:simpleType>
        <xsd:restriction base="dms:Lookup"/>
      </xsd:simpleType>
    </xsd:element>
    <xsd:element name="LocPublishedDependentAssetsLookup" ma:index="82" nillable="true" ma:displayName="Loc Published Dependent Assets" ma:default="" ma:list="{77C31DF8-B503-4048-84F7-836CA595CE51}" ma:internalName="LocPublishedDependentAssetsLookup" ma:readOnly="true" ma:showField="PublishedDependentAssets" ma:web="d1af3920-8fda-4ad5-98bb-96475601b038">
      <xsd:simpleType>
        <xsd:restriction base="dms:Lookup"/>
      </xsd:simpleType>
    </xsd:element>
    <xsd:element name="LocPublishedLinkedAssetsLookup" ma:index="83" nillable="true" ma:displayName="Loc Published Linked Assets" ma:default="" ma:list="{77C31DF8-B503-4048-84F7-836CA595CE51}" ma:internalName="LocPublishedLinkedAssetsLookup" ma:readOnly="true" ma:showField="PublishedLinkedAssets" ma:web="d1af3920-8fda-4ad5-98bb-96475601b038">
      <xsd:simpleType>
        <xsd:restriction base="dms:Lookup"/>
      </xsd:simpleType>
    </xsd:element>
    <xsd:element name="LocRecommendedHandoff" ma:index="84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6" nillable="true" ma:taxonomy="true" ma:internalName="LocalizationTagsTaxHTField0" ma:taxonomyFieldName="LocalizationTags" ma:displayName="Localization Tags" ma:readOnly="false" ma:default="" ma:fieldId="{dd21a6d1-f806-4698-94c9-54e9addaf5ee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7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8" nillable="true" ma:displayName="Manager" ma:hidden="true" ma:internalName="Manager" ma:readOnly="false">
      <xsd:simpleType>
        <xsd:restriction base="dms:Text"/>
      </xsd:simpleType>
    </xsd:element>
    <xsd:element name="Markets" ma:index="89" nillable="true" ma:displayName="Markets" ma:default="" ma:description="Leave blank to show in all markets" ma:list="{5B15831B-954F-43D5-900F-AF5E125B61A8}" ma:internalName="Markets" ma:readOnly="false" ma:showField="MarketName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0" nillable="true" ma:displayName="Milestone" ma:default="" ma:internalName="Milestone" ma:readOnly="false">
      <xsd:simpleType>
        <xsd:restriction base="dms:Unknown"/>
      </xsd:simpleType>
    </xsd:element>
    <xsd:element name="TPNamespace" ma:index="93" nillable="true" ma:displayName="Namespace" ma:default="" ma:internalName="TPNamespace">
      <xsd:simpleType>
        <xsd:restriction base="dms:Text"/>
      </xsd:simpleType>
    </xsd:element>
    <xsd:element name="NumericId" ma:index="94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5" nillable="true" ma:displayName="NumOfRatings" ma:default="" ma:list="{5E4318D1-DFA9-41DE-97E7-9934BE3391BC}" ma:internalName="NumOfRatingsLookup" ma:readOnly="true" ma:showField="NumOfRatings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6" nillable="true" ma:displayName="OOCacheId" ma:internalName="OOCacheId" ma:readOnly="false">
      <xsd:simpleType>
        <xsd:restriction base="dms:Text"/>
      </xsd:simpleType>
    </xsd:element>
    <xsd:element name="OpenTemplate" ma:index="97" nillable="true" ma:displayName="Open Template" ma:default="true" ma:internalName="OpenTemplate">
      <xsd:simpleType>
        <xsd:restriction base="dms:Boolean"/>
      </xsd:simpleType>
    </xsd:element>
    <xsd:element name="OriginAsset" ma:index="98" nillable="true" ma:displayName="Origin Asset" ma:default="" ma:internalName="OriginAsset" ma:readOnly="false">
      <xsd:simpleType>
        <xsd:restriction base="dms:Text"/>
      </xsd:simpleType>
    </xsd:element>
    <xsd:element name="OriginalRelease" ma:index="99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0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1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2" nillable="true" ma:displayName="Parent Asset Id" ma:default="" ma:internalName="ParentAssetId" ma:readOnly="false">
      <xsd:simpleType>
        <xsd:restriction base="dms:Text"/>
      </xsd:simpleType>
    </xsd:element>
    <xsd:element name="PlannedPubDate" ma:index="103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4" nillable="true" ma:displayName="Policheck Words" ma:default="" ma:internalName="PolicheckWords" ma:readOnly="false">
      <xsd:simpleType>
        <xsd:restriction base="dms:Text"/>
      </xsd:simpleType>
    </xsd:element>
    <xsd:element name="BusinessGroup" ma:index="105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6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7" nillable="true" ma:displayName="Provider" ma:default="" ma:internalName="Provider" ma:readOnly="false">
      <xsd:simpleType>
        <xsd:restriction base="dms:Unknown"/>
      </xsd:simpleType>
    </xsd:element>
    <xsd:element name="Providers" ma:index="108" nillable="true" ma:displayName="Providers" ma:default="" ma:internalName="Providers">
      <xsd:simpleType>
        <xsd:restriction base="dms:Unknown"/>
      </xsd:simpleType>
    </xsd:element>
    <xsd:element name="PublishStatusLookup" ma:index="109" nillable="true" ma:displayName="Publish Status" ma:default="" ma:list="{5E4318D1-DFA9-41DE-97E7-9934BE3391BC}" ma:internalName="PublishStatusLookup" ma:readOnly="false" ma:showField="PublishStatus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0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1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2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4" nillable="true" ma:taxonomy="true" ma:internalName="ScenarioTagsTaxHTField0" ma:taxonomyFieldName="ScenarioTags" ma:displayName="Scenarios" ma:readOnly="false" ma:default="" ma:fieldId="{574d373e-a1d4-4ff8-9009-6de0c16b4eff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6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7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8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19" nillable="true" ma:displayName="Submitter ID" ma:default="" ma:internalName="SubmitterId" ma:readOnly="false">
      <xsd:simpleType>
        <xsd:restriction base="dms:Text"/>
      </xsd:simpleType>
    </xsd:element>
    <xsd:element name="TaxCatchAll" ma:index="120" nillable="true" ma:displayName="Taxonomy Catch All Column" ma:hidden="true" ma:list="{fd825d1e-128a-4a76-9fd3-683a3700bc7a}" ma:internalName="TaxCatchAll" ma:showField="CatchAllData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1" nillable="true" ma:displayName="Taxonomy Catch All Column1" ma:hidden="true" ma:list="{fd825d1e-128a-4a76-9fd3-683a3700bc7a}" ma:internalName="TaxCatchAllLabel" ma:readOnly="true" ma:showField="CatchAllDataLabel" ma:web="d1af3920-8fda-4ad5-98bb-96475601b03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2" nillable="true" ma:displayName="Template Status" ma:default="" ma:internalName="TemplateStatus">
      <xsd:simpleType>
        <xsd:restriction base="dms:Unknown"/>
      </xsd:simpleType>
    </xsd:element>
    <xsd:element name="TemplateTemplateType" ma:index="123" nillable="true" ma:displayName="Template Type" ma:default="" ma:internalName="TemplateTemplateType">
      <xsd:simpleType>
        <xsd:restriction base="dms:Unknown"/>
      </xsd:simpleType>
    </xsd:element>
    <xsd:element name="ThumbnailAssetId" ma:index="124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5" nillable="true" ma:displayName="Times Cloned" ma:default="" ma:internalName="TimesCloned" ma:readOnly="false">
      <xsd:simpleType>
        <xsd:restriction base="dms:Number"/>
      </xsd:simpleType>
    </xsd:element>
    <xsd:element name="TrustLevel" ma:index="127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8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29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0" nillable="true" ma:displayName="UA Notes" ma:default="" ma:internalName="UANotes" ma:readOnly="false">
      <xsd:simpleType>
        <xsd:restriction base="dms:Note"/>
      </xsd:simpleType>
    </xsd:element>
    <xsd:element name="TPAppVersion" ma:index="131" nillable="true" ma:displayName="Version" ma:default="" ma:internalName="TPAppVersion">
      <xsd:simpleType>
        <xsd:restriction base="dms:Text"/>
      </xsd:simpleType>
    </xsd:element>
    <xsd:element name="VoteCount" ma:index="132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1" ma:displayName="Content Type"/>
        <xsd:element ref="dc:title" minOccurs="0" maxOccurs="1" ma:index="126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d1af3920-8fda-4ad5-98bb-96475601b038">english</DirectSourceMarket>
    <MarketSpecific xmlns="d1af3920-8fda-4ad5-98bb-96475601b038" xsi:nil="true"/>
    <ApprovalStatus xmlns="d1af3920-8fda-4ad5-98bb-96475601b038">InProgress</ApprovalStatus>
    <PrimaryImageGen xmlns="d1af3920-8fda-4ad5-98bb-96475601b038">true</PrimaryImageGen>
    <ThumbnailAssetId xmlns="d1af3920-8fda-4ad5-98bb-96475601b038" xsi:nil="true"/>
    <NumericId xmlns="d1af3920-8fda-4ad5-98bb-96475601b038">-1</NumericId>
    <TPFriendlyName xmlns="d1af3920-8fda-4ad5-98bb-96475601b038">Ekip çalışması sunusu</TPFriendlyName>
    <BusinessGroup xmlns="d1af3920-8fda-4ad5-98bb-96475601b038" xsi:nil="true"/>
    <APEditor xmlns="d1af3920-8fda-4ad5-98bb-96475601b038">
      <UserInfo>
        <DisplayName>REDMOND\v-luannv</DisplayName>
        <AccountId>109</AccountId>
        <AccountType/>
      </UserInfo>
    </APEditor>
    <SourceTitle xmlns="d1af3920-8fda-4ad5-98bb-96475601b038">Teamwork presentation</SourceTitle>
    <OpenTemplate xmlns="d1af3920-8fda-4ad5-98bb-96475601b038">true</OpenTemplate>
    <UALocComments xmlns="d1af3920-8fda-4ad5-98bb-96475601b038" xsi:nil="true"/>
    <ParentAssetId xmlns="d1af3920-8fda-4ad5-98bb-96475601b038" xsi:nil="true"/>
    <IntlLangReviewDate xmlns="d1af3920-8fda-4ad5-98bb-96475601b038" xsi:nil="true"/>
    <PublishStatusLookup xmlns="d1af3920-8fda-4ad5-98bb-96475601b038">
      <Value>82934</Value>
      <Value>324621</Value>
    </PublishStatusLookup>
    <LastPublishResultLookup xmlns="d1af3920-8fda-4ad5-98bb-96475601b038" xsi:nil="true"/>
    <MachineTranslated xmlns="d1af3920-8fda-4ad5-98bb-96475601b038">false</MachineTranslated>
    <OriginalSourceMarket xmlns="d1af3920-8fda-4ad5-98bb-96475601b038">english</OriginalSourceMarket>
    <TPInstallLocation xmlns="d1af3920-8fda-4ad5-98bb-96475601b038">{My Templates}</TPInstallLocation>
    <APDescription xmlns="d1af3920-8fda-4ad5-98bb-96475601b038" xsi:nil="true"/>
    <ClipArtFilename xmlns="d1af3920-8fda-4ad5-98bb-96475601b038" xsi:nil="true"/>
    <ContentItem xmlns="d1af3920-8fda-4ad5-98bb-96475601b038" xsi:nil="true"/>
    <EditorialStatus xmlns="d1af3920-8fda-4ad5-98bb-96475601b038" xsi:nil="true"/>
    <PublishTargets xmlns="d1af3920-8fda-4ad5-98bb-96475601b038">OfficeOnline</PublishTargets>
    <TPLaunchHelpLinkType xmlns="d1af3920-8fda-4ad5-98bb-96475601b038">Template</TPLaunchHelpLinkType>
    <TimesCloned xmlns="d1af3920-8fda-4ad5-98bb-96475601b038" xsi:nil="true"/>
    <LastModifiedDateTime xmlns="d1af3920-8fda-4ad5-98bb-96475601b038" xsi:nil="true"/>
    <Provider xmlns="d1af3920-8fda-4ad5-98bb-96475601b038">EY006220130</Provider>
    <AcquiredFrom xmlns="d1af3920-8fda-4ad5-98bb-96475601b038" xsi:nil="true"/>
    <AssetStart xmlns="d1af3920-8fda-4ad5-98bb-96475601b038">2009-01-02T00:00:00+00:00</AssetStart>
    <LastHandOff xmlns="d1af3920-8fda-4ad5-98bb-96475601b038" xsi:nil="true"/>
    <TPClientViewer xmlns="d1af3920-8fda-4ad5-98bb-96475601b038">Microsoft Office PowerPoint</TPClientViewer>
    <ArtSampleDocs xmlns="d1af3920-8fda-4ad5-98bb-96475601b038" xsi:nil="true"/>
    <UACurrentWords xmlns="d1af3920-8fda-4ad5-98bb-96475601b038">0</UACurrentWords>
    <UALocRecommendation xmlns="d1af3920-8fda-4ad5-98bb-96475601b038">Localize</UALocRecommendation>
    <IsDeleted xmlns="d1af3920-8fda-4ad5-98bb-96475601b038">false</IsDeleted>
    <ShowIn xmlns="d1af3920-8fda-4ad5-98bb-96475601b038" xsi:nil="true"/>
    <UANotes xmlns="d1af3920-8fda-4ad5-98bb-96475601b038" xsi:nil="true"/>
    <TemplateStatus xmlns="d1af3920-8fda-4ad5-98bb-96475601b038" xsi:nil="true"/>
    <CSXHash xmlns="d1af3920-8fda-4ad5-98bb-96475601b038" xsi:nil="true"/>
    <VoteCount xmlns="d1af3920-8fda-4ad5-98bb-96475601b038" xsi:nil="true"/>
    <DSATActionTaken xmlns="d1af3920-8fda-4ad5-98bb-96475601b038" xsi:nil="true"/>
    <AssetExpire xmlns="d1af3920-8fda-4ad5-98bb-96475601b038">2029-05-12T00:00:00+00:00</AssetExpire>
    <CSXSubmissionMarket xmlns="d1af3920-8fda-4ad5-98bb-96475601b038" xsi:nil="true"/>
    <SubmitterId xmlns="d1af3920-8fda-4ad5-98bb-96475601b038" xsi:nil="true"/>
    <TPExecutable xmlns="d1af3920-8fda-4ad5-98bb-96475601b038" xsi:nil="true"/>
    <AssetType xmlns="d1af3920-8fda-4ad5-98bb-96475601b038">TP</AssetType>
    <CSXSubmissionDate xmlns="d1af3920-8fda-4ad5-98bb-96475601b038" xsi:nil="true"/>
    <ApprovalLog xmlns="d1af3920-8fda-4ad5-98bb-96475601b038" xsi:nil="true"/>
    <BugNumber xmlns="d1af3920-8fda-4ad5-98bb-96475601b038" xsi:nil="true"/>
    <CSXUpdate xmlns="d1af3920-8fda-4ad5-98bb-96475601b038">false</CSXUpdate>
    <Milestone xmlns="d1af3920-8fda-4ad5-98bb-96475601b038" xsi:nil="true"/>
    <TPComponent xmlns="d1af3920-8fda-4ad5-98bb-96475601b038">PPTFiles</TPComponent>
    <OriginAsset xmlns="d1af3920-8fda-4ad5-98bb-96475601b038" xsi:nil="true"/>
    <AssetId xmlns="d1af3920-8fda-4ad5-98bb-96475601b038">TP010228269</AssetId>
    <TPApplication xmlns="d1af3920-8fda-4ad5-98bb-96475601b038">PowerPoint</TPApplication>
    <TPLaunchHelpLink xmlns="d1af3920-8fda-4ad5-98bb-96475601b038" xsi:nil="true"/>
    <IntlLocPriority xmlns="d1af3920-8fda-4ad5-98bb-96475601b038" xsi:nil="true"/>
    <PlannedPubDate xmlns="d1af3920-8fda-4ad5-98bb-96475601b038" xsi:nil="true"/>
    <HandoffToMSDN xmlns="d1af3920-8fda-4ad5-98bb-96475601b038" xsi:nil="true"/>
    <IntlLangReviewer xmlns="d1af3920-8fda-4ad5-98bb-96475601b038" xsi:nil="true"/>
    <CrawlForDependencies xmlns="d1af3920-8fda-4ad5-98bb-96475601b038">false</CrawlForDependencies>
    <TrustLevel xmlns="d1af3920-8fda-4ad5-98bb-96475601b038">1 Microsoft Managed Content</TrustLevel>
    <IsSearchable xmlns="d1af3920-8fda-4ad5-98bb-96475601b038">false</IsSearchable>
    <TPNamespace xmlns="d1af3920-8fda-4ad5-98bb-96475601b038">POWERPNT</TPNamespace>
    <Markets xmlns="d1af3920-8fda-4ad5-98bb-96475601b038"/>
    <IntlLangReview xmlns="d1af3920-8fda-4ad5-98bb-96475601b038" xsi:nil="true"/>
    <OutputCachingOn xmlns="d1af3920-8fda-4ad5-98bb-96475601b038">false</OutputCachingOn>
    <UAProjectedTotalWords xmlns="d1af3920-8fda-4ad5-98bb-96475601b038" xsi:nil="true"/>
    <APAuthor xmlns="d1af3920-8fda-4ad5-98bb-96475601b038">
      <UserInfo>
        <DisplayName>REDMOND\cynvey</DisplayName>
        <AccountId>233</AccountId>
        <AccountType/>
      </UserInfo>
    </APAuthor>
    <TPAppVersion xmlns="d1af3920-8fda-4ad5-98bb-96475601b038">12</TPAppVersion>
    <TPCommandLine xmlns="d1af3920-8fda-4ad5-98bb-96475601b038">{PP} /n {FilePath}</TPCommandLine>
    <FriendlyTitle xmlns="d1af3920-8fda-4ad5-98bb-96475601b038" xsi:nil="true"/>
    <OOCacheId xmlns="d1af3920-8fda-4ad5-98bb-96475601b038" xsi:nil="true"/>
    <EditorialTags xmlns="d1af3920-8fda-4ad5-98bb-96475601b038" xsi:nil="true"/>
    <Providers xmlns="d1af3920-8fda-4ad5-98bb-96475601b038" xsi:nil="true"/>
    <TemplateTemplateType xmlns="d1af3920-8fda-4ad5-98bb-96475601b038">PowerPoint 12 Default</TemplateTemplateType>
    <LegacyData xmlns="d1af3920-8fda-4ad5-98bb-96475601b038" xsi:nil="true"/>
    <Manager xmlns="d1af3920-8fda-4ad5-98bb-96475601b038" xsi:nil="true"/>
    <PolicheckWords xmlns="d1af3920-8fda-4ad5-98bb-96475601b038" xsi:nil="true"/>
    <Downloads xmlns="d1af3920-8fda-4ad5-98bb-96475601b038">0</Downloads>
    <LocOverallLocStatusLookup xmlns="d1af3920-8fda-4ad5-98bb-96475601b038" xsi:nil="true"/>
    <LocLastLocAttemptVersionTypeLookup xmlns="d1af3920-8fda-4ad5-98bb-96475601b038" xsi:nil="true"/>
    <BlockPublish xmlns="d1af3920-8fda-4ad5-98bb-96475601b038" xsi:nil="true"/>
    <LocalizationTagsTaxHTField0 xmlns="d1af3920-8fda-4ad5-98bb-96475601b038">
      <Terms xmlns="http://schemas.microsoft.com/office/infopath/2007/PartnerControls"/>
    </LocalizationTagsTaxHTField0>
    <ScenarioTagsTaxHTField0 xmlns="d1af3920-8fda-4ad5-98bb-96475601b038">
      <Terms xmlns="http://schemas.microsoft.com/office/infopath/2007/PartnerControls"/>
    </ScenarioTagsTaxHTField0>
    <CampaignTagsTaxHTField0 xmlns="d1af3920-8fda-4ad5-98bb-96475601b038">
      <Terms xmlns="http://schemas.microsoft.com/office/infopath/2007/PartnerControls"/>
    </CampaignTagsTaxHTField0>
    <LocLastLocAttemptVersionLookup xmlns="d1af3920-8fda-4ad5-98bb-96475601b038">63832</LocLastLocAttemptVersionLookup>
    <LocOverallHandbackStatusLookup xmlns="d1af3920-8fda-4ad5-98bb-96475601b038" xsi:nil="true"/>
    <LocProcessedForHandoffsLookup xmlns="d1af3920-8fda-4ad5-98bb-96475601b038" xsi:nil="true"/>
    <LocProcessedForMarketsLookup xmlns="d1af3920-8fda-4ad5-98bb-96475601b038" xsi:nil="true"/>
    <LocPublishedLinkedAssetsLookup xmlns="d1af3920-8fda-4ad5-98bb-96475601b038" xsi:nil="true"/>
    <LocNewPublishedVersionLookup xmlns="d1af3920-8fda-4ad5-98bb-96475601b038" xsi:nil="true"/>
    <LocManualTestRequired xmlns="d1af3920-8fda-4ad5-98bb-96475601b038" xsi:nil="true"/>
    <LocRecommendedHandoff xmlns="d1af3920-8fda-4ad5-98bb-96475601b038" xsi:nil="true"/>
    <LocPublishedDependentAssetsLookup xmlns="d1af3920-8fda-4ad5-98bb-96475601b038" xsi:nil="true"/>
    <RecommendationsModifier xmlns="d1af3920-8fda-4ad5-98bb-96475601b038" xsi:nil="true"/>
    <FeatureTagsTaxHTField0 xmlns="d1af3920-8fda-4ad5-98bb-96475601b038">
      <Terms xmlns="http://schemas.microsoft.com/office/infopath/2007/PartnerControls"/>
    </FeatureTagsTaxHTField0>
    <LocOverallPreviewStatusLookup xmlns="d1af3920-8fda-4ad5-98bb-96475601b038" xsi:nil="true"/>
    <LocOverallPublishStatusLookup xmlns="d1af3920-8fda-4ad5-98bb-96475601b038" xsi:nil="true"/>
    <TaxCatchAll xmlns="d1af3920-8fda-4ad5-98bb-96475601b038"/>
    <InternalTagsTaxHTField0 xmlns="d1af3920-8fda-4ad5-98bb-96475601b038">
      <Terms xmlns="http://schemas.microsoft.com/office/infopath/2007/PartnerControls"/>
    </InternalTagsTaxHTField0>
    <LocComments xmlns="d1af3920-8fda-4ad5-98bb-96475601b038" xsi:nil="true"/>
    <OriginalRelease xmlns="d1af3920-8fda-4ad5-98bb-96475601b038">14</OriginalRelease>
    <LocMarketGroupTiers2 xmlns="d1af3920-8fda-4ad5-98bb-96475601b038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AF43F20-213B-450A-A1E1-9AF3C5268BB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af3920-8fda-4ad5-98bb-96475601b03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DA43177-CB53-4FC9-AE5C-31D03B28AC3A}">
  <ds:schemaRefs>
    <ds:schemaRef ds:uri="http://purl.org/dc/elements/1.1/"/>
    <ds:schemaRef ds:uri="http://schemas.microsoft.com/office/2006/metadata/properties"/>
    <ds:schemaRef ds:uri="d1af3920-8fda-4ad5-98bb-96475601b038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D9CF7CD-D894-4304-A953-565B8A1FF80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0</TotalTime>
  <Words>510</Words>
  <Application>Microsoft Office PowerPoint</Application>
  <PresentationFormat>Ekran Gösterisi (4:3)</PresentationFormat>
  <Paragraphs>60</Paragraphs>
  <Slides>9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Kılavuz</vt:lpstr>
      <vt:lpstr>3.Hafta İDARİ REJİM VE ÖRGÜTLENME BİÇİMİ</vt:lpstr>
      <vt:lpstr>3.Hafta İDARİ REJİM VE ÖRGÜTLENME BİÇİMİ</vt:lpstr>
      <vt:lpstr>3. Hafta İDARİ YARGI YERLERİNİN GÖREV ALANININ KAPSAMI (GENİŞ GÖREVLİ VE DAR GÖREVLİ İDARİ YARGI SİSTEMİ</vt:lpstr>
      <vt:lpstr>3. Hafta İDARİ YARGI YERLERİNİN GÖREV ALANININ KAPSAMI (GENİŞ GÖREVLİ VE DAR GÖREVLİ İDARİ YARGI SİSTEMİ</vt:lpstr>
      <vt:lpstr>4.Hafta YARGI DENETİMİNİN SINIRLARI (YASAMA KISINTISI)</vt:lpstr>
      <vt:lpstr>4.Hafta YARGI DENETİMİNİN SINIRLARI (YASAMA KISINTISI</vt:lpstr>
      <vt:lpstr>4.Hafta YARGI DENETİMİNİN SINIRLARI (YASAMA KISINTISI</vt:lpstr>
      <vt:lpstr>4. Hafta YARGICIN YARGILAMA YETKİSİNE GETİRİLEN SINIRLAMALAR </vt:lpstr>
      <vt:lpstr>4. Hafta YARGICIN YARGILAMA YETKİSİNE GETİRİLEN SINIRLAMALAR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2018-03-03T21:16:10Z</dcterms:created>
  <dcterms:modified xsi:type="dcterms:W3CDTF">2018-11-02T09:56:06Z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0x010100DC5CB8ABFAEE764594C61AB7267324960400FC796B3B1D425B47B2BA3D040986AFEA</vt:lpwstr>
  </property>
  <property fmtid="{D5CDD505-2E9C-101B-9397-08002B2CF9AE}" pid="3" name="ImageGenCounter">
    <vt:i4>0</vt:i4>
  </property>
  <property fmtid="{D5CDD505-2E9C-101B-9397-08002B2CF9AE}" pid="4" name="ViolationReportStatus">
    <vt:lpwstr>None</vt:lpwstr>
  </property>
  <property fmtid="{D5CDD505-2E9C-101B-9397-08002B2CF9AE}" pid="5" name="ImageGenStatus">
    <vt:i4>0</vt:i4>
  </property>
  <property fmtid="{D5CDD505-2E9C-101B-9397-08002B2CF9AE}" pid="6" name="PolicheckStatus">
    <vt:i4>0</vt:i4>
  </property>
  <property fmtid="{D5CDD505-2E9C-101B-9397-08002B2CF9AE}" pid="7" name="Applications">
    <vt:lpwstr>67;#Template 12;#53;#PowerPoint 12;#407;#PowerPoint 14</vt:lpwstr>
  </property>
  <property fmtid="{D5CDD505-2E9C-101B-9397-08002B2CF9AE}" pid="8" name="PolicheckCounter">
    <vt:i4>0</vt:i4>
  </property>
  <property fmtid="{D5CDD505-2E9C-101B-9397-08002B2CF9AE}" pid="9" name="APTrustLevel">
    <vt:r8>0</vt:r8>
  </property>
  <property fmtid="{D5CDD505-2E9C-101B-9397-08002B2CF9AE}" pid="10" name="Order">
    <vt:r8>4349700</vt:r8>
  </property>
</Properties>
</file>