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7" r:id="rId7"/>
    <p:sldId id="268" r:id="rId8"/>
    <p:sldId id="263"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6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D8DB3BEF-AC96-41FC-BB09-B6FBA33006F5}"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A2717A6-E91A-438E-A91A-E6E43001975B}" type="slidenum">
              <a:rPr lang="tr-TR" smtClean="0"/>
              <a:t>‹#›</a:t>
            </a:fld>
            <a:endParaRPr lang="tr-TR"/>
          </a:p>
        </p:txBody>
      </p:sp>
    </p:spTree>
    <p:extLst>
      <p:ext uri="{BB962C8B-B14F-4D97-AF65-F5344CB8AC3E}">
        <p14:creationId xmlns:p14="http://schemas.microsoft.com/office/powerpoint/2010/main" val="3921279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D8DB3BEF-AC96-41FC-BB09-B6FBA33006F5}"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A2717A6-E91A-438E-A91A-E6E43001975B}" type="slidenum">
              <a:rPr lang="tr-TR" smtClean="0"/>
              <a:t>‹#›</a:t>
            </a:fld>
            <a:endParaRPr lang="tr-TR"/>
          </a:p>
        </p:txBody>
      </p:sp>
    </p:spTree>
    <p:extLst>
      <p:ext uri="{BB962C8B-B14F-4D97-AF65-F5344CB8AC3E}">
        <p14:creationId xmlns:p14="http://schemas.microsoft.com/office/powerpoint/2010/main" val="321260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D8DB3BEF-AC96-41FC-BB09-B6FBA33006F5}"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A2717A6-E91A-438E-A91A-E6E43001975B}"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282572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D8DB3BEF-AC96-41FC-BB09-B6FBA33006F5}"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A2717A6-E91A-438E-A91A-E6E43001975B}" type="slidenum">
              <a:rPr lang="tr-TR" smtClean="0"/>
              <a:t>‹#›</a:t>
            </a:fld>
            <a:endParaRPr lang="tr-TR"/>
          </a:p>
        </p:txBody>
      </p:sp>
    </p:spTree>
    <p:extLst>
      <p:ext uri="{BB962C8B-B14F-4D97-AF65-F5344CB8AC3E}">
        <p14:creationId xmlns:p14="http://schemas.microsoft.com/office/powerpoint/2010/main" val="42896156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D8DB3BEF-AC96-41FC-BB09-B6FBA33006F5}"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A2717A6-E91A-438E-A91A-E6E43001975B}"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425164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D8DB3BEF-AC96-41FC-BB09-B6FBA33006F5}"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A2717A6-E91A-438E-A91A-E6E43001975B}" type="slidenum">
              <a:rPr lang="tr-TR" smtClean="0"/>
              <a:t>‹#›</a:t>
            </a:fld>
            <a:endParaRPr lang="tr-TR"/>
          </a:p>
        </p:txBody>
      </p:sp>
    </p:spTree>
    <p:extLst>
      <p:ext uri="{BB962C8B-B14F-4D97-AF65-F5344CB8AC3E}">
        <p14:creationId xmlns:p14="http://schemas.microsoft.com/office/powerpoint/2010/main" val="42805552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8DB3BEF-AC96-41FC-BB09-B6FBA33006F5}"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A2717A6-E91A-438E-A91A-E6E43001975B}" type="slidenum">
              <a:rPr lang="tr-TR" smtClean="0"/>
              <a:t>‹#›</a:t>
            </a:fld>
            <a:endParaRPr lang="tr-TR"/>
          </a:p>
        </p:txBody>
      </p:sp>
    </p:spTree>
    <p:extLst>
      <p:ext uri="{BB962C8B-B14F-4D97-AF65-F5344CB8AC3E}">
        <p14:creationId xmlns:p14="http://schemas.microsoft.com/office/powerpoint/2010/main" val="27908096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8DB3BEF-AC96-41FC-BB09-B6FBA33006F5}"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A2717A6-E91A-438E-A91A-E6E43001975B}" type="slidenum">
              <a:rPr lang="tr-TR" smtClean="0"/>
              <a:t>‹#›</a:t>
            </a:fld>
            <a:endParaRPr lang="tr-TR"/>
          </a:p>
        </p:txBody>
      </p:sp>
    </p:spTree>
    <p:extLst>
      <p:ext uri="{BB962C8B-B14F-4D97-AF65-F5344CB8AC3E}">
        <p14:creationId xmlns:p14="http://schemas.microsoft.com/office/powerpoint/2010/main" val="560335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8DB3BEF-AC96-41FC-BB09-B6FBA33006F5}"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A2717A6-E91A-438E-A91A-E6E43001975B}" type="slidenum">
              <a:rPr lang="tr-TR" smtClean="0"/>
              <a:t>‹#›</a:t>
            </a:fld>
            <a:endParaRPr lang="tr-TR"/>
          </a:p>
        </p:txBody>
      </p:sp>
    </p:spTree>
    <p:extLst>
      <p:ext uri="{BB962C8B-B14F-4D97-AF65-F5344CB8AC3E}">
        <p14:creationId xmlns:p14="http://schemas.microsoft.com/office/powerpoint/2010/main" val="1010693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D8DB3BEF-AC96-41FC-BB09-B6FBA33006F5}"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A2717A6-E91A-438E-A91A-E6E43001975B}" type="slidenum">
              <a:rPr lang="tr-TR" smtClean="0"/>
              <a:t>‹#›</a:t>
            </a:fld>
            <a:endParaRPr lang="tr-TR"/>
          </a:p>
        </p:txBody>
      </p:sp>
    </p:spTree>
    <p:extLst>
      <p:ext uri="{BB962C8B-B14F-4D97-AF65-F5344CB8AC3E}">
        <p14:creationId xmlns:p14="http://schemas.microsoft.com/office/powerpoint/2010/main" val="1553462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8DB3BEF-AC96-41FC-BB09-B6FBA33006F5}"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A2717A6-E91A-438E-A91A-E6E43001975B}" type="slidenum">
              <a:rPr lang="tr-TR" smtClean="0"/>
              <a:t>‹#›</a:t>
            </a:fld>
            <a:endParaRPr lang="tr-TR"/>
          </a:p>
        </p:txBody>
      </p:sp>
    </p:spTree>
    <p:extLst>
      <p:ext uri="{BB962C8B-B14F-4D97-AF65-F5344CB8AC3E}">
        <p14:creationId xmlns:p14="http://schemas.microsoft.com/office/powerpoint/2010/main" val="210703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8DB3BEF-AC96-41FC-BB09-B6FBA33006F5}" type="datetimeFigureOut">
              <a:rPr lang="tr-TR" smtClean="0"/>
              <a:t>20.5.2020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A2717A6-E91A-438E-A91A-E6E43001975B}" type="slidenum">
              <a:rPr lang="tr-TR" smtClean="0"/>
              <a:t>‹#›</a:t>
            </a:fld>
            <a:endParaRPr lang="tr-TR"/>
          </a:p>
        </p:txBody>
      </p:sp>
    </p:spTree>
    <p:extLst>
      <p:ext uri="{BB962C8B-B14F-4D97-AF65-F5344CB8AC3E}">
        <p14:creationId xmlns:p14="http://schemas.microsoft.com/office/powerpoint/2010/main" val="2624981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D8DB3BEF-AC96-41FC-BB09-B6FBA33006F5}" type="datetimeFigureOut">
              <a:rPr lang="tr-TR" smtClean="0"/>
              <a:t>20.5.2020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A2717A6-E91A-438E-A91A-E6E43001975B}" type="slidenum">
              <a:rPr lang="tr-TR" smtClean="0"/>
              <a:t>‹#›</a:t>
            </a:fld>
            <a:endParaRPr lang="tr-TR"/>
          </a:p>
        </p:txBody>
      </p:sp>
    </p:spTree>
    <p:extLst>
      <p:ext uri="{BB962C8B-B14F-4D97-AF65-F5344CB8AC3E}">
        <p14:creationId xmlns:p14="http://schemas.microsoft.com/office/powerpoint/2010/main" val="2014120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DB3BEF-AC96-41FC-BB09-B6FBA33006F5}" type="datetimeFigureOut">
              <a:rPr lang="tr-TR" smtClean="0"/>
              <a:t>20.5.2020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A2717A6-E91A-438E-A91A-E6E43001975B}" type="slidenum">
              <a:rPr lang="tr-TR" smtClean="0"/>
              <a:t>‹#›</a:t>
            </a:fld>
            <a:endParaRPr lang="tr-TR"/>
          </a:p>
        </p:txBody>
      </p:sp>
    </p:spTree>
    <p:extLst>
      <p:ext uri="{BB962C8B-B14F-4D97-AF65-F5344CB8AC3E}">
        <p14:creationId xmlns:p14="http://schemas.microsoft.com/office/powerpoint/2010/main" val="36098418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D8DB3BEF-AC96-41FC-BB09-B6FBA33006F5}"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A2717A6-E91A-438E-A91A-E6E43001975B}" type="slidenum">
              <a:rPr lang="tr-TR" smtClean="0"/>
              <a:t>‹#›</a:t>
            </a:fld>
            <a:endParaRPr lang="tr-TR"/>
          </a:p>
        </p:txBody>
      </p:sp>
    </p:spTree>
    <p:extLst>
      <p:ext uri="{BB962C8B-B14F-4D97-AF65-F5344CB8AC3E}">
        <p14:creationId xmlns:p14="http://schemas.microsoft.com/office/powerpoint/2010/main" val="1264944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D8DB3BEF-AC96-41FC-BB09-B6FBA33006F5}"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A2717A6-E91A-438E-A91A-E6E43001975B}" type="slidenum">
              <a:rPr lang="tr-TR" smtClean="0"/>
              <a:t>‹#›</a:t>
            </a:fld>
            <a:endParaRPr lang="tr-TR"/>
          </a:p>
        </p:txBody>
      </p:sp>
    </p:spTree>
    <p:extLst>
      <p:ext uri="{BB962C8B-B14F-4D97-AF65-F5344CB8AC3E}">
        <p14:creationId xmlns:p14="http://schemas.microsoft.com/office/powerpoint/2010/main" val="1071371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8DB3BEF-AC96-41FC-BB09-B6FBA33006F5}" type="datetimeFigureOut">
              <a:rPr lang="tr-TR" smtClean="0"/>
              <a:t>20.5.2020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A2717A6-E91A-438E-A91A-E6E43001975B}" type="slidenum">
              <a:rPr lang="tr-TR" smtClean="0"/>
              <a:t>‹#›</a:t>
            </a:fld>
            <a:endParaRPr lang="tr-TR"/>
          </a:p>
        </p:txBody>
      </p:sp>
    </p:spTree>
    <p:extLst>
      <p:ext uri="{BB962C8B-B14F-4D97-AF65-F5344CB8AC3E}">
        <p14:creationId xmlns:p14="http://schemas.microsoft.com/office/powerpoint/2010/main" val="40862638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csuchico.edu/~cheinz/syllabi/asst001/spring98/3.htm" TargetMode="External"/><Relationship Id="rId2" Type="http://schemas.openxmlformats.org/officeDocument/2006/relationships/hyperlink" Target="http://www.csuchico.edu/~cheinz/syllabi/asst001/spring98/india.htm" TargetMode="External"/><Relationship Id="rId1" Type="http://schemas.openxmlformats.org/officeDocument/2006/relationships/slideLayout" Target="../slideLayouts/slideLayout4.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6ABC55B-B2F1-4875-9A10-310B899B0C07}"/>
              </a:ext>
            </a:extLst>
          </p:cNvPr>
          <p:cNvSpPr>
            <a:spLocks noGrp="1"/>
          </p:cNvSpPr>
          <p:nvPr>
            <p:ph type="ctrTitle"/>
          </p:nvPr>
        </p:nvSpPr>
        <p:spPr/>
        <p:txBody>
          <a:bodyPr/>
          <a:lstStyle/>
          <a:p>
            <a:r>
              <a:rPr lang="tr-TR" dirty="0"/>
              <a:t>Sosyal </a:t>
            </a:r>
            <a:r>
              <a:rPr lang="tr-TR" dirty="0" err="1"/>
              <a:t>Tabakalaşma</a:t>
            </a:r>
            <a:r>
              <a:rPr lang="tr-TR" dirty="0"/>
              <a:t> Sistemleri</a:t>
            </a:r>
          </a:p>
        </p:txBody>
      </p:sp>
      <p:sp>
        <p:nvSpPr>
          <p:cNvPr id="3" name="Alt Başlık 2">
            <a:extLst>
              <a:ext uri="{FF2B5EF4-FFF2-40B4-BE49-F238E27FC236}">
                <a16:creationId xmlns:a16="http://schemas.microsoft.com/office/drawing/2014/main" id="{2AD60B64-ED02-47A3-B057-966A7E82570E}"/>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3000965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330D2CA-C35B-4BA3-B3C1-16EA06A4CAA3}"/>
              </a:ext>
            </a:extLst>
          </p:cNvPr>
          <p:cNvSpPr>
            <a:spLocks noGrp="1"/>
          </p:cNvSpPr>
          <p:nvPr>
            <p:ph type="title"/>
          </p:nvPr>
        </p:nvSpPr>
        <p:spPr/>
        <p:txBody>
          <a:bodyPr/>
          <a:lstStyle/>
          <a:p>
            <a:r>
              <a:rPr lang="tr-TR" dirty="0"/>
              <a:t>Sosyal </a:t>
            </a:r>
            <a:r>
              <a:rPr lang="tr-TR" dirty="0" err="1"/>
              <a:t>Tabakalaşma</a:t>
            </a:r>
            <a:r>
              <a:rPr lang="tr-TR" dirty="0"/>
              <a:t> Sistemleri</a:t>
            </a:r>
          </a:p>
        </p:txBody>
      </p:sp>
      <p:sp>
        <p:nvSpPr>
          <p:cNvPr id="3" name="İçerik Yer Tutucusu 2">
            <a:extLst>
              <a:ext uri="{FF2B5EF4-FFF2-40B4-BE49-F238E27FC236}">
                <a16:creationId xmlns:a16="http://schemas.microsoft.com/office/drawing/2014/main" id="{297ACBD8-D181-41F2-AD8B-0E40F21AD654}"/>
              </a:ext>
            </a:extLst>
          </p:cNvPr>
          <p:cNvSpPr>
            <a:spLocks noGrp="1"/>
          </p:cNvSpPr>
          <p:nvPr>
            <p:ph idx="1"/>
          </p:nvPr>
        </p:nvSpPr>
        <p:spPr>
          <a:xfrm>
            <a:off x="2335994" y="1812388"/>
            <a:ext cx="8915400" cy="3777622"/>
          </a:xfrm>
        </p:spPr>
        <p:txBody>
          <a:bodyPr>
            <a:normAutofit/>
          </a:bodyPr>
          <a:lstStyle/>
          <a:p>
            <a:endParaRPr lang="tr-TR" sz="2400" b="1" dirty="0"/>
          </a:p>
          <a:p>
            <a:r>
              <a:rPr lang="tr-TR" sz="2400" b="1" dirty="0"/>
              <a:t>Dersin bu kısmı mevcut </a:t>
            </a:r>
            <a:r>
              <a:rPr lang="tr-TR" sz="2400" b="1" dirty="0" err="1"/>
              <a:t>tabakalaşma</a:t>
            </a:r>
            <a:r>
              <a:rPr lang="tr-TR" sz="2400" b="1" dirty="0"/>
              <a:t> sistemlerine odaklanacaktır. Tarih boyunca bazı ilkel kabileler dışında neredeyse bütün insan toplumlarında </a:t>
            </a:r>
            <a:r>
              <a:rPr lang="tr-TR" sz="2400" b="1" dirty="0" err="1"/>
              <a:t>tabakalaşma</a:t>
            </a:r>
            <a:r>
              <a:rPr lang="tr-TR" sz="2400" b="1" dirty="0"/>
              <a:t> görülmüştür. Halen çeşitli eşitsizlik biçimleriyle kendisini gösteren kast ve sınıf gibi sistemlerle kendisini göstermiştir.</a:t>
            </a:r>
          </a:p>
          <a:p>
            <a:endParaRPr lang="tr-TR" sz="2400" b="1" dirty="0"/>
          </a:p>
          <a:p>
            <a:pPr marL="0" indent="0">
              <a:buNone/>
            </a:pPr>
            <a:endParaRPr lang="tr-TR" sz="2400" b="1" dirty="0"/>
          </a:p>
          <a:p>
            <a:pPr marL="0" indent="0">
              <a:buNone/>
            </a:pPr>
            <a:endParaRPr lang="tr-TR" sz="2400" b="1" dirty="0"/>
          </a:p>
        </p:txBody>
      </p:sp>
    </p:spTree>
    <p:extLst>
      <p:ext uri="{BB962C8B-B14F-4D97-AF65-F5344CB8AC3E}">
        <p14:creationId xmlns:p14="http://schemas.microsoft.com/office/powerpoint/2010/main" val="2818524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135" name="Group 134">
            <a:extLst>
              <a:ext uri="{FF2B5EF4-FFF2-40B4-BE49-F238E27FC236}">
                <a16:creationId xmlns:a16="http://schemas.microsoft.com/office/drawing/2014/main" id="{7398C59F-5A18-487B-91D6-B955AACF2E5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36" name="Freeform 11">
              <a:extLst>
                <a:ext uri="{FF2B5EF4-FFF2-40B4-BE49-F238E27FC236}">
                  <a16:creationId xmlns:a16="http://schemas.microsoft.com/office/drawing/2014/main" id="{0557FAFE-C7C3-47EC-A4F5-9B21663192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37" name="Freeform 12">
              <a:extLst>
                <a:ext uri="{FF2B5EF4-FFF2-40B4-BE49-F238E27FC236}">
                  <a16:creationId xmlns:a16="http://schemas.microsoft.com/office/drawing/2014/main" id="{95BC28FB-3882-4674-9D79-EA58BEB7CE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38" name="Freeform 13">
              <a:extLst>
                <a:ext uri="{FF2B5EF4-FFF2-40B4-BE49-F238E27FC236}">
                  <a16:creationId xmlns:a16="http://schemas.microsoft.com/office/drawing/2014/main" id="{9C6EC892-83F9-402F-8552-0AD7C0556E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39" name="Freeform 14">
              <a:extLst>
                <a:ext uri="{FF2B5EF4-FFF2-40B4-BE49-F238E27FC236}">
                  <a16:creationId xmlns:a16="http://schemas.microsoft.com/office/drawing/2014/main" id="{18387766-037C-4EF0-8471-D19CBF2A4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40" name="Freeform 15">
              <a:extLst>
                <a:ext uri="{FF2B5EF4-FFF2-40B4-BE49-F238E27FC236}">
                  <a16:creationId xmlns:a16="http://schemas.microsoft.com/office/drawing/2014/main" id="{1E364F38-6F3A-476A-93E6-962EA817C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41" name="Freeform 16">
              <a:extLst>
                <a:ext uri="{FF2B5EF4-FFF2-40B4-BE49-F238E27FC236}">
                  <a16:creationId xmlns:a16="http://schemas.microsoft.com/office/drawing/2014/main" id="{35C335A4-1E67-4293-8BE2-DFB085D4FB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42" name="Freeform 17">
              <a:extLst>
                <a:ext uri="{FF2B5EF4-FFF2-40B4-BE49-F238E27FC236}">
                  <a16:creationId xmlns:a16="http://schemas.microsoft.com/office/drawing/2014/main" id="{9A8A0F10-2C98-4297-9F92-5D95533927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143" name="Freeform 18">
              <a:extLst>
                <a:ext uri="{FF2B5EF4-FFF2-40B4-BE49-F238E27FC236}">
                  <a16:creationId xmlns:a16="http://schemas.microsoft.com/office/drawing/2014/main" id="{C3B112A3-006E-4008-A778-DB5F6A09D5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144" name="Freeform 19">
              <a:extLst>
                <a:ext uri="{FF2B5EF4-FFF2-40B4-BE49-F238E27FC236}">
                  <a16:creationId xmlns:a16="http://schemas.microsoft.com/office/drawing/2014/main" id="{E5E62767-5C25-4C49-9568-432433A3C5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145" name="Freeform 20">
              <a:extLst>
                <a:ext uri="{FF2B5EF4-FFF2-40B4-BE49-F238E27FC236}">
                  <a16:creationId xmlns:a16="http://schemas.microsoft.com/office/drawing/2014/main" id="{598EC006-77B1-42BA-B815-66CCB9B170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146" name="Freeform 21">
              <a:extLst>
                <a:ext uri="{FF2B5EF4-FFF2-40B4-BE49-F238E27FC236}">
                  <a16:creationId xmlns:a16="http://schemas.microsoft.com/office/drawing/2014/main" id="{A144ED09-DA06-491D-95A8-AB3DED4329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147" name="Freeform 22">
              <a:extLst>
                <a:ext uri="{FF2B5EF4-FFF2-40B4-BE49-F238E27FC236}">
                  <a16:creationId xmlns:a16="http://schemas.microsoft.com/office/drawing/2014/main" id="{1CB00BD2-11CD-4A38-8F38-02B0D1105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49" name="Group 148">
            <a:extLst>
              <a:ext uri="{FF2B5EF4-FFF2-40B4-BE49-F238E27FC236}">
                <a16:creationId xmlns:a16="http://schemas.microsoft.com/office/drawing/2014/main" id="{520234FB-542E-4550-9C2F-1B56FD41A1C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150" name="Freeform 27">
              <a:extLst>
                <a:ext uri="{FF2B5EF4-FFF2-40B4-BE49-F238E27FC236}">
                  <a16:creationId xmlns:a16="http://schemas.microsoft.com/office/drawing/2014/main" id="{41FCE1F3-DEB3-47CD-90FF-7DABB4AF45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51" name="Freeform 28">
              <a:extLst>
                <a:ext uri="{FF2B5EF4-FFF2-40B4-BE49-F238E27FC236}">
                  <a16:creationId xmlns:a16="http://schemas.microsoft.com/office/drawing/2014/main" id="{5708E488-C19B-452C-B197-6F1C34F6E7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52" name="Freeform 29">
              <a:extLst>
                <a:ext uri="{FF2B5EF4-FFF2-40B4-BE49-F238E27FC236}">
                  <a16:creationId xmlns:a16="http://schemas.microsoft.com/office/drawing/2014/main" id="{89D3FD25-890E-4981-A71D-EE796873D7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53" name="Freeform 30">
              <a:extLst>
                <a:ext uri="{FF2B5EF4-FFF2-40B4-BE49-F238E27FC236}">
                  <a16:creationId xmlns:a16="http://schemas.microsoft.com/office/drawing/2014/main" id="{51B5414C-556A-47CB-8EE2-974A85A7A4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4" name="Freeform 31">
              <a:extLst>
                <a:ext uri="{FF2B5EF4-FFF2-40B4-BE49-F238E27FC236}">
                  <a16:creationId xmlns:a16="http://schemas.microsoft.com/office/drawing/2014/main" id="{1C02B20C-2B27-4B75-8AEE-A5D2E2674B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55" name="Freeform 32">
              <a:extLst>
                <a:ext uri="{FF2B5EF4-FFF2-40B4-BE49-F238E27FC236}">
                  <a16:creationId xmlns:a16="http://schemas.microsoft.com/office/drawing/2014/main" id="{54427714-F9AA-4F93-BD1D-400F1EA93F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56" name="Freeform 33">
              <a:extLst>
                <a:ext uri="{FF2B5EF4-FFF2-40B4-BE49-F238E27FC236}">
                  <a16:creationId xmlns:a16="http://schemas.microsoft.com/office/drawing/2014/main" id="{28A77D6A-9E81-497F-ABCC-2695BB5ADD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57" name="Freeform 34">
              <a:extLst>
                <a:ext uri="{FF2B5EF4-FFF2-40B4-BE49-F238E27FC236}">
                  <a16:creationId xmlns:a16="http://schemas.microsoft.com/office/drawing/2014/main" id="{2A1533BA-1478-4F7C-8E24-3F3E905050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58" name="Freeform 35">
              <a:extLst>
                <a:ext uri="{FF2B5EF4-FFF2-40B4-BE49-F238E27FC236}">
                  <a16:creationId xmlns:a16="http://schemas.microsoft.com/office/drawing/2014/main" id="{39686201-E633-40FD-A80A-1E28AD52E3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159" name="Freeform 36">
              <a:extLst>
                <a:ext uri="{FF2B5EF4-FFF2-40B4-BE49-F238E27FC236}">
                  <a16:creationId xmlns:a16="http://schemas.microsoft.com/office/drawing/2014/main" id="{76A215C2-F590-4938-810B-F8A79366C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160" name="Freeform 37">
              <a:extLst>
                <a:ext uri="{FF2B5EF4-FFF2-40B4-BE49-F238E27FC236}">
                  <a16:creationId xmlns:a16="http://schemas.microsoft.com/office/drawing/2014/main" id="{85F418E7-330D-4002-8EC8-33C1A897FF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161" name="Freeform 38">
              <a:extLst>
                <a:ext uri="{FF2B5EF4-FFF2-40B4-BE49-F238E27FC236}">
                  <a16:creationId xmlns:a16="http://schemas.microsoft.com/office/drawing/2014/main" id="{8FFE669A-54C9-4436-9566-C5A90F16DB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163" name="Rectangle 162">
            <a:extLst>
              <a:ext uri="{FF2B5EF4-FFF2-40B4-BE49-F238E27FC236}">
                <a16:creationId xmlns:a16="http://schemas.microsoft.com/office/drawing/2014/main" id="{DE91395A-2D18-4AF6-A0AC-AAA7189FE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65" name="Freeform 11">
            <a:extLst>
              <a:ext uri="{FF2B5EF4-FFF2-40B4-BE49-F238E27FC236}">
                <a16:creationId xmlns:a16="http://schemas.microsoft.com/office/drawing/2014/main" id="{A57352BE-A213-4040-BE8E-D4A925AD9D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useBgFill="1">
        <p:nvSpPr>
          <p:cNvPr id="167" name="Rectangle 166">
            <a:extLst>
              <a:ext uri="{FF2B5EF4-FFF2-40B4-BE49-F238E27FC236}">
                <a16:creationId xmlns:a16="http://schemas.microsoft.com/office/drawing/2014/main" id="{1A44C337-3893-4B29-A265-B1329150B6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69" name="Group 168">
            <a:extLst>
              <a:ext uri="{FF2B5EF4-FFF2-40B4-BE49-F238E27FC236}">
                <a16:creationId xmlns:a16="http://schemas.microsoft.com/office/drawing/2014/main" id="{81E0B358-1267-4844-8B3D-B7A279B4175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36169" y="228600"/>
            <a:ext cx="2851523" cy="6638625"/>
            <a:chOff x="2487613" y="285750"/>
            <a:chExt cx="2428875" cy="5654676"/>
          </a:xfrm>
        </p:grpSpPr>
        <p:sp>
          <p:nvSpPr>
            <p:cNvPr id="170" name="Freeform 11">
              <a:extLst>
                <a:ext uri="{FF2B5EF4-FFF2-40B4-BE49-F238E27FC236}">
                  <a16:creationId xmlns:a16="http://schemas.microsoft.com/office/drawing/2014/main" id="{B24AA06A-F1A5-4BB3-9486-9AE7A53B3F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71" name="Freeform 12">
              <a:extLst>
                <a:ext uri="{FF2B5EF4-FFF2-40B4-BE49-F238E27FC236}">
                  <a16:creationId xmlns:a16="http://schemas.microsoft.com/office/drawing/2014/main" id="{BDF97590-C600-44CB-9303-4A3679F516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72" name="Freeform 13">
              <a:extLst>
                <a:ext uri="{FF2B5EF4-FFF2-40B4-BE49-F238E27FC236}">
                  <a16:creationId xmlns:a16="http://schemas.microsoft.com/office/drawing/2014/main" id="{A9BBE156-3FFA-4DC4-8468-35BD28DDC6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73" name="Freeform 14">
              <a:extLst>
                <a:ext uri="{FF2B5EF4-FFF2-40B4-BE49-F238E27FC236}">
                  <a16:creationId xmlns:a16="http://schemas.microsoft.com/office/drawing/2014/main" id="{F7960DE5-3810-4B1E-B1E2-3BAFEA91ED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74" name="Freeform 15">
              <a:extLst>
                <a:ext uri="{FF2B5EF4-FFF2-40B4-BE49-F238E27FC236}">
                  <a16:creationId xmlns:a16="http://schemas.microsoft.com/office/drawing/2014/main" id="{359E957C-CE11-446F-8AA7-B3E98390B8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75" name="Freeform 16">
              <a:extLst>
                <a:ext uri="{FF2B5EF4-FFF2-40B4-BE49-F238E27FC236}">
                  <a16:creationId xmlns:a16="http://schemas.microsoft.com/office/drawing/2014/main" id="{A3E9FE34-CA9E-4443-BEBF-D1B9A1C6C2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76" name="Freeform 17">
              <a:extLst>
                <a:ext uri="{FF2B5EF4-FFF2-40B4-BE49-F238E27FC236}">
                  <a16:creationId xmlns:a16="http://schemas.microsoft.com/office/drawing/2014/main" id="{4F39D814-8A48-4509-BDEB-826F106591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177" name="Freeform 18">
              <a:extLst>
                <a:ext uri="{FF2B5EF4-FFF2-40B4-BE49-F238E27FC236}">
                  <a16:creationId xmlns:a16="http://schemas.microsoft.com/office/drawing/2014/main" id="{8C6D08C0-8C49-4B87-9CF4-A1F08714FA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178" name="Freeform 19">
              <a:extLst>
                <a:ext uri="{FF2B5EF4-FFF2-40B4-BE49-F238E27FC236}">
                  <a16:creationId xmlns:a16="http://schemas.microsoft.com/office/drawing/2014/main" id="{308C612B-4C0D-4863-B9CD-F86ABAA1B2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179" name="Freeform 20">
              <a:extLst>
                <a:ext uri="{FF2B5EF4-FFF2-40B4-BE49-F238E27FC236}">
                  <a16:creationId xmlns:a16="http://schemas.microsoft.com/office/drawing/2014/main" id="{600B1EC8-1B55-4390-A183-C33B5E2273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180" name="Freeform 21">
              <a:extLst>
                <a:ext uri="{FF2B5EF4-FFF2-40B4-BE49-F238E27FC236}">
                  <a16:creationId xmlns:a16="http://schemas.microsoft.com/office/drawing/2014/main" id="{1790A225-91E1-4BE5-A801-5F1E32721C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181" name="Freeform 22">
              <a:extLst>
                <a:ext uri="{FF2B5EF4-FFF2-40B4-BE49-F238E27FC236}">
                  <a16:creationId xmlns:a16="http://schemas.microsoft.com/office/drawing/2014/main" id="{DFFC46A2-6BBF-47FD-BC17-5EE1DF7CB9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83" name="Group 182">
            <a:extLst>
              <a:ext uri="{FF2B5EF4-FFF2-40B4-BE49-F238E27FC236}">
                <a16:creationId xmlns:a16="http://schemas.microsoft.com/office/drawing/2014/main" id="{AF44CA9C-80E8-44E1-A79C-D6EBFC73BCA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677117" y="-786"/>
            <a:ext cx="2356675" cy="6854040"/>
            <a:chOff x="6627813" y="194833"/>
            <a:chExt cx="1952625" cy="5678918"/>
          </a:xfrm>
        </p:grpSpPr>
        <p:sp>
          <p:nvSpPr>
            <p:cNvPr id="184" name="Freeform 27">
              <a:extLst>
                <a:ext uri="{FF2B5EF4-FFF2-40B4-BE49-F238E27FC236}">
                  <a16:creationId xmlns:a16="http://schemas.microsoft.com/office/drawing/2014/main" id="{8CB9417F-98D9-4998-B00B-A5932E4C7D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85" name="Freeform 28">
              <a:extLst>
                <a:ext uri="{FF2B5EF4-FFF2-40B4-BE49-F238E27FC236}">
                  <a16:creationId xmlns:a16="http://schemas.microsoft.com/office/drawing/2014/main" id="{FA79AA3D-583E-4A1E-AF7E-CBD980F59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86" name="Freeform 29">
              <a:extLst>
                <a:ext uri="{FF2B5EF4-FFF2-40B4-BE49-F238E27FC236}">
                  <a16:creationId xmlns:a16="http://schemas.microsoft.com/office/drawing/2014/main" id="{D80C9F17-A6B2-4A12-BC77-F84264A669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87" name="Freeform 30">
              <a:extLst>
                <a:ext uri="{FF2B5EF4-FFF2-40B4-BE49-F238E27FC236}">
                  <a16:creationId xmlns:a16="http://schemas.microsoft.com/office/drawing/2014/main" id="{949C9A53-ED97-44CE-BDD5-ED24892116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88" name="Freeform 31">
              <a:extLst>
                <a:ext uri="{FF2B5EF4-FFF2-40B4-BE49-F238E27FC236}">
                  <a16:creationId xmlns:a16="http://schemas.microsoft.com/office/drawing/2014/main" id="{0F9FDAE7-225B-4072-8907-6EAA061744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89" name="Freeform 32">
              <a:extLst>
                <a:ext uri="{FF2B5EF4-FFF2-40B4-BE49-F238E27FC236}">
                  <a16:creationId xmlns:a16="http://schemas.microsoft.com/office/drawing/2014/main" id="{9D49818B-8EA3-4B41-9783-EFE0C618C3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90" name="Freeform 33">
              <a:extLst>
                <a:ext uri="{FF2B5EF4-FFF2-40B4-BE49-F238E27FC236}">
                  <a16:creationId xmlns:a16="http://schemas.microsoft.com/office/drawing/2014/main" id="{01903E65-D822-4457-B0A5-2F41682241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91" name="Freeform 34">
              <a:extLst>
                <a:ext uri="{FF2B5EF4-FFF2-40B4-BE49-F238E27FC236}">
                  <a16:creationId xmlns:a16="http://schemas.microsoft.com/office/drawing/2014/main" id="{A5CF9DAB-75BF-43D9-B1E7-817D1FAA00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2" name="Freeform 35">
              <a:extLst>
                <a:ext uri="{FF2B5EF4-FFF2-40B4-BE49-F238E27FC236}">
                  <a16:creationId xmlns:a16="http://schemas.microsoft.com/office/drawing/2014/main" id="{BB22916D-4BCF-4A4C-8714-A2564D34C3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193" name="Freeform 36">
              <a:extLst>
                <a:ext uri="{FF2B5EF4-FFF2-40B4-BE49-F238E27FC236}">
                  <a16:creationId xmlns:a16="http://schemas.microsoft.com/office/drawing/2014/main" id="{4CD9F734-569E-44E7-BD53-6214E0F18C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194" name="Freeform 37">
              <a:extLst>
                <a:ext uri="{FF2B5EF4-FFF2-40B4-BE49-F238E27FC236}">
                  <a16:creationId xmlns:a16="http://schemas.microsoft.com/office/drawing/2014/main" id="{7A5DAACB-2F42-40C8-BF6A-75B79299F9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195" name="Freeform 38">
              <a:extLst>
                <a:ext uri="{FF2B5EF4-FFF2-40B4-BE49-F238E27FC236}">
                  <a16:creationId xmlns:a16="http://schemas.microsoft.com/office/drawing/2014/main" id="{AD78E0F9-8568-4672-A22F-4ED5B1A96F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2" name="Başlık 1">
            <a:extLst>
              <a:ext uri="{FF2B5EF4-FFF2-40B4-BE49-F238E27FC236}">
                <a16:creationId xmlns:a16="http://schemas.microsoft.com/office/drawing/2014/main" id="{7D01FB47-0E70-4018-ACA5-AFE309EAA480}"/>
              </a:ext>
            </a:extLst>
          </p:cNvPr>
          <p:cNvSpPr>
            <a:spLocks noGrp="1"/>
          </p:cNvSpPr>
          <p:nvPr>
            <p:ph type="title"/>
          </p:nvPr>
        </p:nvSpPr>
        <p:spPr>
          <a:xfrm>
            <a:off x="6483096" y="624110"/>
            <a:ext cx="5021516" cy="1280890"/>
          </a:xfrm>
        </p:spPr>
        <p:txBody>
          <a:bodyPr vert="horz" lIns="91440" tIns="45720" rIns="91440" bIns="45720" rtlCol="0" anchor="t">
            <a:normAutofit/>
          </a:bodyPr>
          <a:lstStyle/>
          <a:p>
            <a:r>
              <a:rPr lang="en-US"/>
              <a:t>Kast sistemi</a:t>
            </a:r>
          </a:p>
        </p:txBody>
      </p:sp>
      <p:sp>
        <p:nvSpPr>
          <p:cNvPr id="197" name="Rectangle 196">
            <a:extLst>
              <a:ext uri="{FF2B5EF4-FFF2-40B4-BE49-F238E27FC236}">
                <a16:creationId xmlns:a16="http://schemas.microsoft.com/office/drawing/2014/main" id="{AA5CD610-ED7C-4CED-A9A1-174432C88A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5704"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99" name="Freeform 11">
            <a:extLst>
              <a:ext uri="{FF2B5EF4-FFF2-40B4-BE49-F238E27FC236}">
                <a16:creationId xmlns:a16="http://schemas.microsoft.com/office/drawing/2014/main" id="{0C4379BF-8C7A-480A-BC36-DA55D92A9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645704"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pic>
        <p:nvPicPr>
          <p:cNvPr id="1026" name="Picture 2" descr="India Religion, Social Class, Social Structure, CONFUCIANISM ...">
            <a:extLst>
              <a:ext uri="{FF2B5EF4-FFF2-40B4-BE49-F238E27FC236}">
                <a16:creationId xmlns:a16="http://schemas.microsoft.com/office/drawing/2014/main" id="{76EAAF4A-370B-4D5D-BD4E-3CDDEFB0746D}"/>
              </a:ext>
            </a:extLst>
          </p:cNvPr>
          <p:cNvPicPr>
            <a:picLocks noGrp="1" noChangeAspect="1" noChangeArrowheads="1"/>
          </p:cNvPicPr>
          <p:nvPr>
            <p:ph sz="half" idx="2"/>
          </p:nvPr>
        </p:nvPicPr>
        <p:blipFill rotWithShape="1">
          <a:blip r:embed="rId2">
            <a:extLst>
              <a:ext uri="{28A0092B-C50C-407E-A947-70E740481C1C}">
                <a14:useLocalDpi xmlns:a14="http://schemas.microsoft.com/office/drawing/2010/main" val="0"/>
              </a:ext>
            </a:extLst>
          </a:blip>
          <a:srcRect l="5220" r="4315" b="1"/>
          <a:stretch/>
        </p:blipFill>
        <p:spPr bwMode="auto">
          <a:xfrm>
            <a:off x="-1555" y="1731"/>
            <a:ext cx="4671091"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İçerik Yer Tutucusu 2">
            <a:extLst>
              <a:ext uri="{FF2B5EF4-FFF2-40B4-BE49-F238E27FC236}">
                <a16:creationId xmlns:a16="http://schemas.microsoft.com/office/drawing/2014/main" id="{9C621719-F0A4-492B-8657-FA165F280954}"/>
              </a:ext>
            </a:extLst>
          </p:cNvPr>
          <p:cNvSpPr>
            <a:spLocks noGrp="1"/>
          </p:cNvSpPr>
          <p:nvPr>
            <p:ph sz="half" idx="1"/>
          </p:nvPr>
        </p:nvSpPr>
        <p:spPr>
          <a:xfrm>
            <a:off x="6438191" y="2133600"/>
            <a:ext cx="5066419" cy="3777622"/>
          </a:xfrm>
        </p:spPr>
        <p:txBody>
          <a:bodyPr vert="horz" lIns="91440" tIns="45720" rIns="91440" bIns="45720" rtlCol="0">
            <a:normAutofit/>
          </a:bodyPr>
          <a:lstStyle/>
          <a:p>
            <a:r>
              <a:rPr lang="en-US" b="1"/>
              <a:t>Kast sistemi doğum temelinde ortaya çıkan bir sosyal tabakalaşma sistemidir ve sisteminin klasik örneği Hindistan’da görülmektedir. Bu tabakalaşma sisteminin evrensel olmadığı ve ortaya çıktığı coğrafya ve kültür ile ilişkili olduğu söylenebilir. Her şeyden önce kast sistemi kapalı bir sistemdir yani kişinin içinde doğduğu kast gelecek yaşamını belirler ve başka bir kasta geçme olanağı yoktur.</a:t>
            </a:r>
          </a:p>
        </p:txBody>
      </p:sp>
    </p:spTree>
    <p:extLst>
      <p:ext uri="{BB962C8B-B14F-4D97-AF65-F5344CB8AC3E}">
        <p14:creationId xmlns:p14="http://schemas.microsoft.com/office/powerpoint/2010/main" val="1724700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C1C370-B6BA-489F-8BE1-59F2E887F533}"/>
              </a:ext>
            </a:extLst>
          </p:cNvPr>
          <p:cNvSpPr>
            <a:spLocks noGrp="1"/>
          </p:cNvSpPr>
          <p:nvPr>
            <p:ph type="title"/>
          </p:nvPr>
        </p:nvSpPr>
        <p:spPr/>
        <p:txBody>
          <a:bodyPr/>
          <a:lstStyle/>
          <a:p>
            <a:r>
              <a:rPr lang="tr-TR" dirty="0"/>
              <a:t>Kast Sistemi</a:t>
            </a:r>
          </a:p>
        </p:txBody>
      </p:sp>
      <p:sp>
        <p:nvSpPr>
          <p:cNvPr id="3" name="İçerik Yer Tutucusu 2">
            <a:extLst>
              <a:ext uri="{FF2B5EF4-FFF2-40B4-BE49-F238E27FC236}">
                <a16:creationId xmlns:a16="http://schemas.microsoft.com/office/drawing/2014/main" id="{C7D418F3-B88B-4ED0-BF35-5302EACF1574}"/>
              </a:ext>
            </a:extLst>
          </p:cNvPr>
          <p:cNvSpPr>
            <a:spLocks noGrp="1"/>
          </p:cNvSpPr>
          <p:nvPr>
            <p:ph idx="1"/>
          </p:nvPr>
        </p:nvSpPr>
        <p:spPr>
          <a:xfrm>
            <a:off x="2250831" y="1744394"/>
            <a:ext cx="9253781" cy="4166828"/>
          </a:xfrm>
        </p:spPr>
        <p:txBody>
          <a:bodyPr>
            <a:noAutofit/>
          </a:bodyPr>
          <a:lstStyle/>
          <a:p>
            <a:pPr algn="just">
              <a:lnSpc>
                <a:spcPct val="115000"/>
              </a:lnSpc>
              <a:spcAft>
                <a:spcPts val="1000"/>
              </a:spcAft>
              <a:tabLst>
                <a:tab pos="762000" algn="l"/>
              </a:tabLst>
            </a:pPr>
            <a:r>
              <a:rPr lang="tr-TR" sz="1600" b="1" dirty="0">
                <a:latin typeface="+mj-lt"/>
                <a:ea typeface="Arial Unicode MS"/>
                <a:cs typeface="Times New Roman" panose="02020603050405020304" pitchFamily="18" charset="0"/>
              </a:rPr>
              <a:t>Kast sisteminin en önemli özelliği, doğumdan itibaren tüm insanlar arasında görevlerin, hakların, sorumlulukların ve gücün kesin kurallarla belirlenmiş olmasıdır, yani kastlar arasındaki farklılıklar belirgindir ve değiştirilemezdir. </a:t>
            </a:r>
          </a:p>
          <a:p>
            <a:pPr algn="just">
              <a:lnSpc>
                <a:spcPct val="115000"/>
              </a:lnSpc>
              <a:spcAft>
                <a:spcPts val="1000"/>
              </a:spcAft>
              <a:tabLst>
                <a:tab pos="762000" algn="l"/>
              </a:tabLst>
            </a:pPr>
            <a:r>
              <a:rPr lang="tr-TR" sz="1600" b="1" dirty="0">
                <a:latin typeface="+mj-lt"/>
                <a:ea typeface="Arial Unicode MS"/>
                <a:cs typeface="Times New Roman" panose="02020603050405020304" pitchFamily="18" charset="0"/>
              </a:rPr>
              <a:t>Kast sisteminin oluşumuna ilişkin ilk belge M.Ö. 1100 tarihini göstermektedir ve M.S. 1000. Yıllarda Hindistan’da kast sisteminin yerleştiği ve şu şekli kazandığı söylenebilir.</a:t>
            </a:r>
            <a:endParaRPr lang="tr-TR" sz="1600" b="1" dirty="0">
              <a:latin typeface="+mj-lt"/>
              <a:ea typeface="Calibri" panose="020F0502020204030204" pitchFamily="34" charset="0"/>
              <a:cs typeface="Times New Roman" panose="02020603050405020304" pitchFamily="18" charset="0"/>
            </a:endParaRPr>
          </a:p>
          <a:p>
            <a:pPr marL="914400" algn="just">
              <a:lnSpc>
                <a:spcPct val="115000"/>
              </a:lnSpc>
              <a:tabLst>
                <a:tab pos="762000" algn="l"/>
              </a:tabLst>
            </a:pPr>
            <a:r>
              <a:rPr lang="tr-TR" sz="1600" b="1" dirty="0">
                <a:latin typeface="+mj-lt"/>
                <a:ea typeface="Calibri" panose="020F0502020204030204" pitchFamily="34" charset="0"/>
                <a:cs typeface="Times New Roman" panose="02020603050405020304" pitchFamily="18" charset="0"/>
              </a:rPr>
              <a:t>1.Brahman (Rahipler ) </a:t>
            </a:r>
          </a:p>
          <a:p>
            <a:pPr marL="914400" algn="just">
              <a:lnSpc>
                <a:spcPct val="115000"/>
              </a:lnSpc>
              <a:tabLst>
                <a:tab pos="762000" algn="l"/>
              </a:tabLst>
            </a:pPr>
            <a:r>
              <a:rPr lang="tr-TR" sz="1600" b="1" dirty="0">
                <a:latin typeface="+mj-lt"/>
                <a:ea typeface="Calibri" panose="020F0502020204030204" pitchFamily="34" charset="0"/>
                <a:cs typeface="Times New Roman" panose="02020603050405020304" pitchFamily="18" charset="0"/>
              </a:rPr>
              <a:t>2.Kshatriyas (Savaşçı, asker şef soylular) </a:t>
            </a:r>
          </a:p>
          <a:p>
            <a:pPr marL="914400" algn="just">
              <a:lnSpc>
                <a:spcPct val="115000"/>
              </a:lnSpc>
              <a:spcAft>
                <a:spcPts val="1000"/>
              </a:spcAft>
              <a:tabLst>
                <a:tab pos="762000" algn="l"/>
              </a:tabLst>
            </a:pPr>
            <a:r>
              <a:rPr lang="tr-TR" sz="1600" b="1" dirty="0">
                <a:latin typeface="+mj-lt"/>
                <a:ea typeface="Calibri" panose="020F0502020204030204" pitchFamily="34" charset="0"/>
                <a:cs typeface="Times New Roman" panose="02020603050405020304" pitchFamily="18" charset="0"/>
              </a:rPr>
              <a:t>3.Vaishya (Tüccar, çiftçi, ve zanaatkarlar) </a:t>
            </a:r>
          </a:p>
          <a:p>
            <a:pPr marL="914400" algn="just">
              <a:lnSpc>
                <a:spcPct val="115000"/>
              </a:lnSpc>
              <a:spcAft>
                <a:spcPts val="1000"/>
              </a:spcAft>
              <a:tabLst>
                <a:tab pos="762000" algn="l"/>
              </a:tabLst>
            </a:pPr>
            <a:r>
              <a:rPr lang="tr-TR" sz="1600" b="1" dirty="0">
                <a:latin typeface="+mj-lt"/>
                <a:ea typeface="Calibri" panose="020F0502020204030204" pitchFamily="34" charset="0"/>
              </a:rPr>
              <a:t>4.Sudra (Köylüler ve hizmetkarlar)</a:t>
            </a:r>
            <a:r>
              <a:rPr lang="tr-TR" sz="1600" b="1" dirty="0"/>
              <a:t> (</a:t>
            </a:r>
            <a:r>
              <a:rPr lang="tr-TR" sz="1600" b="1" dirty="0" err="1"/>
              <a:t>Macionis</a:t>
            </a:r>
            <a:r>
              <a:rPr lang="tr-TR" sz="1600" b="1" dirty="0"/>
              <a:t>, 2008).</a:t>
            </a:r>
          </a:p>
          <a:p>
            <a:pPr marL="914400" algn="just">
              <a:lnSpc>
                <a:spcPct val="115000"/>
              </a:lnSpc>
              <a:spcAft>
                <a:spcPts val="1000"/>
              </a:spcAft>
              <a:tabLst>
                <a:tab pos="762000" algn="l"/>
              </a:tabLst>
            </a:pPr>
            <a:r>
              <a:rPr lang="tr-TR" sz="1600" b="1" dirty="0">
                <a:ea typeface="Arial Unicode MS"/>
              </a:rPr>
              <a:t>Bu kastların başka, parya (sistem dışında olanlar) bulunmaktadır.</a:t>
            </a:r>
            <a:endParaRPr lang="tr-TR" sz="1600" b="1" dirty="0">
              <a:latin typeface="+mj-lt"/>
            </a:endParaRPr>
          </a:p>
        </p:txBody>
      </p:sp>
    </p:spTree>
    <p:extLst>
      <p:ext uri="{BB962C8B-B14F-4D97-AF65-F5344CB8AC3E}">
        <p14:creationId xmlns:p14="http://schemas.microsoft.com/office/powerpoint/2010/main" val="2080923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8999FAD-6099-4659-9D2B-2991F974310B}"/>
              </a:ext>
            </a:extLst>
          </p:cNvPr>
          <p:cNvSpPr>
            <a:spLocks noGrp="1"/>
          </p:cNvSpPr>
          <p:nvPr>
            <p:ph type="title"/>
          </p:nvPr>
        </p:nvSpPr>
        <p:spPr/>
        <p:txBody>
          <a:bodyPr/>
          <a:lstStyle/>
          <a:p>
            <a:r>
              <a:rPr lang="tr-TR" dirty="0"/>
              <a:t>Kast Sistemi</a:t>
            </a:r>
          </a:p>
        </p:txBody>
      </p:sp>
      <p:sp>
        <p:nvSpPr>
          <p:cNvPr id="3" name="İçerik Yer Tutucusu 2">
            <a:extLst>
              <a:ext uri="{FF2B5EF4-FFF2-40B4-BE49-F238E27FC236}">
                <a16:creationId xmlns:a16="http://schemas.microsoft.com/office/drawing/2014/main" id="{123A81E1-1D89-496A-9BBA-4DFC982F5388}"/>
              </a:ext>
            </a:extLst>
          </p:cNvPr>
          <p:cNvSpPr>
            <a:spLocks noGrp="1"/>
          </p:cNvSpPr>
          <p:nvPr>
            <p:ph idx="1"/>
          </p:nvPr>
        </p:nvSpPr>
        <p:spPr/>
        <p:txBody>
          <a:bodyPr>
            <a:normAutofit/>
          </a:bodyPr>
          <a:lstStyle/>
          <a:p>
            <a:r>
              <a:rPr lang="tr-TR" sz="2400" dirty="0"/>
              <a:t>Her kastın yaşamlarında uyguladıkları çok farklı dini kuralları ve ibadetleri vardır.  Tüm kastların, kendi özel yaşamlarında, yapmakla yükümlü oldukları sorumlulukları, yerine getirmeleri zorunlu yükümlülükleri bulunmaktadır. Bu sorumlulukların yerine getirilmemesi veya ihmal edilmesi ahlaka uygun kabul edilmez ve bu toplumda istenmeyen bir durum yaratır. Bireylerden istenen ait olduğu kastın gerektirdiği görevleri yerine getirmesi, hayatından memnun olmasıdır (Ergil, 1986).  </a:t>
            </a:r>
          </a:p>
          <a:p>
            <a:endParaRPr lang="tr-TR" sz="2000" b="1" dirty="0">
              <a:latin typeface="+mj-lt"/>
            </a:endParaRPr>
          </a:p>
        </p:txBody>
      </p:sp>
    </p:spTree>
    <p:extLst>
      <p:ext uri="{BB962C8B-B14F-4D97-AF65-F5344CB8AC3E}">
        <p14:creationId xmlns:p14="http://schemas.microsoft.com/office/powerpoint/2010/main" val="3800460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166BF9EE-F7AC-4FA5-AC7E-001B3A642F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6" name="Freeform 11">
              <a:extLst>
                <a:ext uri="{FF2B5EF4-FFF2-40B4-BE49-F238E27FC236}">
                  <a16:creationId xmlns:a16="http://schemas.microsoft.com/office/drawing/2014/main" id="{3B48D182-44E3-4D8B-ACEF-F1A900BE4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7" name="Freeform 12">
              <a:extLst>
                <a:ext uri="{FF2B5EF4-FFF2-40B4-BE49-F238E27FC236}">
                  <a16:creationId xmlns:a16="http://schemas.microsoft.com/office/drawing/2014/main" id="{355A535A-A489-477F-A314-593AA8CAFB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8" name="Freeform 13">
              <a:extLst>
                <a:ext uri="{FF2B5EF4-FFF2-40B4-BE49-F238E27FC236}">
                  <a16:creationId xmlns:a16="http://schemas.microsoft.com/office/drawing/2014/main" id="{954C2D4C-FD83-4EF4-9312-04442ABD66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9" name="Freeform 14">
              <a:extLst>
                <a:ext uri="{FF2B5EF4-FFF2-40B4-BE49-F238E27FC236}">
                  <a16:creationId xmlns:a16="http://schemas.microsoft.com/office/drawing/2014/main" id="{C20701C2-CD9A-4698-BC97-E1085820C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0" name="Freeform 15">
              <a:extLst>
                <a:ext uri="{FF2B5EF4-FFF2-40B4-BE49-F238E27FC236}">
                  <a16:creationId xmlns:a16="http://schemas.microsoft.com/office/drawing/2014/main" id="{62575C35-466F-42AE-87A1-D691849AB8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1" name="Freeform 16">
              <a:extLst>
                <a:ext uri="{FF2B5EF4-FFF2-40B4-BE49-F238E27FC236}">
                  <a16:creationId xmlns:a16="http://schemas.microsoft.com/office/drawing/2014/main" id="{58236F37-6119-45AC-80A0-CD2C311B50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22" name="Freeform 17">
              <a:extLst>
                <a:ext uri="{FF2B5EF4-FFF2-40B4-BE49-F238E27FC236}">
                  <a16:creationId xmlns:a16="http://schemas.microsoft.com/office/drawing/2014/main" id="{F3FDD799-39FE-4D6F-9A64-2F472B215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3" name="Freeform 18">
              <a:extLst>
                <a:ext uri="{FF2B5EF4-FFF2-40B4-BE49-F238E27FC236}">
                  <a16:creationId xmlns:a16="http://schemas.microsoft.com/office/drawing/2014/main" id="{9820D241-1D49-442C-A95A-00BC1BF9E2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4" name="Freeform 19">
              <a:extLst>
                <a:ext uri="{FF2B5EF4-FFF2-40B4-BE49-F238E27FC236}">
                  <a16:creationId xmlns:a16="http://schemas.microsoft.com/office/drawing/2014/main" id="{EBC2197C-B383-4866-8ABD-74222400BE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5" name="Freeform 20">
              <a:extLst>
                <a:ext uri="{FF2B5EF4-FFF2-40B4-BE49-F238E27FC236}">
                  <a16:creationId xmlns:a16="http://schemas.microsoft.com/office/drawing/2014/main" id="{404B06AA-FC93-4471-9DE4-56A401E70A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6" name="Freeform 21">
              <a:extLst>
                <a:ext uri="{FF2B5EF4-FFF2-40B4-BE49-F238E27FC236}">
                  <a16:creationId xmlns:a16="http://schemas.microsoft.com/office/drawing/2014/main" id="{E580600C-013F-4FAF-8FB7-4CC0FA80A9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7" name="Freeform 22">
              <a:extLst>
                <a:ext uri="{FF2B5EF4-FFF2-40B4-BE49-F238E27FC236}">
                  <a16:creationId xmlns:a16="http://schemas.microsoft.com/office/drawing/2014/main" id="{9BFCF199-64B2-4AEE-88C4-E954ABF362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9" name="Group 28">
            <a:extLst>
              <a:ext uri="{FF2B5EF4-FFF2-40B4-BE49-F238E27FC236}">
                <a16:creationId xmlns:a16="http://schemas.microsoft.com/office/drawing/2014/main" id="{E312DBA5-56D8-42B2-BA94-28168C2A670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30" name="Freeform 27">
              <a:extLst>
                <a:ext uri="{FF2B5EF4-FFF2-40B4-BE49-F238E27FC236}">
                  <a16:creationId xmlns:a16="http://schemas.microsoft.com/office/drawing/2014/main" id="{7AD46C74-3117-46B0-B267-0F61B57CA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31" name="Freeform 28">
              <a:extLst>
                <a:ext uri="{FF2B5EF4-FFF2-40B4-BE49-F238E27FC236}">
                  <a16:creationId xmlns:a16="http://schemas.microsoft.com/office/drawing/2014/main" id="{8C13B810-9664-45D8-8510-D6ED0ADD72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32" name="Freeform 29">
              <a:extLst>
                <a:ext uri="{FF2B5EF4-FFF2-40B4-BE49-F238E27FC236}">
                  <a16:creationId xmlns:a16="http://schemas.microsoft.com/office/drawing/2014/main" id="{10306E52-A922-4458-BCCE-C3C840CC7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33" name="Freeform 30">
              <a:extLst>
                <a:ext uri="{FF2B5EF4-FFF2-40B4-BE49-F238E27FC236}">
                  <a16:creationId xmlns:a16="http://schemas.microsoft.com/office/drawing/2014/main" id="{CB578819-B7E7-4250-932F-52AE2A2A9A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34" name="Freeform 31">
              <a:extLst>
                <a:ext uri="{FF2B5EF4-FFF2-40B4-BE49-F238E27FC236}">
                  <a16:creationId xmlns:a16="http://schemas.microsoft.com/office/drawing/2014/main" id="{454B9C91-B623-424A-B16E-F764F189D3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35" name="Freeform 32">
              <a:extLst>
                <a:ext uri="{FF2B5EF4-FFF2-40B4-BE49-F238E27FC236}">
                  <a16:creationId xmlns:a16="http://schemas.microsoft.com/office/drawing/2014/main" id="{EFD03C4A-8484-41E6-B458-032F1DCA7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36" name="Freeform 33">
              <a:extLst>
                <a:ext uri="{FF2B5EF4-FFF2-40B4-BE49-F238E27FC236}">
                  <a16:creationId xmlns:a16="http://schemas.microsoft.com/office/drawing/2014/main" id="{DDC2F3C3-1D4E-4913-9C5C-F9A65B47E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7" name="Freeform 34">
              <a:extLst>
                <a:ext uri="{FF2B5EF4-FFF2-40B4-BE49-F238E27FC236}">
                  <a16:creationId xmlns:a16="http://schemas.microsoft.com/office/drawing/2014/main" id="{1E15BCA2-2420-4C53-ADE9-40FBAC2384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8" name="Freeform 35">
              <a:extLst>
                <a:ext uri="{FF2B5EF4-FFF2-40B4-BE49-F238E27FC236}">
                  <a16:creationId xmlns:a16="http://schemas.microsoft.com/office/drawing/2014/main" id="{73D5FBF4-7129-4C51-B603-E3BC334195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9" name="Freeform 36">
              <a:extLst>
                <a:ext uri="{FF2B5EF4-FFF2-40B4-BE49-F238E27FC236}">
                  <a16:creationId xmlns:a16="http://schemas.microsoft.com/office/drawing/2014/main" id="{0165B164-CE2A-494C-88FC-507232B37C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40" name="Freeform 37">
              <a:extLst>
                <a:ext uri="{FF2B5EF4-FFF2-40B4-BE49-F238E27FC236}">
                  <a16:creationId xmlns:a16="http://schemas.microsoft.com/office/drawing/2014/main" id="{87F127E5-B10B-4D18-BCF0-E7C3C7F40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41" name="Freeform 38">
              <a:extLst>
                <a:ext uri="{FF2B5EF4-FFF2-40B4-BE49-F238E27FC236}">
                  <a16:creationId xmlns:a16="http://schemas.microsoft.com/office/drawing/2014/main" id="{FC692D59-F28D-4E42-B435-225F2C6CFA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43" name="Rectangle 42">
            <a:extLst>
              <a:ext uri="{FF2B5EF4-FFF2-40B4-BE49-F238E27FC236}">
                <a16:creationId xmlns:a16="http://schemas.microsoft.com/office/drawing/2014/main" id="{1996130F-9AB5-4DE9-8574-3AF891C5C1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45" name="Freeform 11">
            <a:extLst>
              <a:ext uri="{FF2B5EF4-FFF2-40B4-BE49-F238E27FC236}">
                <a16:creationId xmlns:a16="http://schemas.microsoft.com/office/drawing/2014/main" id="{7326F4E6-9131-42DA-97B2-0BA8D1E258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useBgFill="1">
        <p:nvSpPr>
          <p:cNvPr id="47" name="Rectangle 46">
            <a:extLst>
              <a:ext uri="{FF2B5EF4-FFF2-40B4-BE49-F238E27FC236}">
                <a16:creationId xmlns:a16="http://schemas.microsoft.com/office/drawing/2014/main" id="{3F4C104D-5F30-4811-9376-566B26E47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E000DF57-4B2D-4098-A631-5286596B363E}"/>
              </a:ext>
            </a:extLst>
          </p:cNvPr>
          <p:cNvSpPr>
            <a:spLocks noGrp="1"/>
          </p:cNvSpPr>
          <p:nvPr>
            <p:ph type="title"/>
          </p:nvPr>
        </p:nvSpPr>
        <p:spPr>
          <a:xfrm>
            <a:off x="649224" y="645106"/>
            <a:ext cx="3650279" cy="1259894"/>
          </a:xfrm>
        </p:spPr>
        <p:txBody>
          <a:bodyPr vert="horz" lIns="91440" tIns="45720" rIns="91440" bIns="45720" rtlCol="0" anchor="t">
            <a:normAutofit/>
          </a:bodyPr>
          <a:lstStyle/>
          <a:p>
            <a:r>
              <a:rPr lang="en-US"/>
              <a:t>Kast Sistemi</a:t>
            </a:r>
          </a:p>
        </p:txBody>
      </p:sp>
      <p:sp>
        <p:nvSpPr>
          <p:cNvPr id="49" name="Rectangle 48">
            <a:extLst>
              <a:ext uri="{FF2B5EF4-FFF2-40B4-BE49-F238E27FC236}">
                <a16:creationId xmlns:a16="http://schemas.microsoft.com/office/drawing/2014/main" id="{0815E34B-5D02-4E01-A936-E8E1C0AB6F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8" name="İçerik Yer Tutucusu 7">
            <a:extLst>
              <a:ext uri="{FF2B5EF4-FFF2-40B4-BE49-F238E27FC236}">
                <a16:creationId xmlns:a16="http://schemas.microsoft.com/office/drawing/2014/main" id="{DF59C172-1ABF-43D3-8E31-B8664E4C0259}"/>
              </a:ext>
            </a:extLst>
          </p:cNvPr>
          <p:cNvSpPr>
            <a:spLocks noGrp="1"/>
          </p:cNvSpPr>
          <p:nvPr>
            <p:ph sz="half" idx="1"/>
          </p:nvPr>
        </p:nvSpPr>
        <p:spPr>
          <a:xfrm>
            <a:off x="649225" y="2133600"/>
            <a:ext cx="4827896" cy="3759253"/>
          </a:xfrm>
        </p:spPr>
        <p:txBody>
          <a:bodyPr vert="horz" lIns="91440" tIns="45720" rIns="91440" bIns="45720" rtlCol="0">
            <a:normAutofit lnSpcReduction="10000"/>
          </a:bodyPr>
          <a:lstStyle/>
          <a:p>
            <a:r>
              <a:rPr lang="en-US" sz="2000" b="1" dirty="0" err="1"/>
              <a:t>Resimde</a:t>
            </a:r>
            <a:r>
              <a:rPr lang="en-US" sz="2000" b="1" dirty="0"/>
              <a:t> </a:t>
            </a:r>
            <a:r>
              <a:rPr lang="en-US" sz="2000" b="1" dirty="0" err="1"/>
              <a:t>görülen</a:t>
            </a:r>
            <a:r>
              <a:rPr lang="en-US" sz="2000" b="1" dirty="0"/>
              <a:t> </a:t>
            </a:r>
            <a:r>
              <a:rPr lang="en-US" sz="2000" b="1" dirty="0" err="1"/>
              <a:t>satıcı</a:t>
            </a:r>
            <a:r>
              <a:rPr lang="en-US" sz="2000" b="1" dirty="0"/>
              <a:t> </a:t>
            </a:r>
            <a:r>
              <a:rPr lang="en-US" sz="2000" b="1" dirty="0" err="1"/>
              <a:t>Vaishya’dır</a:t>
            </a:r>
            <a:r>
              <a:rPr lang="en-US" sz="2000" b="1" dirty="0"/>
              <a:t>. Bu </a:t>
            </a:r>
            <a:r>
              <a:rPr lang="en-US" sz="2000" b="1" dirty="0" err="1"/>
              <a:t>kastın</a:t>
            </a:r>
            <a:r>
              <a:rPr lang="en-US" sz="2000" b="1" dirty="0"/>
              <a:t> </a:t>
            </a:r>
            <a:r>
              <a:rPr lang="en-US" sz="2000" b="1" dirty="0" err="1"/>
              <a:t>üyeleri</a:t>
            </a:r>
            <a:r>
              <a:rPr lang="en-US" sz="2000" b="1" dirty="0"/>
              <a:t> </a:t>
            </a:r>
            <a:r>
              <a:rPr lang="en-US" sz="2000" b="1" dirty="0" err="1"/>
              <a:t>esnaflardan</a:t>
            </a:r>
            <a:r>
              <a:rPr lang="en-US" sz="2000" b="1" dirty="0"/>
              <a:t> </a:t>
            </a:r>
            <a:r>
              <a:rPr lang="en-US" sz="2000" b="1" dirty="0" err="1"/>
              <a:t>oluşur</a:t>
            </a:r>
            <a:r>
              <a:rPr lang="en-US" sz="2000" b="1" dirty="0"/>
              <a:t>. </a:t>
            </a:r>
            <a:r>
              <a:rPr lang="en-US" sz="2000" b="1" dirty="0" err="1"/>
              <a:t>Resimde</a:t>
            </a:r>
            <a:r>
              <a:rPr lang="en-US" sz="2000" b="1" dirty="0"/>
              <a:t> </a:t>
            </a:r>
            <a:r>
              <a:rPr lang="en-US" sz="2000" b="1" dirty="0" err="1"/>
              <a:t>görülen</a:t>
            </a:r>
            <a:r>
              <a:rPr lang="en-US" sz="2000" b="1" dirty="0"/>
              <a:t> </a:t>
            </a:r>
            <a:r>
              <a:rPr lang="en-US" sz="2000" b="1" dirty="0" err="1"/>
              <a:t>dükkan</a:t>
            </a:r>
            <a:r>
              <a:rPr lang="en-US" sz="2000" b="1" dirty="0"/>
              <a:t> </a:t>
            </a:r>
            <a:r>
              <a:rPr lang="en-US" sz="2000" b="1" dirty="0" err="1"/>
              <a:t>sadece</a:t>
            </a:r>
            <a:r>
              <a:rPr lang="en-US" sz="2000" b="1" dirty="0"/>
              <a:t> </a:t>
            </a:r>
            <a:r>
              <a:rPr lang="en-US" sz="2000" b="1" dirty="0" err="1"/>
              <a:t>alüminyum</a:t>
            </a:r>
            <a:r>
              <a:rPr lang="en-US" sz="2000" b="1" dirty="0"/>
              <a:t> </a:t>
            </a:r>
            <a:r>
              <a:rPr lang="en-US" sz="2000" b="1" dirty="0" err="1"/>
              <a:t>kaplar</a:t>
            </a:r>
            <a:r>
              <a:rPr lang="en-US" sz="2000" b="1" dirty="0"/>
              <a:t> </a:t>
            </a:r>
            <a:r>
              <a:rPr lang="en-US" sz="2000" b="1" dirty="0" err="1"/>
              <a:t>satmaktadır</a:t>
            </a:r>
            <a:r>
              <a:rPr lang="en-US" sz="2000" b="1" dirty="0"/>
              <a:t>. </a:t>
            </a:r>
            <a:r>
              <a:rPr lang="en-US" sz="2000" b="1" dirty="0" err="1"/>
              <a:t>Pirinç</a:t>
            </a:r>
            <a:r>
              <a:rPr lang="en-US" sz="2000" b="1" dirty="0"/>
              <a:t> </a:t>
            </a:r>
            <a:r>
              <a:rPr lang="en-US" sz="2000" b="1" dirty="0" err="1"/>
              <a:t>veya</a:t>
            </a:r>
            <a:r>
              <a:rPr lang="en-US" sz="2000" b="1" dirty="0"/>
              <a:t> </a:t>
            </a:r>
            <a:r>
              <a:rPr lang="en-US" sz="2000" b="1" dirty="0" err="1"/>
              <a:t>paslanmaz</a:t>
            </a:r>
            <a:r>
              <a:rPr lang="en-US" sz="2000" b="1" dirty="0"/>
              <a:t> </a:t>
            </a:r>
            <a:r>
              <a:rPr lang="en-US" sz="2000" b="1" dirty="0" err="1"/>
              <a:t>çelik</a:t>
            </a:r>
            <a:r>
              <a:rPr lang="en-US" sz="2000" b="1" dirty="0"/>
              <a:t> </a:t>
            </a:r>
            <a:r>
              <a:rPr lang="en-US" sz="2000" b="1" dirty="0" err="1"/>
              <a:t>için</a:t>
            </a:r>
            <a:r>
              <a:rPr lang="en-US" sz="2000" b="1" dirty="0"/>
              <a:t> </a:t>
            </a:r>
            <a:r>
              <a:rPr lang="en-US" sz="2000" b="1" dirty="0" err="1"/>
              <a:t>başka</a:t>
            </a:r>
            <a:r>
              <a:rPr lang="en-US" sz="2000" b="1" dirty="0"/>
              <a:t> </a:t>
            </a:r>
            <a:r>
              <a:rPr lang="en-US" sz="2000" b="1" dirty="0" err="1"/>
              <a:t>dükkanlara</a:t>
            </a:r>
            <a:r>
              <a:rPr lang="en-US" sz="2000" b="1" dirty="0"/>
              <a:t> </a:t>
            </a:r>
            <a:r>
              <a:rPr lang="en-US" sz="2000" b="1" dirty="0" err="1"/>
              <a:t>gitmeniz</a:t>
            </a:r>
            <a:r>
              <a:rPr lang="en-US" sz="2000" b="1" dirty="0"/>
              <a:t> </a:t>
            </a:r>
            <a:r>
              <a:rPr lang="en-US" sz="2000" b="1" dirty="0" err="1"/>
              <a:t>gerekir</a:t>
            </a:r>
            <a:r>
              <a:rPr lang="en-US" sz="2000" b="1" dirty="0"/>
              <a:t>. </a:t>
            </a:r>
            <a:endParaRPr lang="tr-TR" sz="2000" b="1" dirty="0"/>
          </a:p>
          <a:p>
            <a:endParaRPr lang="tr-TR" dirty="0"/>
          </a:p>
          <a:p>
            <a:r>
              <a:rPr lang="tr-TR" dirty="0"/>
              <a:t>Kaynak: </a:t>
            </a:r>
            <a:r>
              <a:rPr lang="tr-TR" dirty="0" err="1"/>
              <a:t>Callaham</a:t>
            </a:r>
            <a:r>
              <a:rPr lang="tr-TR" dirty="0"/>
              <a:t>, T. </a:t>
            </a:r>
            <a:r>
              <a:rPr lang="tr-TR" dirty="0" err="1"/>
              <a:t>and</a:t>
            </a:r>
            <a:r>
              <a:rPr lang="tr-TR" dirty="0"/>
              <a:t>   </a:t>
            </a:r>
            <a:r>
              <a:rPr lang="tr-TR" dirty="0" err="1"/>
              <a:t>and</a:t>
            </a:r>
            <a:r>
              <a:rPr lang="tr-TR" dirty="0"/>
              <a:t> </a:t>
            </a:r>
            <a:r>
              <a:rPr lang="tr-TR" dirty="0" err="1"/>
              <a:t>Pavich</a:t>
            </a:r>
            <a:r>
              <a:rPr lang="tr-TR" dirty="0"/>
              <a:t>, R.   </a:t>
            </a:r>
            <a:r>
              <a:rPr lang="tr-TR" u="sng" dirty="0">
                <a:hlinkClick r:id="rId2"/>
              </a:rPr>
              <a:t>http://www.csuchico.edu/~cheinz/syllabi/asst001/spring98/india.htm</a:t>
            </a:r>
            <a:endParaRPr lang="tr-TR" dirty="0"/>
          </a:p>
          <a:p>
            <a:endParaRPr lang="en-US" dirty="0"/>
          </a:p>
        </p:txBody>
      </p:sp>
      <p:pic>
        <p:nvPicPr>
          <p:cNvPr id="10" name="İçerik Yer Tutucusu 9">
            <a:hlinkClick r:id="rId3"/>
            <a:extLst>
              <a:ext uri="{FF2B5EF4-FFF2-40B4-BE49-F238E27FC236}">
                <a16:creationId xmlns:a16="http://schemas.microsoft.com/office/drawing/2014/main" id="{F61F699D-F324-4EBD-AAEE-38A6E08D3345}"/>
              </a:ext>
            </a:extLst>
          </p:cNvPr>
          <p:cNvPicPr>
            <a:picLocks noGrp="1"/>
          </p:cNvPicPr>
          <p:nvPr>
            <p:ph sz="half" idx="2"/>
          </p:nvPr>
        </p:nvPicPr>
        <p:blipFill>
          <a:blip r:embed="rId4" cstate="print"/>
          <a:stretch>
            <a:fillRect/>
          </a:stretch>
        </p:blipFill>
        <p:spPr bwMode="auto">
          <a:xfrm>
            <a:off x="6096000" y="1487038"/>
            <a:ext cx="5477120" cy="4048032"/>
          </a:xfrm>
          <a:prstGeom prst="rect">
            <a:avLst/>
          </a:prstGeom>
          <a:noFill/>
        </p:spPr>
      </p:pic>
      <p:sp>
        <p:nvSpPr>
          <p:cNvPr id="51" name="Freeform 11">
            <a:extLst>
              <a:ext uri="{FF2B5EF4-FFF2-40B4-BE49-F238E27FC236}">
                <a16:creationId xmlns:a16="http://schemas.microsoft.com/office/drawing/2014/main" id="{7DE3414B-B032-4710-A468-D3285E38C5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565285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32" name="Rectangle 10">
            <a:extLst>
              <a:ext uri="{FF2B5EF4-FFF2-40B4-BE49-F238E27FC236}">
                <a16:creationId xmlns:a16="http://schemas.microsoft.com/office/drawing/2014/main" id="{83030214-227F-42DB-9282-BBA6AF8D94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654295"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Başlık 4">
            <a:extLst>
              <a:ext uri="{FF2B5EF4-FFF2-40B4-BE49-F238E27FC236}">
                <a16:creationId xmlns:a16="http://schemas.microsoft.com/office/drawing/2014/main" id="{BE6F7C1B-701C-4377-91CF-0EA26C903092}"/>
              </a:ext>
            </a:extLst>
          </p:cNvPr>
          <p:cNvSpPr>
            <a:spLocks noGrp="1"/>
          </p:cNvSpPr>
          <p:nvPr>
            <p:ph type="title"/>
          </p:nvPr>
        </p:nvSpPr>
        <p:spPr>
          <a:xfrm>
            <a:off x="1433889" y="1059872"/>
            <a:ext cx="3012216" cy="4851349"/>
          </a:xfrm>
        </p:spPr>
        <p:txBody>
          <a:bodyPr>
            <a:normAutofit/>
          </a:bodyPr>
          <a:lstStyle/>
          <a:p>
            <a:r>
              <a:rPr lang="tr-TR"/>
              <a:t>Kast Sistemi</a:t>
            </a:r>
            <a:endParaRPr lang="tr-TR" dirty="0"/>
          </a:p>
        </p:txBody>
      </p:sp>
      <p:sp>
        <p:nvSpPr>
          <p:cNvPr id="33" name="Freeform 11">
            <a:extLst>
              <a:ext uri="{FF2B5EF4-FFF2-40B4-BE49-F238E27FC236}">
                <a16:creationId xmlns:a16="http://schemas.microsoft.com/office/drawing/2014/main" id="{0D7A9289-BAD1-4A78-979F-A655C886DB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1149203"/>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p:nvSpPr>
          <p:cNvPr id="34" name="İçerik Yer Tutucusu 5">
            <a:extLst>
              <a:ext uri="{FF2B5EF4-FFF2-40B4-BE49-F238E27FC236}">
                <a16:creationId xmlns:a16="http://schemas.microsoft.com/office/drawing/2014/main" id="{B914A7B1-4D48-452C-8CA3-6E3D5A4FE5BC}"/>
              </a:ext>
            </a:extLst>
          </p:cNvPr>
          <p:cNvSpPr>
            <a:spLocks noGrp="1"/>
          </p:cNvSpPr>
          <p:nvPr>
            <p:ph idx="1"/>
          </p:nvPr>
        </p:nvSpPr>
        <p:spPr>
          <a:xfrm>
            <a:off x="5280368" y="1059872"/>
            <a:ext cx="6224244" cy="4851350"/>
          </a:xfrm>
        </p:spPr>
        <p:txBody>
          <a:bodyPr>
            <a:normAutofit/>
          </a:bodyPr>
          <a:lstStyle/>
          <a:p>
            <a:r>
              <a:rPr lang="tr-TR" sz="2000" dirty="0" err="1"/>
              <a:t>Ashwin</a:t>
            </a:r>
            <a:r>
              <a:rPr lang="tr-TR" sz="2000" dirty="0"/>
              <a:t> Kumar (2005) makalesinde kast sistemi ile ilgili olarak şunları belirtmektedir:</a:t>
            </a:r>
          </a:p>
          <a:p>
            <a:r>
              <a:rPr lang="tr-TR" sz="2000" dirty="0"/>
              <a:t>«Klasik Hint sosyolojik söyleminde, modern öncesi Hindistan'da ve dünyanın diğer bölgelerinde sosyal </a:t>
            </a:r>
            <a:r>
              <a:rPr lang="tr-TR" sz="2000" dirty="0" err="1"/>
              <a:t>tabakalaşmanın</a:t>
            </a:r>
            <a:r>
              <a:rPr lang="tr-TR" sz="2000" dirty="0"/>
              <a:t> doğası arasında önemli farklılıklar olduğunu görülmektedir. Bu genellikle Hint kast sistemi ile ilgili benzersizlik teorisi olarak adlandırılır. Bununla birlikte, Hint kast sisteminde bulunan hiyerarşiler, modern Hindistan öncesi dönemde olduğu gibi sosyal </a:t>
            </a:r>
            <a:r>
              <a:rPr lang="tr-TR" sz="2000" dirty="0" err="1"/>
              <a:t>tabakalaşmanın</a:t>
            </a:r>
            <a:r>
              <a:rPr lang="tr-TR" sz="2000" dirty="0"/>
              <a:t>, dünyanın diğer bölgelerinde bulunan toplumsal </a:t>
            </a:r>
            <a:r>
              <a:rPr lang="tr-TR" sz="2000" dirty="0" err="1"/>
              <a:t>tabakalaşmadan</a:t>
            </a:r>
            <a:r>
              <a:rPr lang="tr-TR" sz="2000" dirty="0"/>
              <a:t> tamamen farklı olmadığını göstermektedir».</a:t>
            </a:r>
          </a:p>
        </p:txBody>
      </p:sp>
    </p:spTree>
    <p:extLst>
      <p:ext uri="{BB962C8B-B14F-4D97-AF65-F5344CB8AC3E}">
        <p14:creationId xmlns:p14="http://schemas.microsoft.com/office/powerpoint/2010/main" val="2675195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39" name="Rectangle 7">
            <a:extLst>
              <a:ext uri="{FF2B5EF4-FFF2-40B4-BE49-F238E27FC236}">
                <a16:creationId xmlns:a16="http://schemas.microsoft.com/office/drawing/2014/main" id="{0A46F010-D160-4609-8979-FFD8C1EA6C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B1EF9B23-94AC-4BBE-A42B-64DFCD6A49E9}"/>
              </a:ext>
            </a:extLst>
          </p:cNvPr>
          <p:cNvSpPr>
            <a:spLocks noGrp="1"/>
          </p:cNvSpPr>
          <p:nvPr>
            <p:ph type="title"/>
          </p:nvPr>
        </p:nvSpPr>
        <p:spPr>
          <a:xfrm>
            <a:off x="3373062" y="624110"/>
            <a:ext cx="8131550" cy="1280890"/>
          </a:xfrm>
        </p:spPr>
        <p:txBody>
          <a:bodyPr>
            <a:normAutofit/>
          </a:bodyPr>
          <a:lstStyle/>
          <a:p>
            <a:r>
              <a:rPr lang="tr-TR"/>
              <a:t>Sınıf sistemi</a:t>
            </a:r>
            <a:endParaRPr lang="tr-TR" dirty="0"/>
          </a:p>
        </p:txBody>
      </p:sp>
      <p:sp>
        <p:nvSpPr>
          <p:cNvPr id="41" name="Rectangle 9">
            <a:extLst>
              <a:ext uri="{FF2B5EF4-FFF2-40B4-BE49-F238E27FC236}">
                <a16:creationId xmlns:a16="http://schemas.microsoft.com/office/drawing/2014/main" id="{81B8C4F6-C3AC-4C94-8EC7-E4F7B7E9C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285151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2" name="Group 11">
            <a:extLst>
              <a:ext uri="{FF2B5EF4-FFF2-40B4-BE49-F238E27FC236}">
                <a16:creationId xmlns:a16="http://schemas.microsoft.com/office/drawing/2014/main" id="{0B789310-9859-4942-98C8-3D2F12AAAE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tx2">
              <a:lumMod val="60000"/>
              <a:lumOff val="40000"/>
              <a:alpha val="40000"/>
            </a:schemeClr>
          </a:solidFill>
        </p:grpSpPr>
        <p:sp>
          <p:nvSpPr>
            <p:cNvPr id="13" name="Freeform 11">
              <a:extLst>
                <a:ext uri="{FF2B5EF4-FFF2-40B4-BE49-F238E27FC236}">
                  <a16:creationId xmlns:a16="http://schemas.microsoft.com/office/drawing/2014/main" id="{FE9E5460-2AA9-4786-B69C-23DBEF356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43" name="Freeform 12">
              <a:extLst>
                <a:ext uri="{FF2B5EF4-FFF2-40B4-BE49-F238E27FC236}">
                  <a16:creationId xmlns:a16="http://schemas.microsoft.com/office/drawing/2014/main" id="{E344A2AF-3860-4427-B13E-98021C17AB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15" name="Freeform 13">
              <a:extLst>
                <a:ext uri="{FF2B5EF4-FFF2-40B4-BE49-F238E27FC236}">
                  <a16:creationId xmlns:a16="http://schemas.microsoft.com/office/drawing/2014/main" id="{DDBDD44E-1DC0-48AB-8FEC-E098D91974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16" name="Freeform 14">
              <a:extLst>
                <a:ext uri="{FF2B5EF4-FFF2-40B4-BE49-F238E27FC236}">
                  <a16:creationId xmlns:a16="http://schemas.microsoft.com/office/drawing/2014/main" id="{3151FF3E-5E3F-4D82-A684-0003BACEA8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17" name="Freeform 15">
              <a:extLst>
                <a:ext uri="{FF2B5EF4-FFF2-40B4-BE49-F238E27FC236}">
                  <a16:creationId xmlns:a16="http://schemas.microsoft.com/office/drawing/2014/main" id="{C6CBF27E-7F0C-4489-95A7-82DE1C0460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18" name="Freeform 16">
              <a:extLst>
                <a:ext uri="{FF2B5EF4-FFF2-40B4-BE49-F238E27FC236}">
                  <a16:creationId xmlns:a16="http://schemas.microsoft.com/office/drawing/2014/main" id="{233BE304-221E-425E-A484-4B2E5F405B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19" name="Freeform 17">
              <a:extLst>
                <a:ext uri="{FF2B5EF4-FFF2-40B4-BE49-F238E27FC236}">
                  <a16:creationId xmlns:a16="http://schemas.microsoft.com/office/drawing/2014/main" id="{10D5734E-EAEA-4A08-86A9-39BD5563EC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0" name="Freeform 18">
              <a:extLst>
                <a:ext uri="{FF2B5EF4-FFF2-40B4-BE49-F238E27FC236}">
                  <a16:creationId xmlns:a16="http://schemas.microsoft.com/office/drawing/2014/main" id="{4D47FE86-98D1-4E35-86E4-16E9A19A64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1" name="Freeform 19">
              <a:extLst>
                <a:ext uri="{FF2B5EF4-FFF2-40B4-BE49-F238E27FC236}">
                  <a16:creationId xmlns:a16="http://schemas.microsoft.com/office/drawing/2014/main" id="{F00661F9-B224-4DB1-8EFB-ABF9402BDE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2" name="Freeform 20">
              <a:extLst>
                <a:ext uri="{FF2B5EF4-FFF2-40B4-BE49-F238E27FC236}">
                  <a16:creationId xmlns:a16="http://schemas.microsoft.com/office/drawing/2014/main" id="{679DCB4E-8D36-4B7A-AF0C-8399F113AE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3" name="Freeform 21">
              <a:extLst>
                <a:ext uri="{FF2B5EF4-FFF2-40B4-BE49-F238E27FC236}">
                  <a16:creationId xmlns:a16="http://schemas.microsoft.com/office/drawing/2014/main" id="{4FAD51F6-D24C-4FD6-BEAE-41F0E5A825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4" name="Freeform 22">
              <a:extLst>
                <a:ext uri="{FF2B5EF4-FFF2-40B4-BE49-F238E27FC236}">
                  <a16:creationId xmlns:a16="http://schemas.microsoft.com/office/drawing/2014/main" id="{87AC773F-6D31-458A-9DD7-76566C8A9C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26" name="Group 25">
            <a:extLst>
              <a:ext uri="{FF2B5EF4-FFF2-40B4-BE49-F238E27FC236}">
                <a16:creationId xmlns:a16="http://schemas.microsoft.com/office/drawing/2014/main" id="{6F1CEC7A-E419-4950-AA57-B00546C29C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a:solidFill>
            <a:schemeClr val="tx2">
              <a:lumMod val="75000"/>
              <a:alpha val="70000"/>
            </a:schemeClr>
          </a:solidFill>
        </p:grpSpPr>
        <p:sp>
          <p:nvSpPr>
            <p:cNvPr id="44" name="Freeform 27">
              <a:extLst>
                <a:ext uri="{FF2B5EF4-FFF2-40B4-BE49-F238E27FC236}">
                  <a16:creationId xmlns:a16="http://schemas.microsoft.com/office/drawing/2014/main" id="{7AE7DCD1-5235-45E8-B229-15A3E3962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28" name="Freeform 28">
              <a:extLst>
                <a:ext uri="{FF2B5EF4-FFF2-40B4-BE49-F238E27FC236}">
                  <a16:creationId xmlns:a16="http://schemas.microsoft.com/office/drawing/2014/main" id="{C82E58C3-65A5-4079-BF94-E675AA410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29" name="Freeform 29">
              <a:extLst>
                <a:ext uri="{FF2B5EF4-FFF2-40B4-BE49-F238E27FC236}">
                  <a16:creationId xmlns:a16="http://schemas.microsoft.com/office/drawing/2014/main" id="{7AABE1FA-6DC8-4A47-AC5C-F05B9C111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0" name="Freeform 30">
              <a:extLst>
                <a:ext uri="{FF2B5EF4-FFF2-40B4-BE49-F238E27FC236}">
                  <a16:creationId xmlns:a16="http://schemas.microsoft.com/office/drawing/2014/main" id="{17BB7298-8900-4C67-B800-BD241F0199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1" name="Freeform 31">
              <a:extLst>
                <a:ext uri="{FF2B5EF4-FFF2-40B4-BE49-F238E27FC236}">
                  <a16:creationId xmlns:a16="http://schemas.microsoft.com/office/drawing/2014/main" id="{EE3442F8-53C2-490C-94EF-E423ECB957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32" name="Freeform 32">
              <a:extLst>
                <a:ext uri="{FF2B5EF4-FFF2-40B4-BE49-F238E27FC236}">
                  <a16:creationId xmlns:a16="http://schemas.microsoft.com/office/drawing/2014/main" id="{3DBEA916-8B10-493A-8CBF-9B5FA2A4A0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33" name="Freeform 33">
              <a:extLst>
                <a:ext uri="{FF2B5EF4-FFF2-40B4-BE49-F238E27FC236}">
                  <a16:creationId xmlns:a16="http://schemas.microsoft.com/office/drawing/2014/main" id="{248DB27B-F9EA-4F81-A746-7D57B768E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34" name="Freeform 34">
              <a:extLst>
                <a:ext uri="{FF2B5EF4-FFF2-40B4-BE49-F238E27FC236}">
                  <a16:creationId xmlns:a16="http://schemas.microsoft.com/office/drawing/2014/main" id="{998E5C90-2A81-4013-AE09-2023B4407C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35" name="Freeform 35">
              <a:extLst>
                <a:ext uri="{FF2B5EF4-FFF2-40B4-BE49-F238E27FC236}">
                  <a16:creationId xmlns:a16="http://schemas.microsoft.com/office/drawing/2014/main" id="{86A8318B-7607-4519-8EEB-C7DD509653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36" name="Freeform 36">
              <a:extLst>
                <a:ext uri="{FF2B5EF4-FFF2-40B4-BE49-F238E27FC236}">
                  <a16:creationId xmlns:a16="http://schemas.microsoft.com/office/drawing/2014/main" id="{5009FB1B-4865-45DB-8727-F012E3ACA5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37" name="Freeform 37">
              <a:extLst>
                <a:ext uri="{FF2B5EF4-FFF2-40B4-BE49-F238E27FC236}">
                  <a16:creationId xmlns:a16="http://schemas.microsoft.com/office/drawing/2014/main" id="{5B209B64-3A98-4B1A-857A-2368AFED67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38" name="Freeform 38">
              <a:extLst>
                <a:ext uri="{FF2B5EF4-FFF2-40B4-BE49-F238E27FC236}">
                  <a16:creationId xmlns:a16="http://schemas.microsoft.com/office/drawing/2014/main" id="{EB3B5D03-7AE3-411C-A820-6844E7D0C6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0" name="Freeform 11">
            <a:extLst>
              <a:ext uri="{FF2B5EF4-FFF2-40B4-BE49-F238E27FC236}">
                <a16:creationId xmlns:a16="http://schemas.microsoft.com/office/drawing/2014/main" id="{91328346-8BAD-4616-B50B-5CFDA5648D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411452"/>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p:nvSpPr>
          <p:cNvPr id="45" name="İçerik Yer Tutucusu 2">
            <a:extLst>
              <a:ext uri="{FF2B5EF4-FFF2-40B4-BE49-F238E27FC236}">
                <a16:creationId xmlns:a16="http://schemas.microsoft.com/office/drawing/2014/main" id="{7394C668-8130-443D-88DC-C9F68FB9CA47}"/>
              </a:ext>
            </a:extLst>
          </p:cNvPr>
          <p:cNvSpPr>
            <a:spLocks noGrp="1"/>
          </p:cNvSpPr>
          <p:nvPr>
            <p:ph idx="1"/>
          </p:nvPr>
        </p:nvSpPr>
        <p:spPr>
          <a:xfrm>
            <a:off x="3373062" y="2133600"/>
            <a:ext cx="8131550" cy="3777622"/>
          </a:xfrm>
        </p:spPr>
        <p:txBody>
          <a:bodyPr>
            <a:normAutofit/>
          </a:bodyPr>
          <a:lstStyle/>
          <a:p>
            <a:r>
              <a:rPr lang="tr-TR" sz="2000" b="1" dirty="0"/>
              <a:t>Sanayileşme ile beraber toplum yapısında birçok değişiklikler gözlenmiştir. Modern ekonominin farklı meslekleri barındırması nedeniyle çeşitli alanlarda yetenekli bireylere gereksinim duyar. </a:t>
            </a:r>
          </a:p>
          <a:p>
            <a:endParaRPr lang="tr-TR" sz="2000" b="1" dirty="0"/>
          </a:p>
          <a:p>
            <a:r>
              <a:rPr lang="tr-TR" sz="2000" b="1" dirty="0"/>
              <a:t>Sınıf sistemi tabakalar arası geçişe olanak sağlayan açık bir sistemdir. Özellikle sanayileşmiş toplumlarda toplumsal hareketliliğin daha çok görüldüğünü söylemek mümkündür. Toplumsal hareketlilik, </a:t>
            </a:r>
            <a:r>
              <a:rPr lang="tr-TR" sz="2000" b="1" dirty="0" err="1"/>
              <a:t>tabakalaşma</a:t>
            </a:r>
            <a:r>
              <a:rPr lang="tr-TR" sz="2000" b="1" dirty="0"/>
              <a:t> sistemi içinde bireylerin aşağı veya yukarı sınıflara geçişini belirtir (</a:t>
            </a:r>
            <a:r>
              <a:rPr lang="tr-TR" sz="2000" b="1" dirty="0" err="1"/>
              <a:t>Goodman</a:t>
            </a:r>
            <a:r>
              <a:rPr lang="tr-TR" sz="2000" b="1" dirty="0"/>
              <a:t>, 1992). </a:t>
            </a:r>
          </a:p>
          <a:p>
            <a:endParaRPr lang="tr-TR" dirty="0"/>
          </a:p>
        </p:txBody>
      </p:sp>
    </p:spTree>
    <p:extLst>
      <p:ext uri="{BB962C8B-B14F-4D97-AF65-F5344CB8AC3E}">
        <p14:creationId xmlns:p14="http://schemas.microsoft.com/office/powerpoint/2010/main" val="32432356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3030214-227F-42DB-9282-BBA6AF8D94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654295"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658C5AEF-B42D-474F-B616-4A3F9E4E879E}"/>
              </a:ext>
            </a:extLst>
          </p:cNvPr>
          <p:cNvSpPr>
            <a:spLocks noGrp="1"/>
          </p:cNvSpPr>
          <p:nvPr>
            <p:ph type="title"/>
          </p:nvPr>
        </p:nvSpPr>
        <p:spPr>
          <a:xfrm>
            <a:off x="1433889" y="1059872"/>
            <a:ext cx="3012216" cy="4851349"/>
          </a:xfrm>
        </p:spPr>
        <p:txBody>
          <a:bodyPr>
            <a:normAutofit/>
          </a:bodyPr>
          <a:lstStyle/>
          <a:p>
            <a:r>
              <a:rPr lang="tr-TR" dirty="0"/>
              <a:t>Kaynakça</a:t>
            </a:r>
          </a:p>
        </p:txBody>
      </p:sp>
      <p:sp>
        <p:nvSpPr>
          <p:cNvPr id="10" name="Freeform 11">
            <a:extLst>
              <a:ext uri="{FF2B5EF4-FFF2-40B4-BE49-F238E27FC236}">
                <a16:creationId xmlns:a16="http://schemas.microsoft.com/office/drawing/2014/main" id="{0D7A9289-BAD1-4A78-979F-A655C886DB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1149203"/>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p:nvSpPr>
          <p:cNvPr id="3" name="İçerik Yer Tutucusu 2">
            <a:extLst>
              <a:ext uri="{FF2B5EF4-FFF2-40B4-BE49-F238E27FC236}">
                <a16:creationId xmlns:a16="http://schemas.microsoft.com/office/drawing/2014/main" id="{5CB8E872-2A3A-4FF6-8DE2-4577913606F5}"/>
              </a:ext>
            </a:extLst>
          </p:cNvPr>
          <p:cNvSpPr>
            <a:spLocks noGrp="1"/>
          </p:cNvSpPr>
          <p:nvPr>
            <p:ph idx="1"/>
          </p:nvPr>
        </p:nvSpPr>
        <p:spPr>
          <a:xfrm>
            <a:off x="5280368" y="1059872"/>
            <a:ext cx="6224244" cy="4851350"/>
          </a:xfrm>
        </p:spPr>
        <p:txBody>
          <a:bodyPr>
            <a:normAutofit/>
          </a:bodyPr>
          <a:lstStyle/>
          <a:p>
            <a:r>
              <a:rPr lang="tr-TR" sz="2400" dirty="0"/>
              <a:t>Ergil, D. 1986. Toplumsal Eşitsizliğin Yapısı. Ankara: Sevinç Matbaası.</a:t>
            </a:r>
          </a:p>
          <a:p>
            <a:r>
              <a:rPr lang="en-US" sz="2400" dirty="0"/>
              <a:t>Goodman, N. (1992) Introduction to Sociology, New York: </a:t>
            </a:r>
            <a:r>
              <a:rPr lang="en-US" sz="2400" dirty="0" err="1"/>
              <a:t>HarperPerennial</a:t>
            </a:r>
            <a:r>
              <a:rPr lang="en-US" sz="2400" dirty="0"/>
              <a:t>. </a:t>
            </a:r>
            <a:endParaRPr lang="tr-TR" sz="2400" dirty="0"/>
          </a:p>
          <a:p>
            <a:r>
              <a:rPr lang="en-US" sz="2400" dirty="0"/>
              <a:t>Macionis, J.J. (2008) Sociology. </a:t>
            </a:r>
            <a:r>
              <a:rPr lang="en-US" sz="2400" dirty="0" err="1"/>
              <a:t>Twelth</a:t>
            </a:r>
            <a:r>
              <a:rPr lang="en-US" sz="2400" dirty="0"/>
              <a:t>  Edition. New Jersey, USA: Pearson Education Inc. </a:t>
            </a:r>
            <a:endParaRPr lang="tr-TR" sz="2400" dirty="0"/>
          </a:p>
          <a:p>
            <a:r>
              <a:rPr lang="tr-TR" sz="2400" dirty="0"/>
              <a:t>Kumar, A. (2005) </a:t>
            </a:r>
            <a:r>
              <a:rPr lang="en-US" sz="2400" dirty="0"/>
              <a:t>Theory of Uniqueness of Indian Caste System</a:t>
            </a:r>
            <a:r>
              <a:rPr lang="tr-TR" sz="2400" dirty="0"/>
              <a:t>. International </a:t>
            </a:r>
            <a:r>
              <a:rPr lang="tr-TR" sz="2400" dirty="0" err="1"/>
              <a:t>Journal</a:t>
            </a:r>
            <a:r>
              <a:rPr lang="tr-TR" sz="2400" dirty="0"/>
              <a:t> of Human </a:t>
            </a:r>
            <a:r>
              <a:rPr lang="tr-TR" sz="2400" dirty="0" err="1"/>
              <a:t>Sciences</a:t>
            </a:r>
            <a:r>
              <a:rPr lang="tr-TR" sz="2400" dirty="0"/>
              <a:t>, Volume: 2 </a:t>
            </a:r>
            <a:r>
              <a:rPr lang="tr-TR" sz="2400" dirty="0" err="1"/>
              <a:t>Issue</a:t>
            </a:r>
            <a:r>
              <a:rPr lang="tr-TR" sz="2400" dirty="0"/>
              <a:t>: 2</a:t>
            </a:r>
          </a:p>
        </p:txBody>
      </p:sp>
    </p:spTree>
    <p:extLst>
      <p:ext uri="{BB962C8B-B14F-4D97-AF65-F5344CB8AC3E}">
        <p14:creationId xmlns:p14="http://schemas.microsoft.com/office/powerpoint/2010/main" val="224235945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0</TotalTime>
  <Words>572</Words>
  <Application>Microsoft Office PowerPoint</Application>
  <PresentationFormat>Geniş ekran</PresentationFormat>
  <Paragraphs>33</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Duman</vt:lpstr>
      <vt:lpstr>Sosyal Tabakalaşma Sistemleri</vt:lpstr>
      <vt:lpstr>Sosyal Tabakalaşma Sistemleri</vt:lpstr>
      <vt:lpstr>Kast sistemi</vt:lpstr>
      <vt:lpstr>Kast Sistemi</vt:lpstr>
      <vt:lpstr>Kast Sistemi</vt:lpstr>
      <vt:lpstr>Kast Sistemi</vt:lpstr>
      <vt:lpstr>Kast Sistemi</vt:lpstr>
      <vt:lpstr>Sınıf sistemi</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Tabakalaşma Sistemleri</dc:title>
  <dc:creator>Mavis</dc:creator>
  <cp:lastModifiedBy>Mavis</cp:lastModifiedBy>
  <cp:revision>1</cp:revision>
  <dcterms:created xsi:type="dcterms:W3CDTF">2020-05-19T22:02:25Z</dcterms:created>
  <dcterms:modified xsi:type="dcterms:W3CDTF">2020-05-19T22:03:17Z</dcterms:modified>
</cp:coreProperties>
</file>